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</p:sldIdLst>
  <p:sldSz cx="21674138" cy="288559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B2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>
      <p:cViewPr varScale="1">
        <p:scale>
          <a:sx n="20" d="100"/>
          <a:sy n="20" d="100"/>
        </p:scale>
        <p:origin x="2856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561" y="4722498"/>
            <a:ext cx="18423017" cy="10046159"/>
          </a:xfrm>
        </p:spPr>
        <p:txBody>
          <a:bodyPr anchor="b"/>
          <a:lstStyle>
            <a:lvl1pPr algn="ctr">
              <a:defRPr sz="142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9267" y="15156075"/>
            <a:ext cx="16255604" cy="6966849"/>
          </a:xfrm>
        </p:spPr>
        <p:txBody>
          <a:bodyPr/>
          <a:lstStyle>
            <a:lvl1pPr marL="0" indent="0" algn="ctr">
              <a:buNone/>
              <a:defRPr sz="5689"/>
            </a:lvl1pPr>
            <a:lvl2pPr marL="1083701" indent="0" algn="ctr">
              <a:buNone/>
              <a:defRPr sz="4741"/>
            </a:lvl2pPr>
            <a:lvl3pPr marL="2167402" indent="0" algn="ctr">
              <a:buNone/>
              <a:defRPr sz="4267"/>
            </a:lvl3pPr>
            <a:lvl4pPr marL="3251103" indent="0" algn="ctr">
              <a:buNone/>
              <a:defRPr sz="3792"/>
            </a:lvl4pPr>
            <a:lvl5pPr marL="4334805" indent="0" algn="ctr">
              <a:buNone/>
              <a:defRPr sz="3792"/>
            </a:lvl5pPr>
            <a:lvl6pPr marL="5418506" indent="0" algn="ctr">
              <a:buNone/>
              <a:defRPr sz="3792"/>
            </a:lvl6pPr>
            <a:lvl7pPr marL="6502207" indent="0" algn="ctr">
              <a:buNone/>
              <a:defRPr sz="3792"/>
            </a:lvl7pPr>
            <a:lvl8pPr marL="7585908" indent="0" algn="ctr">
              <a:buNone/>
              <a:defRPr sz="3792"/>
            </a:lvl8pPr>
            <a:lvl9pPr marL="8669609" indent="0" algn="ctr">
              <a:buNone/>
              <a:defRPr sz="379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481BE-AE1F-49D1-8957-31468AD3B83A}" type="datetimeFigureOut">
              <a:rPr lang="en-GB" smtClean="0"/>
              <a:t>16/07/2021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B3888-AA34-46A6-92FA-5D54B42138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033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481BE-AE1F-49D1-8957-31468AD3B83A}" type="datetimeFigureOut">
              <a:rPr lang="en-GB" smtClean="0"/>
              <a:t>16/07/2021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B3888-AA34-46A6-92FA-5D54B42138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698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10556" y="1536314"/>
            <a:ext cx="4673486" cy="2445411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90098" y="1536314"/>
            <a:ext cx="13749531" cy="244541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481BE-AE1F-49D1-8957-31468AD3B83A}" type="datetimeFigureOut">
              <a:rPr lang="en-GB" smtClean="0"/>
              <a:t>16/07/2021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B3888-AA34-46A6-92FA-5D54B42138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166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481BE-AE1F-49D1-8957-31468AD3B83A}" type="datetimeFigureOut">
              <a:rPr lang="en-GB" smtClean="0"/>
              <a:t>16/07/2021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B3888-AA34-46A6-92FA-5D54B42138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544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8810" y="7193967"/>
            <a:ext cx="18693944" cy="12003287"/>
          </a:xfrm>
        </p:spPr>
        <p:txBody>
          <a:bodyPr anchor="b"/>
          <a:lstStyle>
            <a:lvl1pPr>
              <a:defRPr sz="142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8810" y="19310810"/>
            <a:ext cx="18693944" cy="6312245"/>
          </a:xfrm>
        </p:spPr>
        <p:txBody>
          <a:bodyPr/>
          <a:lstStyle>
            <a:lvl1pPr marL="0" indent="0">
              <a:buNone/>
              <a:defRPr sz="5689">
                <a:solidFill>
                  <a:schemeClr val="tx1"/>
                </a:solidFill>
              </a:defRPr>
            </a:lvl1pPr>
            <a:lvl2pPr marL="1083701" indent="0">
              <a:buNone/>
              <a:defRPr sz="4741">
                <a:solidFill>
                  <a:schemeClr val="tx1">
                    <a:tint val="75000"/>
                  </a:schemeClr>
                </a:solidFill>
              </a:defRPr>
            </a:lvl2pPr>
            <a:lvl3pPr marL="2167402" indent="0">
              <a:buNone/>
              <a:defRPr sz="4267">
                <a:solidFill>
                  <a:schemeClr val="tx1">
                    <a:tint val="75000"/>
                  </a:schemeClr>
                </a:solidFill>
              </a:defRPr>
            </a:lvl3pPr>
            <a:lvl4pPr marL="3251103" indent="0">
              <a:buNone/>
              <a:defRPr sz="3792">
                <a:solidFill>
                  <a:schemeClr val="tx1">
                    <a:tint val="75000"/>
                  </a:schemeClr>
                </a:solidFill>
              </a:defRPr>
            </a:lvl4pPr>
            <a:lvl5pPr marL="4334805" indent="0">
              <a:buNone/>
              <a:defRPr sz="3792">
                <a:solidFill>
                  <a:schemeClr val="tx1">
                    <a:tint val="75000"/>
                  </a:schemeClr>
                </a:solidFill>
              </a:defRPr>
            </a:lvl5pPr>
            <a:lvl6pPr marL="5418506" indent="0">
              <a:buNone/>
              <a:defRPr sz="3792">
                <a:solidFill>
                  <a:schemeClr val="tx1">
                    <a:tint val="75000"/>
                  </a:schemeClr>
                </a:solidFill>
              </a:defRPr>
            </a:lvl6pPr>
            <a:lvl7pPr marL="6502207" indent="0">
              <a:buNone/>
              <a:defRPr sz="3792">
                <a:solidFill>
                  <a:schemeClr val="tx1">
                    <a:tint val="75000"/>
                  </a:schemeClr>
                </a:solidFill>
              </a:defRPr>
            </a:lvl7pPr>
            <a:lvl8pPr marL="7585908" indent="0">
              <a:buNone/>
              <a:defRPr sz="3792">
                <a:solidFill>
                  <a:schemeClr val="tx1">
                    <a:tint val="75000"/>
                  </a:schemeClr>
                </a:solidFill>
              </a:defRPr>
            </a:lvl8pPr>
            <a:lvl9pPr marL="8669609" indent="0">
              <a:buNone/>
              <a:defRPr sz="37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481BE-AE1F-49D1-8957-31468AD3B83A}" type="datetimeFigureOut">
              <a:rPr lang="en-GB" smtClean="0"/>
              <a:t>16/07/2021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B3888-AA34-46A6-92FA-5D54B42138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931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90097" y="7681571"/>
            <a:ext cx="9211509" cy="183088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532" y="7681571"/>
            <a:ext cx="9211509" cy="183088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481BE-AE1F-49D1-8957-31468AD3B83A}" type="datetimeFigureOut">
              <a:rPr lang="en-GB" smtClean="0"/>
              <a:t>16/07/2021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B3888-AA34-46A6-92FA-5D54B42138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089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0" y="1536320"/>
            <a:ext cx="18693944" cy="55774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2922" y="7073727"/>
            <a:ext cx="9169175" cy="3466724"/>
          </a:xfrm>
        </p:spPr>
        <p:txBody>
          <a:bodyPr anchor="b"/>
          <a:lstStyle>
            <a:lvl1pPr marL="0" indent="0">
              <a:buNone/>
              <a:defRPr sz="5689" b="1"/>
            </a:lvl1pPr>
            <a:lvl2pPr marL="1083701" indent="0">
              <a:buNone/>
              <a:defRPr sz="4741" b="1"/>
            </a:lvl2pPr>
            <a:lvl3pPr marL="2167402" indent="0">
              <a:buNone/>
              <a:defRPr sz="4267" b="1"/>
            </a:lvl3pPr>
            <a:lvl4pPr marL="3251103" indent="0">
              <a:buNone/>
              <a:defRPr sz="3792" b="1"/>
            </a:lvl4pPr>
            <a:lvl5pPr marL="4334805" indent="0">
              <a:buNone/>
              <a:defRPr sz="3792" b="1"/>
            </a:lvl5pPr>
            <a:lvl6pPr marL="5418506" indent="0">
              <a:buNone/>
              <a:defRPr sz="3792" b="1"/>
            </a:lvl6pPr>
            <a:lvl7pPr marL="6502207" indent="0">
              <a:buNone/>
              <a:defRPr sz="3792" b="1"/>
            </a:lvl7pPr>
            <a:lvl8pPr marL="7585908" indent="0">
              <a:buNone/>
              <a:defRPr sz="3792" b="1"/>
            </a:lvl8pPr>
            <a:lvl9pPr marL="8669609" indent="0">
              <a:buNone/>
              <a:defRPr sz="379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92922" y="10540451"/>
            <a:ext cx="9169175" cy="15503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72533" y="7073727"/>
            <a:ext cx="9214332" cy="3466724"/>
          </a:xfrm>
        </p:spPr>
        <p:txBody>
          <a:bodyPr anchor="b"/>
          <a:lstStyle>
            <a:lvl1pPr marL="0" indent="0">
              <a:buNone/>
              <a:defRPr sz="5689" b="1"/>
            </a:lvl1pPr>
            <a:lvl2pPr marL="1083701" indent="0">
              <a:buNone/>
              <a:defRPr sz="4741" b="1"/>
            </a:lvl2pPr>
            <a:lvl3pPr marL="2167402" indent="0">
              <a:buNone/>
              <a:defRPr sz="4267" b="1"/>
            </a:lvl3pPr>
            <a:lvl4pPr marL="3251103" indent="0">
              <a:buNone/>
              <a:defRPr sz="3792" b="1"/>
            </a:lvl4pPr>
            <a:lvl5pPr marL="4334805" indent="0">
              <a:buNone/>
              <a:defRPr sz="3792" b="1"/>
            </a:lvl5pPr>
            <a:lvl6pPr marL="5418506" indent="0">
              <a:buNone/>
              <a:defRPr sz="3792" b="1"/>
            </a:lvl6pPr>
            <a:lvl7pPr marL="6502207" indent="0">
              <a:buNone/>
              <a:defRPr sz="3792" b="1"/>
            </a:lvl7pPr>
            <a:lvl8pPr marL="7585908" indent="0">
              <a:buNone/>
              <a:defRPr sz="3792" b="1"/>
            </a:lvl8pPr>
            <a:lvl9pPr marL="8669609" indent="0">
              <a:buNone/>
              <a:defRPr sz="379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72533" y="10540451"/>
            <a:ext cx="9214332" cy="15503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481BE-AE1F-49D1-8957-31468AD3B83A}" type="datetimeFigureOut">
              <a:rPr lang="en-GB" smtClean="0"/>
              <a:t>16/07/2021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B3888-AA34-46A6-92FA-5D54B42138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89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481BE-AE1F-49D1-8957-31468AD3B83A}" type="datetimeFigureOut">
              <a:rPr lang="en-GB" smtClean="0"/>
              <a:t>16/07/2021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B3888-AA34-46A6-92FA-5D54B42138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149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481BE-AE1F-49D1-8957-31468AD3B83A}" type="datetimeFigureOut">
              <a:rPr lang="en-GB" smtClean="0"/>
              <a:t>16/07/2021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B3888-AA34-46A6-92FA-5D54B42138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560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0" y="1923732"/>
            <a:ext cx="6990474" cy="6733064"/>
          </a:xfrm>
        </p:spPr>
        <p:txBody>
          <a:bodyPr anchor="b"/>
          <a:lstStyle>
            <a:lvl1pPr>
              <a:defRPr sz="758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14332" y="4154734"/>
            <a:ext cx="10972532" cy="20506454"/>
          </a:xfrm>
        </p:spPr>
        <p:txBody>
          <a:bodyPr/>
          <a:lstStyle>
            <a:lvl1pPr>
              <a:defRPr sz="7585"/>
            </a:lvl1pPr>
            <a:lvl2pPr>
              <a:defRPr sz="6637"/>
            </a:lvl2pPr>
            <a:lvl3pPr>
              <a:defRPr sz="5689"/>
            </a:lvl3pPr>
            <a:lvl4pPr>
              <a:defRPr sz="4741"/>
            </a:lvl4pPr>
            <a:lvl5pPr>
              <a:defRPr sz="4741"/>
            </a:lvl5pPr>
            <a:lvl6pPr>
              <a:defRPr sz="4741"/>
            </a:lvl6pPr>
            <a:lvl7pPr>
              <a:defRPr sz="4741"/>
            </a:lvl7pPr>
            <a:lvl8pPr>
              <a:defRPr sz="4741"/>
            </a:lvl8pPr>
            <a:lvl9pPr>
              <a:defRPr sz="474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2920" y="8656796"/>
            <a:ext cx="6990474" cy="16037786"/>
          </a:xfrm>
        </p:spPr>
        <p:txBody>
          <a:bodyPr/>
          <a:lstStyle>
            <a:lvl1pPr marL="0" indent="0">
              <a:buNone/>
              <a:defRPr sz="3792"/>
            </a:lvl1pPr>
            <a:lvl2pPr marL="1083701" indent="0">
              <a:buNone/>
              <a:defRPr sz="3318"/>
            </a:lvl2pPr>
            <a:lvl3pPr marL="2167402" indent="0">
              <a:buNone/>
              <a:defRPr sz="2844"/>
            </a:lvl3pPr>
            <a:lvl4pPr marL="3251103" indent="0">
              <a:buNone/>
              <a:defRPr sz="2370"/>
            </a:lvl4pPr>
            <a:lvl5pPr marL="4334805" indent="0">
              <a:buNone/>
              <a:defRPr sz="2370"/>
            </a:lvl5pPr>
            <a:lvl6pPr marL="5418506" indent="0">
              <a:buNone/>
              <a:defRPr sz="2370"/>
            </a:lvl6pPr>
            <a:lvl7pPr marL="6502207" indent="0">
              <a:buNone/>
              <a:defRPr sz="2370"/>
            </a:lvl7pPr>
            <a:lvl8pPr marL="7585908" indent="0">
              <a:buNone/>
              <a:defRPr sz="2370"/>
            </a:lvl8pPr>
            <a:lvl9pPr marL="8669609" indent="0">
              <a:buNone/>
              <a:defRPr sz="237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481BE-AE1F-49D1-8957-31468AD3B83A}" type="datetimeFigureOut">
              <a:rPr lang="en-GB" smtClean="0"/>
              <a:t>16/07/2021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B3888-AA34-46A6-92FA-5D54B42138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599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0" y="1923732"/>
            <a:ext cx="6990474" cy="6733064"/>
          </a:xfrm>
        </p:spPr>
        <p:txBody>
          <a:bodyPr anchor="b"/>
          <a:lstStyle>
            <a:lvl1pPr>
              <a:defRPr sz="758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14332" y="4154734"/>
            <a:ext cx="10972532" cy="20506454"/>
          </a:xfrm>
        </p:spPr>
        <p:txBody>
          <a:bodyPr anchor="t"/>
          <a:lstStyle>
            <a:lvl1pPr marL="0" indent="0">
              <a:buNone/>
              <a:defRPr sz="7585"/>
            </a:lvl1pPr>
            <a:lvl2pPr marL="1083701" indent="0">
              <a:buNone/>
              <a:defRPr sz="6637"/>
            </a:lvl2pPr>
            <a:lvl3pPr marL="2167402" indent="0">
              <a:buNone/>
              <a:defRPr sz="5689"/>
            </a:lvl3pPr>
            <a:lvl4pPr marL="3251103" indent="0">
              <a:buNone/>
              <a:defRPr sz="4741"/>
            </a:lvl4pPr>
            <a:lvl5pPr marL="4334805" indent="0">
              <a:buNone/>
              <a:defRPr sz="4741"/>
            </a:lvl5pPr>
            <a:lvl6pPr marL="5418506" indent="0">
              <a:buNone/>
              <a:defRPr sz="4741"/>
            </a:lvl6pPr>
            <a:lvl7pPr marL="6502207" indent="0">
              <a:buNone/>
              <a:defRPr sz="4741"/>
            </a:lvl7pPr>
            <a:lvl8pPr marL="7585908" indent="0">
              <a:buNone/>
              <a:defRPr sz="4741"/>
            </a:lvl8pPr>
            <a:lvl9pPr marL="8669609" indent="0">
              <a:buNone/>
              <a:defRPr sz="474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2920" y="8656796"/>
            <a:ext cx="6990474" cy="16037786"/>
          </a:xfrm>
        </p:spPr>
        <p:txBody>
          <a:bodyPr/>
          <a:lstStyle>
            <a:lvl1pPr marL="0" indent="0">
              <a:buNone/>
              <a:defRPr sz="3792"/>
            </a:lvl1pPr>
            <a:lvl2pPr marL="1083701" indent="0">
              <a:buNone/>
              <a:defRPr sz="3318"/>
            </a:lvl2pPr>
            <a:lvl3pPr marL="2167402" indent="0">
              <a:buNone/>
              <a:defRPr sz="2844"/>
            </a:lvl3pPr>
            <a:lvl4pPr marL="3251103" indent="0">
              <a:buNone/>
              <a:defRPr sz="2370"/>
            </a:lvl4pPr>
            <a:lvl5pPr marL="4334805" indent="0">
              <a:buNone/>
              <a:defRPr sz="2370"/>
            </a:lvl5pPr>
            <a:lvl6pPr marL="5418506" indent="0">
              <a:buNone/>
              <a:defRPr sz="2370"/>
            </a:lvl6pPr>
            <a:lvl7pPr marL="6502207" indent="0">
              <a:buNone/>
              <a:defRPr sz="2370"/>
            </a:lvl7pPr>
            <a:lvl8pPr marL="7585908" indent="0">
              <a:buNone/>
              <a:defRPr sz="2370"/>
            </a:lvl8pPr>
            <a:lvl9pPr marL="8669609" indent="0">
              <a:buNone/>
              <a:defRPr sz="237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481BE-AE1F-49D1-8957-31468AD3B83A}" type="datetimeFigureOut">
              <a:rPr lang="en-GB" smtClean="0"/>
              <a:t>16/07/2021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B3888-AA34-46A6-92FA-5D54B42138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118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90097" y="1536320"/>
            <a:ext cx="18693944" cy="55774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0097" y="7681571"/>
            <a:ext cx="18693944" cy="18308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90097" y="26745232"/>
            <a:ext cx="4876681" cy="1536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481BE-AE1F-49D1-8957-31468AD3B83A}" type="datetimeFigureOut">
              <a:rPr lang="en-GB" smtClean="0"/>
              <a:t>16/07/2021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79558" y="26745232"/>
            <a:ext cx="7315022" cy="1536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307360" y="26745232"/>
            <a:ext cx="4876681" cy="1536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B3888-AA34-46A6-92FA-5D54B42138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34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2167402" rtl="0" eaLnBrk="1" latinLnBrk="0" hangingPunct="1">
        <a:lnSpc>
          <a:spcPct val="90000"/>
        </a:lnSpc>
        <a:spcBef>
          <a:spcPct val="0"/>
        </a:spcBef>
        <a:buNone/>
        <a:defRPr sz="104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1851" indent="-541851" algn="l" defTabSz="2167402" rtl="0" eaLnBrk="1" latinLnBrk="0" hangingPunct="1">
        <a:lnSpc>
          <a:spcPct val="90000"/>
        </a:lnSpc>
        <a:spcBef>
          <a:spcPts val="2370"/>
        </a:spcBef>
        <a:buFont typeface="Arial" panose="020B0604020202020204" pitchFamily="34" charset="0"/>
        <a:buChar char="•"/>
        <a:defRPr sz="6637" kern="1200">
          <a:solidFill>
            <a:schemeClr val="tx1"/>
          </a:solidFill>
          <a:latin typeface="+mn-lt"/>
          <a:ea typeface="+mn-ea"/>
          <a:cs typeface="+mn-cs"/>
        </a:defRPr>
      </a:lvl1pPr>
      <a:lvl2pPr marL="1625552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5689" kern="1200">
          <a:solidFill>
            <a:schemeClr val="tx1"/>
          </a:solidFill>
          <a:latin typeface="+mn-lt"/>
          <a:ea typeface="+mn-ea"/>
          <a:cs typeface="+mn-cs"/>
        </a:defRPr>
      </a:lvl2pPr>
      <a:lvl3pPr marL="2709253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741" kern="1200">
          <a:solidFill>
            <a:schemeClr val="tx1"/>
          </a:solidFill>
          <a:latin typeface="+mn-lt"/>
          <a:ea typeface="+mn-ea"/>
          <a:cs typeface="+mn-cs"/>
        </a:defRPr>
      </a:lvl3pPr>
      <a:lvl4pPr marL="3792954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4pPr>
      <a:lvl5pPr marL="4876655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5pPr>
      <a:lvl6pPr marL="5960356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6pPr>
      <a:lvl7pPr marL="7044058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7pPr>
      <a:lvl8pPr marL="8127759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8pPr>
      <a:lvl9pPr marL="9211460" indent="-541851" algn="l" defTabSz="2167402" rtl="0" eaLnBrk="1" latinLnBrk="0" hangingPunct="1">
        <a:lnSpc>
          <a:spcPct val="90000"/>
        </a:lnSpc>
        <a:spcBef>
          <a:spcPts val="1185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1083701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2pPr>
      <a:lvl3pPr marL="2167402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3pPr>
      <a:lvl4pPr marL="3251103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4pPr>
      <a:lvl5pPr marL="4334805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5pPr>
      <a:lvl6pPr marL="5418506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6pPr>
      <a:lvl7pPr marL="6502207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7pPr>
      <a:lvl8pPr marL="7585908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8pPr>
      <a:lvl9pPr marL="8669609" algn="l" defTabSz="2167402" rtl="0" eaLnBrk="1" latinLnBrk="0" hangingPunct="1">
        <a:defRPr sz="42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3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openxmlformats.org/officeDocument/2006/relationships/image" Target="../media/image12.png"/><Relationship Id="rId5" Type="http://schemas.openxmlformats.org/officeDocument/2006/relationships/image" Target="../media/image22.png"/><Relationship Id="rId15" Type="http://schemas.openxmlformats.org/officeDocument/2006/relationships/image" Target="../media/image5.jpg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7.png"/><Relationship Id="rId1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729E97F3-A7B5-4AE4-A6E3-D35DC8924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717" y="0"/>
            <a:ext cx="18903057" cy="451783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9456F54-21A4-4F63-B7A9-0E842292F6F5}"/>
              </a:ext>
            </a:extLst>
          </p:cNvPr>
          <p:cNvGrpSpPr/>
          <p:nvPr/>
        </p:nvGrpSpPr>
        <p:grpSpPr>
          <a:xfrm>
            <a:off x="6103664" y="4467464"/>
            <a:ext cx="10249161" cy="6810868"/>
            <a:chOff x="4033520" y="4585922"/>
            <a:chExt cx="10249161" cy="6810868"/>
          </a:xfrm>
        </p:grpSpPr>
        <p:pic>
          <p:nvPicPr>
            <p:cNvPr id="9" name="Picture 8" descr="A picture containing gear&#10;&#10;Description automatically generated">
              <a:extLst>
                <a:ext uri="{FF2B5EF4-FFF2-40B4-BE49-F238E27FC236}">
                  <a16:creationId xmlns:a16="http://schemas.microsoft.com/office/drawing/2014/main" id="{6EA47B3E-3270-4558-96E9-3DBC84B27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1156" y="4866450"/>
              <a:ext cx="3086100" cy="653034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53DC929-DEF7-4B82-9906-5EFDB867BBBF}"/>
                </a:ext>
              </a:extLst>
            </p:cNvPr>
            <p:cNvSpPr txBox="1"/>
            <p:nvPr/>
          </p:nvSpPr>
          <p:spPr>
            <a:xfrm>
              <a:off x="12281812" y="4707541"/>
              <a:ext cx="2000869" cy="56323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0" dirty="0">
                  <a:solidFill>
                    <a:srgbClr val="22B2B3"/>
                  </a:solidFill>
                  <a:latin typeface="Freestyle Script" panose="030804020302050B0404" pitchFamily="66" charset="0"/>
                </a:rPr>
                <a:t>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1BFAE42-C0B2-4233-808E-D99BA144AF44}"/>
                </a:ext>
              </a:extLst>
            </p:cNvPr>
            <p:cNvSpPr txBox="1"/>
            <p:nvPr/>
          </p:nvSpPr>
          <p:spPr>
            <a:xfrm>
              <a:off x="6263014" y="4658964"/>
              <a:ext cx="2114681" cy="56323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0" dirty="0">
                  <a:solidFill>
                    <a:srgbClr val="22B2B3"/>
                  </a:solidFill>
                  <a:latin typeface="Freestyle Script" panose="030804020302050B0404" pitchFamily="66" charset="0"/>
                </a:rPr>
                <a:t>C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7315090-8B81-4BA3-A6F2-FA1F930BEAF7}"/>
                </a:ext>
              </a:extLst>
            </p:cNvPr>
            <p:cNvSpPr txBox="1"/>
            <p:nvPr/>
          </p:nvSpPr>
          <p:spPr>
            <a:xfrm>
              <a:off x="4033520" y="4585922"/>
              <a:ext cx="2215671" cy="56323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6000" dirty="0">
                  <a:solidFill>
                    <a:srgbClr val="22B2B3"/>
                  </a:solidFill>
                  <a:latin typeface="Freestyle Script" panose="030804020302050B0404" pitchFamily="66" charset="0"/>
                </a:rPr>
                <a:t>P</a:t>
              </a:r>
            </a:p>
          </p:txBody>
        </p:sp>
      </p:grpSp>
      <p:pic>
        <p:nvPicPr>
          <p:cNvPr id="8" name="Picture 17" descr="PCOS Vitality - Home | Facebook">
            <a:extLst>
              <a:ext uri="{FF2B5EF4-FFF2-40B4-BE49-F238E27FC236}">
                <a16:creationId xmlns:a16="http://schemas.microsoft.com/office/drawing/2014/main" id="{F83361F6-54BC-422F-9221-0221832C4D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 r="11265"/>
          <a:stretch/>
        </p:blipFill>
        <p:spPr bwMode="auto">
          <a:xfrm>
            <a:off x="1035487" y="17116438"/>
            <a:ext cx="6010263" cy="289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0416EE6-4BE0-43D7-BA96-40F1AEE2D9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3" y="17354621"/>
            <a:ext cx="5586413" cy="2147888"/>
          </a:xfrm>
          <a:prstGeom prst="rect">
            <a:avLst/>
          </a:prstGeom>
        </p:spPr>
      </p:pic>
      <p:pic>
        <p:nvPicPr>
          <p:cNvPr id="16" name="Picture 15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id="{3C0CA561-0AC9-4393-A8AC-3D31968D737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" t="22465" r="3492" b="22393"/>
          <a:stretch/>
        </p:blipFill>
        <p:spPr>
          <a:xfrm>
            <a:off x="14227580" y="16556654"/>
            <a:ext cx="6296983" cy="37438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0AEBE4-6F9C-4832-A24C-2C1A88C22B2A}"/>
              </a:ext>
            </a:extLst>
          </p:cNvPr>
          <p:cNvSpPr txBox="1"/>
          <p:nvPr/>
        </p:nvSpPr>
        <p:spPr>
          <a:xfrm>
            <a:off x="4002084" y="14604549"/>
            <a:ext cx="13938431" cy="2015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500" b="1" dirty="0">
                <a:latin typeface="Bradley Hand ITC" panose="03070402050302030203" pitchFamily="66" charset="0"/>
              </a:rPr>
              <a:t>In collaboration with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AFA458-4147-4375-A642-5720535A23C4}"/>
              </a:ext>
            </a:extLst>
          </p:cNvPr>
          <p:cNvSpPr txBox="1"/>
          <p:nvPr/>
        </p:nvSpPr>
        <p:spPr>
          <a:xfrm>
            <a:off x="7446557" y="21841846"/>
            <a:ext cx="67810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800" b="1" dirty="0">
                <a:latin typeface="Bradley Hand ITC" panose="03070402050302030203" pitchFamily="66" charset="0"/>
              </a:rPr>
              <a:t>Supported by </a:t>
            </a:r>
          </a:p>
        </p:txBody>
      </p:sp>
      <p:pic>
        <p:nvPicPr>
          <p:cNvPr id="18" name="image6.jpg" descr="Society for Endocrinology | A world-leading authority on hormones">
            <a:extLst>
              <a:ext uri="{FF2B5EF4-FFF2-40B4-BE49-F238E27FC236}">
                <a16:creationId xmlns:a16="http://schemas.microsoft.com/office/drawing/2014/main" id="{F4BEC243-3099-4E6A-B508-B868FD0468D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7725794" y="24368798"/>
            <a:ext cx="5715000" cy="1520190"/>
          </a:xfrm>
          <a:prstGeom prst="rect">
            <a:avLst/>
          </a:prstGeom>
          <a:ln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F587E2A-94EB-46A0-B475-717E660C8C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" y="24097029"/>
            <a:ext cx="6557963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B9CC4EEB-D2A9-4291-BC4D-790963D9B6B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0" t="20929" r="11387" b="24686"/>
          <a:stretch/>
        </p:blipFill>
        <p:spPr>
          <a:xfrm>
            <a:off x="13694569" y="24334239"/>
            <a:ext cx="8030003" cy="1642111"/>
          </a:xfrm>
          <a:prstGeom prst="rect">
            <a:avLst/>
          </a:prstGeom>
        </p:spPr>
      </p:pic>
      <p:pic>
        <p:nvPicPr>
          <p:cNvPr id="20" name="image13.png">
            <a:extLst>
              <a:ext uri="{FF2B5EF4-FFF2-40B4-BE49-F238E27FC236}">
                <a16:creationId xmlns:a16="http://schemas.microsoft.com/office/drawing/2014/main" id="{14063D5D-4ADC-4A85-B84B-BF8D7AD77B76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99560" y="26931641"/>
            <a:ext cx="9377363" cy="942975"/>
          </a:xfrm>
          <a:prstGeom prst="rect">
            <a:avLst/>
          </a:prstGeom>
          <a:ln/>
        </p:spPr>
      </p:pic>
      <p:pic>
        <p:nvPicPr>
          <p:cNvPr id="21" name="image1.jpg" descr="Image may contain: text that says &quot;University of Birmingham Endocrinology Society&quot;">
            <a:extLst>
              <a:ext uri="{FF2B5EF4-FFF2-40B4-BE49-F238E27FC236}">
                <a16:creationId xmlns:a16="http://schemas.microsoft.com/office/drawing/2014/main" id="{C26D365E-E595-4814-BE30-6E922B5B19F3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6513" t="19336" r="5843" b="18614"/>
          <a:stretch>
            <a:fillRect/>
          </a:stretch>
        </p:blipFill>
        <p:spPr>
          <a:xfrm>
            <a:off x="16456581" y="26726295"/>
            <a:ext cx="5217557" cy="1223424"/>
          </a:xfrm>
          <a:prstGeom prst="rect">
            <a:avLst/>
          </a:prstGeom>
          <a:ln/>
        </p:spPr>
      </p:pic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7EA9B8D5-6CC9-4A39-923F-F94D0529BB1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842" y="26452017"/>
            <a:ext cx="2601291" cy="1525223"/>
          </a:xfrm>
          <a:prstGeom prst="rect">
            <a:avLst/>
          </a:prstGeom>
        </p:spPr>
      </p:pic>
      <p:pic>
        <p:nvPicPr>
          <p:cNvPr id="23" name="Picture 2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F0A5CDD-61EA-4FB1-A158-08F4397640F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3750" y="26262652"/>
            <a:ext cx="3213265" cy="171458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C2E66A4-291C-4295-A6F3-C6C612B013F3}"/>
              </a:ext>
            </a:extLst>
          </p:cNvPr>
          <p:cNvSpPr txBox="1"/>
          <p:nvPr/>
        </p:nvSpPr>
        <p:spPr>
          <a:xfrm>
            <a:off x="0" y="11862513"/>
            <a:ext cx="2167413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18 September 2021 from 1000 to 1500 GMT</a:t>
            </a:r>
            <a:endParaRPr lang="en-GB" sz="9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140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406FFB9-40FB-4407-BFD1-B8F7926BE777}"/>
              </a:ext>
            </a:extLst>
          </p:cNvPr>
          <p:cNvSpPr/>
          <p:nvPr/>
        </p:nvSpPr>
        <p:spPr>
          <a:xfrm>
            <a:off x="2343507" y="12091194"/>
            <a:ext cx="6197600" cy="233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Interested healthcare professionals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6F4CE76-11E0-444F-9CD1-E243A2535D59}"/>
              </a:ext>
            </a:extLst>
          </p:cNvPr>
          <p:cNvSpPr/>
          <p:nvPr/>
        </p:nvSpPr>
        <p:spPr>
          <a:xfrm>
            <a:off x="13468511" y="12091194"/>
            <a:ext cx="6197600" cy="233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Invited people with PCOS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BDD5FFC-240E-4287-B173-F7BE2D76B66D}"/>
              </a:ext>
            </a:extLst>
          </p:cNvPr>
          <p:cNvSpPr/>
          <p:nvPr/>
        </p:nvSpPr>
        <p:spPr>
          <a:xfrm>
            <a:off x="1347630" y="7468394"/>
            <a:ext cx="3630771" cy="13309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Society for endocrinology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DC38886-E056-4FA3-AEA2-BB29EADDB329}"/>
              </a:ext>
            </a:extLst>
          </p:cNvPr>
          <p:cNvSpPr/>
          <p:nvPr/>
        </p:nvSpPr>
        <p:spPr>
          <a:xfrm>
            <a:off x="5889149" y="7468394"/>
            <a:ext cx="4348480" cy="13309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European society of endocrinology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9E763D5-5AC5-43ED-AAE5-EE891FBA0F2A}"/>
              </a:ext>
            </a:extLst>
          </p:cNvPr>
          <p:cNvSpPr/>
          <p:nvPr/>
        </p:nvSpPr>
        <p:spPr>
          <a:xfrm>
            <a:off x="2126694" y="9393714"/>
            <a:ext cx="6631226" cy="13309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Health Education West Midlands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A4C353E-49D3-4042-9F4B-96B8D0405C32}"/>
              </a:ext>
            </a:extLst>
          </p:cNvPr>
          <p:cNvSpPr/>
          <p:nvPr/>
        </p:nvSpPr>
        <p:spPr>
          <a:xfrm>
            <a:off x="12391550" y="7384574"/>
            <a:ext cx="3630771" cy="13309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Verity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A7611DA-B001-4DA8-A844-6D5FEB537B57}"/>
              </a:ext>
            </a:extLst>
          </p:cNvPr>
          <p:cNvSpPr/>
          <p:nvPr/>
        </p:nvSpPr>
        <p:spPr>
          <a:xfrm>
            <a:off x="16933070" y="7384574"/>
            <a:ext cx="3630771" cy="13309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PCOS vitality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0DBA770-669D-4CCF-8930-E84731D992E9}"/>
              </a:ext>
            </a:extLst>
          </p:cNvPr>
          <p:cNvSpPr/>
          <p:nvPr/>
        </p:nvSpPr>
        <p:spPr>
          <a:xfrm>
            <a:off x="14318301" y="9393714"/>
            <a:ext cx="4498020" cy="13309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PCOS Club India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5F750CC-C249-490B-B38B-1F728D31DB12}"/>
              </a:ext>
            </a:extLst>
          </p:cNvPr>
          <p:cNvSpPr/>
          <p:nvPr/>
        </p:nvSpPr>
        <p:spPr>
          <a:xfrm>
            <a:off x="2343507" y="15531624"/>
            <a:ext cx="6197600" cy="233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Simulation based learning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0C5B2CF-1BC7-4DC8-92B2-C16A8B94E345}"/>
              </a:ext>
            </a:extLst>
          </p:cNvPr>
          <p:cNvSpPr/>
          <p:nvPr/>
        </p:nvSpPr>
        <p:spPr>
          <a:xfrm>
            <a:off x="13468511" y="15531624"/>
            <a:ext cx="6197600" cy="233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Workshop styled learning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1EDDF07-3741-4D41-8633-F93DA371E217}"/>
              </a:ext>
            </a:extLst>
          </p:cNvPr>
          <p:cNvSpPr/>
          <p:nvPr/>
        </p:nvSpPr>
        <p:spPr>
          <a:xfrm>
            <a:off x="8226147" y="19100324"/>
            <a:ext cx="6197600" cy="233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Case discussion with Q&amp;A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56A4E0D4-9ABB-449D-9797-5635E49B3342}"/>
              </a:ext>
            </a:extLst>
          </p:cNvPr>
          <p:cNvCxnSpPr>
            <a:stCxn id="4" idx="1"/>
            <a:endCxn id="2" idx="1"/>
          </p:cNvCxnSpPr>
          <p:nvPr/>
        </p:nvCxnSpPr>
        <p:spPr>
          <a:xfrm rot="10800000" flipH="1" flipV="1">
            <a:off x="1347629" y="8133874"/>
            <a:ext cx="995878" cy="5125720"/>
          </a:xfrm>
          <a:prstGeom prst="bentConnector3">
            <a:avLst>
              <a:gd name="adj1" fmla="val -2295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0E7017F9-0E24-40C7-BCB2-CD4A0FBF153E}"/>
              </a:ext>
            </a:extLst>
          </p:cNvPr>
          <p:cNvCxnSpPr>
            <a:stCxn id="5" idx="3"/>
            <a:endCxn id="2" idx="3"/>
          </p:cNvCxnSpPr>
          <p:nvPr/>
        </p:nvCxnSpPr>
        <p:spPr>
          <a:xfrm flipH="1">
            <a:off x="8541107" y="8133874"/>
            <a:ext cx="1696522" cy="5125720"/>
          </a:xfrm>
          <a:prstGeom prst="bentConnector3">
            <a:avLst>
              <a:gd name="adj1" fmla="val -1347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21A924C-B94C-49C0-994B-66551F542B0F}"/>
              </a:ext>
            </a:extLst>
          </p:cNvPr>
          <p:cNvCxnSpPr>
            <a:cxnSpLocks/>
            <a:stCxn id="6" idx="2"/>
            <a:endCxn id="2" idx="0"/>
          </p:cNvCxnSpPr>
          <p:nvPr/>
        </p:nvCxnSpPr>
        <p:spPr>
          <a:xfrm>
            <a:off x="5442307" y="10724674"/>
            <a:ext cx="0" cy="1366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8CFB0D87-8191-4E76-96A4-BF548ED24435}"/>
              </a:ext>
            </a:extLst>
          </p:cNvPr>
          <p:cNvCxnSpPr>
            <a:stCxn id="7" idx="1"/>
            <a:endCxn id="3" idx="1"/>
          </p:cNvCxnSpPr>
          <p:nvPr/>
        </p:nvCxnSpPr>
        <p:spPr>
          <a:xfrm rot="10800000" flipH="1" flipV="1">
            <a:off x="12391549" y="8050054"/>
            <a:ext cx="1076962" cy="5209540"/>
          </a:xfrm>
          <a:prstGeom prst="bentConnector3">
            <a:avLst>
              <a:gd name="adj1" fmla="val -2122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D501BE08-1D8F-4A43-AA0E-539C2023352C}"/>
              </a:ext>
            </a:extLst>
          </p:cNvPr>
          <p:cNvCxnSpPr>
            <a:cxnSpLocks/>
            <a:stCxn id="8" idx="3"/>
            <a:endCxn id="3" idx="3"/>
          </p:cNvCxnSpPr>
          <p:nvPr/>
        </p:nvCxnSpPr>
        <p:spPr>
          <a:xfrm flipH="1">
            <a:off x="19666112" y="8050054"/>
            <a:ext cx="897729" cy="5209540"/>
          </a:xfrm>
          <a:prstGeom prst="bentConnector3">
            <a:avLst>
              <a:gd name="adj1" fmla="val -2546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A48832C-CD07-4768-AAEE-8E3F2D7502EA}"/>
              </a:ext>
            </a:extLst>
          </p:cNvPr>
          <p:cNvCxnSpPr>
            <a:stCxn id="9" idx="2"/>
            <a:endCxn id="3" idx="0"/>
          </p:cNvCxnSpPr>
          <p:nvPr/>
        </p:nvCxnSpPr>
        <p:spPr>
          <a:xfrm>
            <a:off x="16567311" y="10724674"/>
            <a:ext cx="0" cy="1366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20A11D0-B88F-43C9-B593-9A6F227FD927}"/>
              </a:ext>
            </a:extLst>
          </p:cNvPr>
          <p:cNvCxnSpPr>
            <a:stCxn id="3" idx="2"/>
            <a:endCxn id="11" idx="0"/>
          </p:cNvCxnSpPr>
          <p:nvPr/>
        </p:nvCxnSpPr>
        <p:spPr>
          <a:xfrm>
            <a:off x="16567311" y="14427994"/>
            <a:ext cx="0" cy="11036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C3F22EC-A9F9-4FCA-B5DA-CAC4B018C2F0}"/>
              </a:ext>
            </a:extLst>
          </p:cNvPr>
          <p:cNvCxnSpPr>
            <a:stCxn id="2" idx="2"/>
            <a:endCxn id="10" idx="0"/>
          </p:cNvCxnSpPr>
          <p:nvPr/>
        </p:nvCxnSpPr>
        <p:spPr>
          <a:xfrm>
            <a:off x="5442307" y="14427994"/>
            <a:ext cx="0" cy="11036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73BFC4C7-ED17-4B93-91A6-7EF9A55C6F43}"/>
              </a:ext>
            </a:extLst>
          </p:cNvPr>
          <p:cNvCxnSpPr>
            <a:cxnSpLocks/>
            <a:stCxn id="10" idx="2"/>
            <a:endCxn id="12" idx="1"/>
          </p:cNvCxnSpPr>
          <p:nvPr/>
        </p:nvCxnSpPr>
        <p:spPr>
          <a:xfrm rot="16200000" flipH="1">
            <a:off x="5634077" y="17676654"/>
            <a:ext cx="2400300" cy="278384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024513E9-8938-48EE-8D45-1B280B2FE92D}"/>
              </a:ext>
            </a:extLst>
          </p:cNvPr>
          <p:cNvCxnSpPr>
            <a:stCxn id="11" idx="2"/>
            <a:endCxn id="12" idx="3"/>
          </p:cNvCxnSpPr>
          <p:nvPr/>
        </p:nvCxnSpPr>
        <p:spPr>
          <a:xfrm rot="5400000">
            <a:off x="14295379" y="17996792"/>
            <a:ext cx="2400300" cy="214356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86AF934-E494-4E62-9A19-7F1B5761FD49}"/>
              </a:ext>
            </a:extLst>
          </p:cNvPr>
          <p:cNvSpPr txBox="1"/>
          <p:nvPr/>
        </p:nvSpPr>
        <p:spPr>
          <a:xfrm>
            <a:off x="6689214" y="1134895"/>
            <a:ext cx="9055236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9600" dirty="0"/>
              <a:t>Proposal</a:t>
            </a:r>
          </a:p>
        </p:txBody>
      </p:sp>
    </p:spTree>
    <p:extLst>
      <p:ext uri="{BB962C8B-B14F-4D97-AF65-F5344CB8AC3E}">
        <p14:creationId xmlns:p14="http://schemas.microsoft.com/office/powerpoint/2010/main" val="877020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iebke Arlt - William Withering Chair of Medicine &amp; Director, Institute of  Metabolism and Systems Research (IMSR) - University of Birmingham | LinkedIn">
            <a:extLst>
              <a:ext uri="{FF2B5EF4-FFF2-40B4-BE49-F238E27FC236}">
                <a16:creationId xmlns:a16="http://schemas.microsoft.com/office/drawing/2014/main" id="{CA343C40-B8ED-49EC-9A5D-77F128005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222" y="53179"/>
            <a:ext cx="4510596" cy="451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 descr="Transition – NIHR CYP MedTech">
            <a:extLst>
              <a:ext uri="{FF2B5EF4-FFF2-40B4-BE49-F238E27FC236}">
                <a16:creationId xmlns:a16="http://schemas.microsoft.com/office/drawing/2014/main" id="{20B9EC51-33E3-40DB-B4B8-0E9C06B6BF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1" r="9120"/>
          <a:stretch/>
        </p:blipFill>
        <p:spPr bwMode="auto">
          <a:xfrm>
            <a:off x="2644222" y="14735505"/>
            <a:ext cx="4510596" cy="442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Dr Michael W. O'Reilly - Institute of Metabolism and Systems Research -  University of Birmingham">
            <a:extLst>
              <a:ext uri="{FF2B5EF4-FFF2-40B4-BE49-F238E27FC236}">
                <a16:creationId xmlns:a16="http://schemas.microsoft.com/office/drawing/2014/main" id="{950F4846-F195-4011-AF0E-1788DC67C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615" y="21981124"/>
            <a:ext cx="4423509" cy="442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 descr="Mayo Fellowship Case Studies - University of Birmingham">
            <a:extLst>
              <a:ext uri="{FF2B5EF4-FFF2-40B4-BE49-F238E27FC236}">
                <a16:creationId xmlns:a16="http://schemas.microsoft.com/office/drawing/2014/main" id="{122E8142-C4AA-4AF5-897B-1736BA3D2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5214" y="14427994"/>
            <a:ext cx="4457869" cy="453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erson smiling for the picture&#10;&#10;Description automatically generated with medium confidence">
            <a:extLst>
              <a:ext uri="{FF2B5EF4-FFF2-40B4-BE49-F238E27FC236}">
                <a16:creationId xmlns:a16="http://schemas.microsoft.com/office/drawing/2014/main" id="{97718543-9068-41AF-8D0B-86B2CCD1481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6"/>
          <a:stretch/>
        </p:blipFill>
        <p:spPr>
          <a:xfrm>
            <a:off x="14091823" y="53179"/>
            <a:ext cx="4510596" cy="43251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E7C5C55-2F99-4CBC-94C8-CD2C4908A1D5}"/>
              </a:ext>
            </a:extLst>
          </p:cNvPr>
          <p:cNvSpPr txBox="1"/>
          <p:nvPr/>
        </p:nvSpPr>
        <p:spPr>
          <a:xfrm>
            <a:off x="12766893" y="4471216"/>
            <a:ext cx="653364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dirty="0"/>
              <a:t>Dr Punith Kempegowda</a:t>
            </a:r>
          </a:p>
          <a:p>
            <a:pPr algn="ctr"/>
            <a:r>
              <a:rPr lang="en-GB" sz="4800" dirty="0"/>
              <a:t>Chair, SIMBA</a:t>
            </a:r>
          </a:p>
          <a:p>
            <a:pPr algn="ctr"/>
            <a:r>
              <a:rPr lang="en-GB" sz="4800" dirty="0"/>
              <a:t>University of Birmingham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42F54B-5DD8-4A92-A668-DC09C3E59C5A}"/>
              </a:ext>
            </a:extLst>
          </p:cNvPr>
          <p:cNvSpPr txBox="1"/>
          <p:nvPr/>
        </p:nvSpPr>
        <p:spPr>
          <a:xfrm>
            <a:off x="11754308" y="11926259"/>
            <a:ext cx="855881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dirty="0"/>
              <a:t>Dr Caroline Gillett</a:t>
            </a:r>
          </a:p>
          <a:p>
            <a:pPr algn="ctr"/>
            <a:r>
              <a:rPr lang="en-GB" sz="4800" dirty="0"/>
              <a:t>IMSR Lead for Public Engagement</a:t>
            </a:r>
          </a:p>
          <a:p>
            <a:pPr algn="ctr"/>
            <a:r>
              <a:rPr lang="en-GB" sz="4800" dirty="0"/>
              <a:t>University of Birmingham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DAB5D4-69DA-4C5F-8AF5-5735D0F195EF}"/>
              </a:ext>
            </a:extLst>
          </p:cNvPr>
          <p:cNvSpPr txBox="1"/>
          <p:nvPr/>
        </p:nvSpPr>
        <p:spPr>
          <a:xfrm>
            <a:off x="1632696" y="4636617"/>
            <a:ext cx="653364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dirty="0"/>
              <a:t>Prof Wiebke Arlt</a:t>
            </a:r>
          </a:p>
          <a:p>
            <a:pPr algn="ctr"/>
            <a:r>
              <a:rPr lang="en-GB" sz="4800" dirty="0"/>
              <a:t>Director, IMSR</a:t>
            </a:r>
          </a:p>
          <a:p>
            <a:pPr algn="ctr"/>
            <a:r>
              <a:rPr lang="en-GB" sz="4800" dirty="0"/>
              <a:t>University of Birmingham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A5C113-3AA2-4DF5-9E4E-14E23AD9FDAD}"/>
              </a:ext>
            </a:extLst>
          </p:cNvPr>
          <p:cNvSpPr txBox="1"/>
          <p:nvPr/>
        </p:nvSpPr>
        <p:spPr>
          <a:xfrm>
            <a:off x="644331" y="19171600"/>
            <a:ext cx="931857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dirty="0"/>
              <a:t>Dr Helena Gleeson</a:t>
            </a:r>
          </a:p>
          <a:p>
            <a:pPr algn="ctr"/>
            <a:r>
              <a:rPr lang="en-GB" sz="4800" dirty="0"/>
              <a:t>Consultant Endocrinologist</a:t>
            </a:r>
          </a:p>
          <a:p>
            <a:pPr algn="ctr"/>
            <a:r>
              <a:rPr lang="en-GB" sz="4800" dirty="0"/>
              <a:t>University Hospitals Birmingham, UK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41429B-18E4-47C8-A500-A01B1D5F22B6}"/>
              </a:ext>
            </a:extLst>
          </p:cNvPr>
          <p:cNvSpPr txBox="1"/>
          <p:nvPr/>
        </p:nvSpPr>
        <p:spPr>
          <a:xfrm>
            <a:off x="12076127" y="19171600"/>
            <a:ext cx="791518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dirty="0"/>
              <a:t>Dr Konstantinos Manolopoulos</a:t>
            </a:r>
          </a:p>
          <a:p>
            <a:pPr algn="ctr"/>
            <a:r>
              <a:rPr lang="en-GB" sz="4800" b="0" i="0" dirty="0">
                <a:solidFill>
                  <a:srgbClr val="0F1419"/>
                </a:solidFill>
                <a:effectLst/>
              </a:rPr>
              <a:t>Human Metabolism Expert</a:t>
            </a:r>
          </a:p>
          <a:p>
            <a:pPr algn="ctr"/>
            <a:r>
              <a:rPr lang="en-GB" sz="4800" dirty="0"/>
              <a:t>Kalamata, Greece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EC0B40-EDF5-44B5-9B14-DBBFED9A9FF7}"/>
              </a:ext>
            </a:extLst>
          </p:cNvPr>
          <p:cNvSpPr txBox="1"/>
          <p:nvPr/>
        </p:nvSpPr>
        <p:spPr>
          <a:xfrm>
            <a:off x="644331" y="26494485"/>
            <a:ext cx="788831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dirty="0"/>
              <a:t>Miss Lynne Robinson</a:t>
            </a:r>
          </a:p>
          <a:p>
            <a:pPr algn="ctr"/>
            <a:r>
              <a:rPr lang="en-GB" sz="4800" b="0" i="0" dirty="0">
                <a:solidFill>
                  <a:srgbClr val="0F1419"/>
                </a:solidFill>
                <a:effectLst/>
              </a:rPr>
              <a:t>Consultant Gynaecologist</a:t>
            </a:r>
          </a:p>
          <a:p>
            <a:pPr algn="ctr"/>
            <a:r>
              <a:rPr lang="en-GB" sz="4800" dirty="0"/>
              <a:t>Birmingham Women’s Hospital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920F66-2EEB-4A85-B07D-87E772C798F1}"/>
              </a:ext>
            </a:extLst>
          </p:cNvPr>
          <p:cNvSpPr txBox="1"/>
          <p:nvPr/>
        </p:nvSpPr>
        <p:spPr>
          <a:xfrm>
            <a:off x="10853677" y="26478337"/>
            <a:ext cx="1036008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dirty="0"/>
              <a:t>Dr Michael O’Reilly</a:t>
            </a:r>
          </a:p>
          <a:p>
            <a:pPr algn="ctr"/>
            <a:r>
              <a:rPr lang="en-GB" sz="4800" b="0" i="0" dirty="0">
                <a:solidFill>
                  <a:srgbClr val="0F1419"/>
                </a:solidFill>
                <a:effectLst/>
              </a:rPr>
              <a:t>Consultant Reproductive Endocrinologist</a:t>
            </a:r>
          </a:p>
          <a:p>
            <a:pPr algn="ctr"/>
            <a:r>
              <a:rPr lang="en-GB" sz="4800" dirty="0"/>
              <a:t>Royal College of Surgeons in Ireland</a:t>
            </a:r>
          </a:p>
        </p:txBody>
      </p:sp>
      <p:pic>
        <p:nvPicPr>
          <p:cNvPr id="16" name="Picture 5" descr="Our people - University of Birmingham">
            <a:extLst>
              <a:ext uri="{FF2B5EF4-FFF2-40B4-BE49-F238E27FC236}">
                <a16:creationId xmlns:a16="http://schemas.microsoft.com/office/drawing/2014/main" id="{0B53D271-24C7-46D9-8AD2-0D4180831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8850" y="7341959"/>
            <a:ext cx="4510596" cy="451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r Eka Melson - Institute of Metabolism and Systems Research - University  of Birmingham">
            <a:extLst>
              <a:ext uri="{FF2B5EF4-FFF2-40B4-BE49-F238E27FC236}">
                <a16:creationId xmlns:a16="http://schemas.microsoft.com/office/drawing/2014/main" id="{C9D8B280-2DD0-4E97-8D2D-779A1529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222" y="7344763"/>
            <a:ext cx="4510596" cy="451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AA963BA-4AA5-4663-8B42-CBB0EC321672}"/>
              </a:ext>
            </a:extLst>
          </p:cNvPr>
          <p:cNvSpPr txBox="1"/>
          <p:nvPr/>
        </p:nvSpPr>
        <p:spPr>
          <a:xfrm>
            <a:off x="2255444" y="11926259"/>
            <a:ext cx="609634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dirty="0"/>
              <a:t>Dr Eka Melson</a:t>
            </a:r>
          </a:p>
          <a:p>
            <a:pPr algn="ctr"/>
            <a:r>
              <a:rPr lang="en-GB" sz="4800" dirty="0"/>
              <a:t>Foundation Year Doctor</a:t>
            </a:r>
          </a:p>
          <a:p>
            <a:pPr algn="ctr"/>
            <a:r>
              <a:rPr lang="en-GB" sz="4800" dirty="0"/>
              <a:t>NHS Tayside, Scotland</a:t>
            </a:r>
          </a:p>
        </p:txBody>
      </p:sp>
      <p:pic>
        <p:nvPicPr>
          <p:cNvPr id="18" name="Picture 17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5F95D346-B352-43A7-A1EA-43E96B2AFB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928" y="21594440"/>
            <a:ext cx="4510596" cy="481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210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B0EC618B-E81C-4027-9DE9-3B884295B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865" y="122174"/>
            <a:ext cx="9772797" cy="23356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7B9283-600C-43F9-A242-4E2563F30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9219" y="122174"/>
            <a:ext cx="5444502" cy="3039147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130FD66-3A55-41DA-93CB-856927EEFE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078676"/>
              </p:ext>
            </p:extLst>
          </p:nvPr>
        </p:nvGraphicFramePr>
        <p:xfrm>
          <a:off x="2816905" y="12637745"/>
          <a:ext cx="15804408" cy="1354072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69372">
                  <a:extLst>
                    <a:ext uri="{9D8B030D-6E8A-4147-A177-3AD203B41FA5}">
                      <a16:colId xmlns:a16="http://schemas.microsoft.com/office/drawing/2014/main" val="7573547"/>
                    </a:ext>
                  </a:extLst>
                </a:gridCol>
                <a:gridCol w="3116416">
                  <a:extLst>
                    <a:ext uri="{9D8B030D-6E8A-4147-A177-3AD203B41FA5}">
                      <a16:colId xmlns:a16="http://schemas.microsoft.com/office/drawing/2014/main" val="1045385674"/>
                    </a:ext>
                  </a:extLst>
                </a:gridCol>
                <a:gridCol w="3116416">
                  <a:extLst>
                    <a:ext uri="{9D8B030D-6E8A-4147-A177-3AD203B41FA5}">
                      <a16:colId xmlns:a16="http://schemas.microsoft.com/office/drawing/2014/main" val="2944073577"/>
                    </a:ext>
                  </a:extLst>
                </a:gridCol>
                <a:gridCol w="3142438">
                  <a:extLst>
                    <a:ext uri="{9D8B030D-6E8A-4147-A177-3AD203B41FA5}">
                      <a16:colId xmlns:a16="http://schemas.microsoft.com/office/drawing/2014/main" val="3031092345"/>
                    </a:ext>
                  </a:extLst>
                </a:gridCol>
                <a:gridCol w="3019450">
                  <a:extLst>
                    <a:ext uri="{9D8B030D-6E8A-4147-A177-3AD203B41FA5}">
                      <a16:colId xmlns:a16="http://schemas.microsoft.com/office/drawing/2014/main" val="4014792379"/>
                    </a:ext>
                  </a:extLst>
                </a:gridCol>
                <a:gridCol w="1740316">
                  <a:extLst>
                    <a:ext uri="{9D8B030D-6E8A-4147-A177-3AD203B41FA5}">
                      <a16:colId xmlns:a16="http://schemas.microsoft.com/office/drawing/2014/main" val="24206724"/>
                    </a:ext>
                  </a:extLst>
                </a:gridCol>
              </a:tblGrid>
              <a:tr h="7702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GB" sz="2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3240" marR="18324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2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Healthcare professionals</a:t>
                      </a:r>
                    </a:p>
                  </a:txBody>
                  <a:tcPr marL="183240" marR="18324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2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People with PCOS</a:t>
                      </a:r>
                    </a:p>
                  </a:txBody>
                  <a:tcPr marL="183240" marR="18324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GB" sz="2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3240" marR="183240" marT="0" marB="0"/>
                </a:tc>
                <a:extLst>
                  <a:ext uri="{0D108BD9-81ED-4DB2-BD59-A6C34878D82A}">
                    <a16:rowId xmlns:a16="http://schemas.microsoft.com/office/drawing/2014/main" val="1911685713"/>
                  </a:ext>
                </a:extLst>
              </a:tr>
              <a:tr h="7702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2900" dirty="0">
                          <a:effectLst/>
                        </a:rPr>
                        <a:t>Time</a:t>
                      </a:r>
                      <a:endParaRPr lang="en-GB" sz="2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3240" marR="183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2900" dirty="0">
                          <a:effectLst/>
                        </a:rPr>
                        <a:t>Topic</a:t>
                      </a:r>
                      <a:endParaRPr lang="en-GB" sz="2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3240" marR="183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2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Speaker</a:t>
                      </a:r>
                    </a:p>
                  </a:txBody>
                  <a:tcPr marL="183240" marR="183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2900" dirty="0">
                          <a:effectLst/>
                        </a:rPr>
                        <a:t>Topic</a:t>
                      </a:r>
                      <a:endParaRPr lang="en-GB" sz="2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3240" marR="183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2900">
                          <a:effectLst/>
                        </a:rPr>
                        <a:t>Speaker</a:t>
                      </a:r>
                      <a:endParaRPr lang="en-GB" sz="2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3240" marR="183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2900" dirty="0">
                          <a:effectLst/>
                        </a:rPr>
                        <a:t>Chair</a:t>
                      </a:r>
                      <a:endParaRPr lang="en-GB" sz="2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3240" marR="183240" marT="0" marB="0"/>
                </a:tc>
                <a:extLst>
                  <a:ext uri="{0D108BD9-81ED-4DB2-BD59-A6C34878D82A}">
                    <a16:rowId xmlns:a16="http://schemas.microsoft.com/office/drawing/2014/main" val="10984660"/>
                  </a:ext>
                </a:extLst>
              </a:tr>
              <a:tr h="1000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900">
                          <a:effectLst/>
                        </a:rPr>
                        <a:t>10:00 - 10:10</a:t>
                      </a:r>
                      <a:endParaRPr lang="en-GB" sz="2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3240" marR="183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2900" dirty="0">
                          <a:effectLst/>
                        </a:rPr>
                        <a:t>Opening Welcome </a:t>
                      </a:r>
                      <a:endParaRPr lang="en-GB" sz="2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3240" marR="183240" marT="0" marB="0"/>
                </a:tc>
                <a:tc rowSpan="6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900" dirty="0">
                          <a:effectLst/>
                        </a:rPr>
                        <a:t>SIMBA team</a:t>
                      </a:r>
                      <a:endParaRPr lang="en-GB" sz="2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3240" marR="18324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900" dirty="0">
                          <a:effectLst/>
                        </a:rPr>
                        <a:t>Opening Welcome </a:t>
                      </a:r>
                      <a:endParaRPr lang="en-GB" sz="2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3240" marR="183240" marT="0" marB="0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2900" dirty="0" err="1">
                          <a:effectLst/>
                        </a:rPr>
                        <a:t>DAISy</a:t>
                      </a:r>
                      <a:r>
                        <a:rPr lang="en-GB" sz="2900" dirty="0">
                          <a:effectLst/>
                        </a:rPr>
                        <a:t>-PCOS team</a:t>
                      </a:r>
                      <a:endParaRPr lang="en-GB" sz="2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3240" marR="183240" marT="0" marB="0" anchor="ctr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"/>
                        </a:spcBef>
                      </a:pPr>
                      <a:r>
                        <a:rPr lang="en-GB" sz="2900" dirty="0">
                          <a:effectLst/>
                        </a:rPr>
                        <a:t>Punith Kempegowda</a:t>
                      </a:r>
                      <a:endParaRPr lang="en-GB" sz="2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3240" marR="183240" marT="0" marB="0" anchor="ctr"/>
                </a:tc>
                <a:extLst>
                  <a:ext uri="{0D108BD9-81ED-4DB2-BD59-A6C34878D82A}">
                    <a16:rowId xmlns:a16="http://schemas.microsoft.com/office/drawing/2014/main" val="2842717142"/>
                  </a:ext>
                </a:extLst>
              </a:tr>
              <a:tr h="1000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900">
                          <a:effectLst/>
                        </a:rPr>
                        <a:t>10:10 - 10:15</a:t>
                      </a:r>
                      <a:endParaRPr lang="en-GB" sz="2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3240" marR="183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2900" dirty="0">
                          <a:effectLst/>
                        </a:rPr>
                        <a:t>Pre-simulation survey</a:t>
                      </a:r>
                      <a:endParaRPr lang="en-GB" sz="2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3240" marR="183240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2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Pre-workshop survey</a:t>
                      </a:r>
                    </a:p>
                  </a:txBody>
                  <a:tcPr marL="183240" marR="183240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067639"/>
                  </a:ext>
                </a:extLst>
              </a:tr>
              <a:tr h="1000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900">
                          <a:effectLst/>
                        </a:rPr>
                        <a:t>10:15 – 10:40</a:t>
                      </a:r>
                      <a:endParaRPr lang="en-GB" sz="2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3240" marR="183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2900" dirty="0">
                          <a:effectLst/>
                        </a:rPr>
                        <a:t>Simulation Case 1</a:t>
                      </a:r>
                      <a:endParaRPr lang="en-GB" sz="2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3240" marR="183240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2900" dirty="0">
                          <a:effectLst/>
                        </a:rPr>
                        <a:t>Workshop Case 1</a:t>
                      </a:r>
                      <a:endParaRPr lang="en-GB" sz="2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3240" marR="183240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481980"/>
                  </a:ext>
                </a:extLst>
              </a:tr>
              <a:tr h="1000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900">
                          <a:effectLst/>
                        </a:rPr>
                        <a:t>10:50 - 11:15</a:t>
                      </a:r>
                      <a:endParaRPr lang="en-GB" sz="2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3240" marR="183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2900" dirty="0">
                          <a:effectLst/>
                        </a:rPr>
                        <a:t>Simulation Case 2</a:t>
                      </a:r>
                      <a:endParaRPr lang="en-GB" sz="2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3240" marR="183240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2900" dirty="0">
                          <a:effectLst/>
                        </a:rPr>
                        <a:t>Workshop Case 2</a:t>
                      </a:r>
                      <a:endParaRPr lang="en-GB" sz="2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3240" marR="183240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093392"/>
                  </a:ext>
                </a:extLst>
              </a:tr>
              <a:tr h="1000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900">
                          <a:effectLst/>
                        </a:rPr>
                        <a:t>11:20 – 11:45</a:t>
                      </a:r>
                      <a:endParaRPr lang="en-GB" sz="2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3240" marR="183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2900" dirty="0">
                          <a:effectLst/>
                        </a:rPr>
                        <a:t>Simulation Case 3</a:t>
                      </a:r>
                      <a:endParaRPr lang="en-GB" sz="2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3240" marR="183240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2900" dirty="0">
                          <a:effectLst/>
                        </a:rPr>
                        <a:t>Workshop Case 3</a:t>
                      </a:r>
                      <a:endParaRPr lang="en-GB" sz="2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3240" marR="183240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274567"/>
                  </a:ext>
                </a:extLst>
              </a:tr>
              <a:tr h="1000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900">
                          <a:effectLst/>
                        </a:rPr>
                        <a:t>11:50 - 12:15</a:t>
                      </a:r>
                      <a:endParaRPr lang="en-GB" sz="2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3240" marR="183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2900" dirty="0">
                          <a:effectLst/>
                        </a:rPr>
                        <a:t>Simulation Case 4</a:t>
                      </a:r>
                      <a:endParaRPr lang="en-GB" sz="2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3240" marR="183240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2900" dirty="0">
                          <a:effectLst/>
                        </a:rPr>
                        <a:t>Workshop Case 4</a:t>
                      </a:r>
                      <a:endParaRPr lang="en-GB" sz="2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3240" marR="183240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8451821"/>
                  </a:ext>
                </a:extLst>
              </a:tr>
              <a:tr h="1000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900">
                          <a:effectLst/>
                        </a:rPr>
                        <a:t>12:20 – 12:30</a:t>
                      </a:r>
                      <a:endParaRPr lang="en-GB" sz="2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3240" marR="18324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2900" dirty="0">
                          <a:effectLst/>
                        </a:rPr>
                        <a:t>Introduction to discussion</a:t>
                      </a:r>
                      <a:endParaRPr lang="en-GB" sz="2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3240" marR="18324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900">
                          <a:effectLst/>
                        </a:rPr>
                        <a:t>Caroline Gillet</a:t>
                      </a:r>
                      <a:endParaRPr lang="en-GB" sz="2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3240" marR="183240" marT="0" marB="0" anchor="ctr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2900" dirty="0">
                          <a:effectLst/>
                        </a:rPr>
                        <a:t>Wiebke Arlt</a:t>
                      </a:r>
                      <a:endParaRPr lang="en-GB" sz="2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3240" marR="183240" marT="0" marB="0" anchor="ctr"/>
                </a:tc>
                <a:extLst>
                  <a:ext uri="{0D108BD9-81ED-4DB2-BD59-A6C34878D82A}">
                    <a16:rowId xmlns:a16="http://schemas.microsoft.com/office/drawing/2014/main" val="1303931198"/>
                  </a:ext>
                </a:extLst>
              </a:tr>
              <a:tr h="1000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900">
                          <a:effectLst/>
                        </a:rPr>
                        <a:t>12:30 – 13:00</a:t>
                      </a:r>
                      <a:endParaRPr lang="en-GB" sz="2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3240" marR="18324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2900" dirty="0">
                          <a:effectLst/>
                        </a:rPr>
                        <a:t>PCOS and Skin</a:t>
                      </a:r>
                      <a:endParaRPr lang="en-GB" sz="2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3240" marR="18324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900">
                          <a:effectLst/>
                        </a:rPr>
                        <a:t>Helena Gleeson</a:t>
                      </a:r>
                      <a:endParaRPr lang="en-GB" sz="2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3240" marR="183240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9571485"/>
                  </a:ext>
                </a:extLst>
              </a:tr>
              <a:tr h="1000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900">
                          <a:effectLst/>
                        </a:rPr>
                        <a:t>13:00 – 13:30</a:t>
                      </a:r>
                      <a:endParaRPr lang="en-GB" sz="2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3240" marR="18324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2900" dirty="0">
                          <a:effectLst/>
                        </a:rPr>
                        <a:t>PCOS and weight excess</a:t>
                      </a:r>
                      <a:endParaRPr lang="en-GB" sz="2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3240" marR="18324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900" dirty="0">
                          <a:effectLst/>
                        </a:rPr>
                        <a:t>Konstantinos </a:t>
                      </a:r>
                      <a:r>
                        <a:rPr lang="en-GB" sz="2900" dirty="0" err="1">
                          <a:effectLst/>
                        </a:rPr>
                        <a:t>Manalopoulos</a:t>
                      </a:r>
                      <a:endParaRPr lang="en-GB" sz="2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3240" marR="183240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48176"/>
                  </a:ext>
                </a:extLst>
              </a:tr>
              <a:tr h="1000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900">
                          <a:effectLst/>
                        </a:rPr>
                        <a:t>13:30 – 14:00</a:t>
                      </a:r>
                      <a:endParaRPr lang="en-GB" sz="2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3240" marR="18324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2900" dirty="0">
                          <a:effectLst/>
                        </a:rPr>
                        <a:t>PCOS and fertility</a:t>
                      </a:r>
                      <a:endParaRPr lang="en-GB" sz="2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3240" marR="18324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900" dirty="0">
                          <a:effectLst/>
                        </a:rPr>
                        <a:t>Lynne Robinson</a:t>
                      </a:r>
                      <a:endParaRPr lang="en-GB" sz="2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3240" marR="183240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6169478"/>
                  </a:ext>
                </a:extLst>
              </a:tr>
              <a:tr h="1000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900">
                          <a:effectLst/>
                        </a:rPr>
                        <a:t>14:00 - 14:30</a:t>
                      </a:r>
                      <a:endParaRPr lang="en-GB" sz="2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3240" marR="18324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2900" dirty="0">
                          <a:effectLst/>
                        </a:rPr>
                        <a:t>PCOS and menstrual irregularities</a:t>
                      </a:r>
                      <a:endParaRPr lang="en-GB" sz="2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3240" marR="18324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900" dirty="0">
                          <a:effectLst/>
                        </a:rPr>
                        <a:t>Michael O’Reilly</a:t>
                      </a:r>
                      <a:endParaRPr lang="en-GB" sz="2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3240" marR="183240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9603774"/>
                  </a:ext>
                </a:extLst>
              </a:tr>
              <a:tr h="1000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900">
                          <a:effectLst/>
                        </a:rPr>
                        <a:t>14:30 – 14:45</a:t>
                      </a:r>
                      <a:endParaRPr lang="en-GB" sz="2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3240" marR="18324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2900" dirty="0">
                          <a:effectLst/>
                        </a:rPr>
                        <a:t>Feedback, post-meeting survey and Closing Comments</a:t>
                      </a:r>
                      <a:endParaRPr lang="en-GB" sz="2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3240" marR="18324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2900" dirty="0">
                          <a:effectLst/>
                        </a:rPr>
                        <a:t>Caroline Gillet</a:t>
                      </a:r>
                      <a:endParaRPr lang="en-GB" sz="2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83240" marR="183240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809035"/>
                  </a:ext>
                </a:extLst>
              </a:tr>
            </a:tbl>
          </a:graphicData>
        </a:graphic>
      </p:graphicFrame>
      <p:pic>
        <p:nvPicPr>
          <p:cNvPr id="11" name="image13.png">
            <a:extLst>
              <a:ext uri="{FF2B5EF4-FFF2-40B4-BE49-F238E27FC236}">
                <a16:creationId xmlns:a16="http://schemas.microsoft.com/office/drawing/2014/main" id="{6AF53D69-5212-471A-B566-E1B69671ADD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249442" y="28238510"/>
            <a:ext cx="5011094" cy="503909"/>
          </a:xfrm>
          <a:prstGeom prst="rect">
            <a:avLst/>
          </a:prstGeom>
          <a:ln/>
        </p:spPr>
      </p:pic>
      <p:pic>
        <p:nvPicPr>
          <p:cNvPr id="12" name="image11.png" descr="A close up of a logo&#10;&#10;Description automatically generated">
            <a:extLst>
              <a:ext uri="{FF2B5EF4-FFF2-40B4-BE49-F238E27FC236}">
                <a16:creationId xmlns:a16="http://schemas.microsoft.com/office/drawing/2014/main" id="{CD227544-03E5-4565-847A-5300D6065F4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8731" b="22738"/>
          <a:stretch/>
        </p:blipFill>
        <p:spPr>
          <a:xfrm>
            <a:off x="1786005" y="28028140"/>
            <a:ext cx="2290494" cy="670326"/>
          </a:xfrm>
          <a:prstGeom prst="rect">
            <a:avLst/>
          </a:prstGeom>
          <a:ln/>
        </p:spPr>
      </p:pic>
      <p:pic>
        <p:nvPicPr>
          <p:cNvPr id="13" name="image6.jpg" descr="Society for Endocrinology | A world-leading authority on hormones">
            <a:extLst>
              <a:ext uri="{FF2B5EF4-FFF2-40B4-BE49-F238E27FC236}">
                <a16:creationId xmlns:a16="http://schemas.microsoft.com/office/drawing/2014/main" id="{18D05930-D858-451F-8F99-8E4862C6372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497179" y="28257501"/>
            <a:ext cx="1908745" cy="507727"/>
          </a:xfrm>
          <a:prstGeom prst="rect">
            <a:avLst/>
          </a:prstGeom>
          <a:ln/>
        </p:spPr>
      </p:pic>
      <p:pic>
        <p:nvPicPr>
          <p:cNvPr id="14" name="image8.png" descr="A picture containing flower&#10;&#10;Description automatically generated">
            <a:extLst>
              <a:ext uri="{FF2B5EF4-FFF2-40B4-BE49-F238E27FC236}">
                <a16:creationId xmlns:a16="http://schemas.microsoft.com/office/drawing/2014/main" id="{BA3E536A-8C37-446B-90B0-95BA06C593A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1429" t="55030" r="31905" b="17198"/>
          <a:stretch>
            <a:fillRect/>
          </a:stretch>
        </p:blipFill>
        <p:spPr>
          <a:xfrm>
            <a:off x="4313272" y="27932160"/>
            <a:ext cx="1835626" cy="862292"/>
          </a:xfrm>
          <a:prstGeom prst="rect">
            <a:avLst/>
          </a:prstGeom>
          <a:ln/>
        </p:spPr>
      </p:pic>
      <p:pic>
        <p:nvPicPr>
          <p:cNvPr id="15" name="image1.jpg" descr="Image may contain: text that says &quot;University of Birmingham Endocrinology Society&quot;">
            <a:extLst>
              <a:ext uri="{FF2B5EF4-FFF2-40B4-BE49-F238E27FC236}">
                <a16:creationId xmlns:a16="http://schemas.microsoft.com/office/drawing/2014/main" id="{EA9978E2-4BE4-4255-AE17-FB92A44814A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6513" t="19336" r="5843" b="18614"/>
          <a:stretch>
            <a:fillRect/>
          </a:stretch>
        </p:blipFill>
        <p:spPr>
          <a:xfrm>
            <a:off x="16790865" y="28140676"/>
            <a:ext cx="2788167" cy="653776"/>
          </a:xfrm>
          <a:prstGeom prst="rect">
            <a:avLst/>
          </a:prstGeom>
          <a:ln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DFAEEC0-79BC-4FF9-970F-DBC4A09FD8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250" y="28172590"/>
            <a:ext cx="1985859" cy="545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D9A095DD-37B6-45F3-A6D2-58E360CD03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812" y="27023063"/>
            <a:ext cx="1390082" cy="815050"/>
          </a:xfrm>
          <a:prstGeom prst="rect">
            <a:avLst/>
          </a:prstGeom>
        </p:spPr>
      </p:pic>
      <p:pic>
        <p:nvPicPr>
          <p:cNvPr id="21" name="Picture 2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4A565BE-1533-465E-9B46-03D9EE92C0D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272" y="26737930"/>
            <a:ext cx="1717111" cy="916246"/>
          </a:xfrm>
          <a:prstGeom prst="rect">
            <a:avLst/>
          </a:prstGeom>
        </p:spPr>
      </p:pic>
      <p:pic>
        <p:nvPicPr>
          <p:cNvPr id="23" name="Picture 22" descr="Circle&#10;&#10;Description automatically generated">
            <a:extLst>
              <a:ext uri="{FF2B5EF4-FFF2-40B4-BE49-F238E27FC236}">
                <a16:creationId xmlns:a16="http://schemas.microsoft.com/office/drawing/2014/main" id="{124F779B-1C28-459F-A663-AE8D8995853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066" y="26733483"/>
            <a:ext cx="1133795" cy="132466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A93E548-F7FF-4955-B74F-BA592F06710E}"/>
              </a:ext>
            </a:extLst>
          </p:cNvPr>
          <p:cNvSpPr txBox="1"/>
          <p:nvPr/>
        </p:nvSpPr>
        <p:spPr>
          <a:xfrm>
            <a:off x="2364244" y="2565189"/>
            <a:ext cx="12288443" cy="832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9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18 September 2021 from 1000 to 1500 GMT</a:t>
            </a:r>
            <a:endParaRPr lang="en-GB" sz="3206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41" name="Picture 17" descr="PCOS Vitality - Home | Facebook">
            <a:extLst>
              <a:ext uri="{FF2B5EF4-FFF2-40B4-BE49-F238E27FC236}">
                <a16:creationId xmlns:a16="http://schemas.microsoft.com/office/drawing/2014/main" id="{22734B18-D59F-444C-A5E8-A679D0545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020" y="26794024"/>
            <a:ext cx="3172759" cy="113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E0CAAE0-3A32-D44D-9AD8-E3081FBDB90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626" y="27074614"/>
            <a:ext cx="1988488" cy="763498"/>
          </a:xfrm>
          <a:prstGeom prst="rect">
            <a:avLst/>
          </a:prstGeom>
        </p:spPr>
      </p:pic>
      <p:pic>
        <p:nvPicPr>
          <p:cNvPr id="3" name="Picture 2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id="{0994F86D-49DD-4D84-BAFE-ADCF2CA5721D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" t="22465" r="3492" b="22393"/>
          <a:stretch/>
        </p:blipFill>
        <p:spPr>
          <a:xfrm>
            <a:off x="13499054" y="26718285"/>
            <a:ext cx="2039391" cy="12125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B29C33-F4EE-4F2A-A61E-FFAB2ECBD80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49189" y="3937410"/>
            <a:ext cx="16375760" cy="811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286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287</TotalTime>
  <Words>262</Words>
  <Application>Microsoft Macintosh PowerPoint</Application>
  <PresentationFormat>Custom</PresentationFormat>
  <Paragraphs>91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Bradley Hand ITC</vt:lpstr>
      <vt:lpstr>Calibri</vt:lpstr>
      <vt:lpstr>Calibri Light</vt:lpstr>
      <vt:lpstr>Freestyle Script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Punith Kempegowda</dc:creator>
  <cp:lastModifiedBy>Punith Kempegowda (PhD Metab + System FT Lab A300)</cp:lastModifiedBy>
  <cp:revision>19</cp:revision>
  <dcterms:created xsi:type="dcterms:W3CDTF">2021-03-26T11:58:06Z</dcterms:created>
  <dcterms:modified xsi:type="dcterms:W3CDTF">2021-07-16T09:26:12Z</dcterms:modified>
</cp:coreProperties>
</file>