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60" r:id="rId2"/>
    <p:sldId id="263" r:id="rId3"/>
    <p:sldId id="266" r:id="rId4"/>
    <p:sldId id="269" r:id="rId5"/>
    <p:sldId id="270" r:id="rId6"/>
    <p:sldId id="265" r:id="rId7"/>
    <p:sldId id="267" r:id="rId8"/>
    <p:sldId id="268" r:id="rId9"/>
    <p:sldId id="285" r:id="rId10"/>
    <p:sldId id="274" r:id="rId11"/>
    <p:sldId id="352" r:id="rId12"/>
    <p:sldId id="300" r:id="rId13"/>
    <p:sldId id="301" r:id="rId14"/>
    <p:sldId id="302" r:id="rId15"/>
    <p:sldId id="303" r:id="rId16"/>
    <p:sldId id="304" r:id="rId17"/>
    <p:sldId id="305" r:id="rId18"/>
    <p:sldId id="306" r:id="rId19"/>
    <p:sldId id="307" r:id="rId20"/>
    <p:sldId id="308" r:id="rId21"/>
    <p:sldId id="309" r:id="rId22"/>
    <p:sldId id="362" r:id="rId23"/>
    <p:sldId id="363" r:id="rId24"/>
    <p:sldId id="365" r:id="rId25"/>
    <p:sldId id="366" r:id="rId26"/>
    <p:sldId id="367" r:id="rId27"/>
    <p:sldId id="368" r:id="rId28"/>
    <p:sldId id="334" r:id="rId29"/>
    <p:sldId id="353" r:id="rId30"/>
    <p:sldId id="354" r:id="rId31"/>
    <p:sldId id="355" r:id="rId32"/>
    <p:sldId id="356" r:id="rId33"/>
    <p:sldId id="375" r:id="rId34"/>
    <p:sldId id="357" r:id="rId35"/>
    <p:sldId id="358" r:id="rId36"/>
    <p:sldId id="359" r:id="rId37"/>
    <p:sldId id="360" r:id="rId38"/>
    <p:sldId id="361" r:id="rId39"/>
    <p:sldId id="275" r:id="rId40"/>
    <p:sldId id="318" r:id="rId41"/>
    <p:sldId id="319" r:id="rId42"/>
    <p:sldId id="371" r:id="rId43"/>
    <p:sldId id="382" r:id="rId44"/>
    <p:sldId id="321" r:id="rId45"/>
    <p:sldId id="322" r:id="rId46"/>
    <p:sldId id="323" r:id="rId47"/>
    <p:sldId id="325" r:id="rId48"/>
    <p:sldId id="372" r:id="rId49"/>
    <p:sldId id="327" r:id="rId50"/>
    <p:sldId id="328" r:id="rId51"/>
    <p:sldId id="329" r:id="rId52"/>
    <p:sldId id="330" r:id="rId53"/>
    <p:sldId id="333" r:id="rId54"/>
    <p:sldId id="335" r:id="rId55"/>
    <p:sldId id="289" r:id="rId56"/>
    <p:sldId id="288" r:id="rId57"/>
    <p:sldId id="290" r:id="rId58"/>
    <p:sldId id="292" r:id="rId59"/>
    <p:sldId id="291" r:id="rId60"/>
    <p:sldId id="293" r:id="rId61"/>
    <p:sldId id="294" r:id="rId62"/>
    <p:sldId id="296" r:id="rId63"/>
    <p:sldId id="295" r:id="rId64"/>
    <p:sldId id="297" r:id="rId65"/>
    <p:sldId id="351"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FFCC"/>
    <a:srgbClr val="FF0000"/>
    <a:srgbClr val="2800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84" autoAdjust="0"/>
  </p:normalViewPr>
  <p:slideViewPr>
    <p:cSldViewPr snapToGrid="0">
      <p:cViewPr>
        <p:scale>
          <a:sx n="100" d="100"/>
          <a:sy n="100" d="100"/>
        </p:scale>
        <p:origin x="-1860" y="-10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34F52-13D7-4569-8072-8A29B043C127}" type="datetimeFigureOut">
              <a:rPr lang="en-GB" smtClean="0"/>
              <a:pPr/>
              <a:t>06/09/2018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3BD52-9F61-4E9B-BBFB-463DF1A2FBE4}" type="slidenum">
              <a:rPr lang="en-GB" smtClean="0"/>
              <a:pPr/>
              <a:t>‹Nr.›</a:t>
            </a:fld>
            <a:endParaRPr lang="en-GB"/>
          </a:p>
        </p:txBody>
      </p:sp>
    </p:spTree>
    <p:extLst>
      <p:ext uri="{BB962C8B-B14F-4D97-AF65-F5344CB8AC3E}">
        <p14:creationId xmlns:p14="http://schemas.microsoft.com/office/powerpoint/2010/main" xmlns="" val="252013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923BD52-9F61-4E9B-BBFB-463DF1A2FBE4}" type="slidenum">
              <a:rPr lang="en-GB" smtClean="0"/>
              <a:pPr/>
              <a:t>3</a:t>
            </a:fld>
            <a:endParaRPr lang="en-GB"/>
          </a:p>
        </p:txBody>
      </p:sp>
    </p:spTree>
    <p:extLst>
      <p:ext uri="{BB962C8B-B14F-4D97-AF65-F5344CB8AC3E}">
        <p14:creationId xmlns:p14="http://schemas.microsoft.com/office/powerpoint/2010/main" xmlns="" val="23832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23BD52-9F61-4E9B-BBFB-463DF1A2FBE4}" type="slidenum">
              <a:rPr lang="en-GB" smtClean="0"/>
              <a:pPr/>
              <a:t>76</a:t>
            </a:fld>
            <a:endParaRPr lang="en-GB"/>
          </a:p>
        </p:txBody>
      </p:sp>
    </p:spTree>
    <p:extLst>
      <p:ext uri="{BB962C8B-B14F-4D97-AF65-F5344CB8AC3E}">
        <p14:creationId xmlns:p14="http://schemas.microsoft.com/office/powerpoint/2010/main" xmlns="" val="92949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p:txBody>
          <a:bodyPr/>
          <a:lstStyle/>
          <a:p>
            <a:pPr>
              <a:defRPr/>
            </a:pPr>
            <a:fld id="{A3B8DDE2-6D08-47E2-BA6B-7DF5E58A5427}" type="slidenum">
              <a:rPr lang="de-DE" smtClean="0"/>
              <a:pPr>
                <a:defRPr/>
              </a:pPr>
              <a:t>7</a:t>
            </a:fld>
            <a:endParaRPr lang="de-DE"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de-DE" smtClean="0"/>
          </a:p>
        </p:txBody>
      </p:sp>
    </p:spTree>
    <p:extLst>
      <p:ext uri="{BB962C8B-B14F-4D97-AF65-F5344CB8AC3E}">
        <p14:creationId xmlns:p14="http://schemas.microsoft.com/office/powerpoint/2010/main" xmlns="" val="239395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AB9769FE-B155-4A3E-BED0-C36BF759F79F}" type="slidenum">
              <a:rPr lang="en-US" altLang="de-DE" smtClean="0">
                <a:latin typeface="Arial" pitchFamily="34" charset="0"/>
              </a:rPr>
              <a:pPr/>
              <a:t>8</a:t>
            </a:fld>
            <a:endParaRPr lang="en-US" altLang="de-DE" smtClean="0">
              <a:latin typeface="Arial" pitchFamily="34" charset="0"/>
            </a:endParaRPr>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noFill/>
        </p:spPr>
        <p:txBody>
          <a:bodyPr/>
          <a:lstStyle/>
          <a:p>
            <a:pPr eaLnBrk="1" hangingPunct="1"/>
            <a:endParaRPr lang="de-DE" altLang="de-DE" dirty="0" smtClean="0">
              <a:latin typeface="Arial" pitchFamily="34" charset="0"/>
            </a:endParaRPr>
          </a:p>
        </p:txBody>
      </p:sp>
    </p:spTree>
    <p:extLst>
      <p:ext uri="{BB962C8B-B14F-4D97-AF65-F5344CB8AC3E}">
        <p14:creationId xmlns:p14="http://schemas.microsoft.com/office/powerpoint/2010/main" xmlns="" val="164192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923BD52-9F61-4E9B-BBFB-463DF1A2FBE4}" type="slidenum">
              <a:rPr lang="en-GB" smtClean="0"/>
              <a:pPr/>
              <a:t>9</a:t>
            </a:fld>
            <a:endParaRPr lang="en-GB"/>
          </a:p>
        </p:txBody>
      </p:sp>
    </p:spTree>
    <p:extLst>
      <p:ext uri="{BB962C8B-B14F-4D97-AF65-F5344CB8AC3E}">
        <p14:creationId xmlns:p14="http://schemas.microsoft.com/office/powerpoint/2010/main" xmlns="" val="373055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nl-NL"/>
              <a:t>EBRO-cursus - Handouts 'Beoordelen en graderen van evidence'</a:t>
            </a:r>
          </a:p>
        </p:txBody>
      </p:sp>
      <p:sp>
        <p:nvSpPr>
          <p:cNvPr id="139266" name="Rectangle 7"/>
          <p:cNvSpPr txBox="1">
            <a:spLocks noGrp="1" noChangeArrowheads="1"/>
          </p:cNvSpPr>
          <p:nvPr/>
        </p:nvSpPr>
        <p:spPr bwMode="auto">
          <a:xfrm>
            <a:off x="3886908" y="8686653"/>
            <a:ext cx="2971092" cy="457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65BB54AC-C1F2-4A30-AAD3-A3EAEB7B9FA6}" type="slidenum">
              <a:rPr lang="nl-NL" sz="1200"/>
              <a:pPr algn="r" eaLnBrk="1" hangingPunct="1"/>
              <a:t>13</a:t>
            </a:fld>
            <a:endParaRPr lang="nl-NL" sz="1200"/>
          </a:p>
        </p:txBody>
      </p:sp>
      <p:sp>
        <p:nvSpPr>
          <p:cNvPr id="139267" name="Rectangle 1026"/>
          <p:cNvSpPr>
            <a:spLocks noGrp="1" noRot="1" noChangeAspect="1" noChangeArrowheads="1" noTextEdit="1"/>
          </p:cNvSpPr>
          <p:nvPr>
            <p:ph type="sldImg"/>
          </p:nvPr>
        </p:nvSpPr>
        <p:spPr>
          <a:xfrm>
            <a:off x="382588" y="685800"/>
            <a:ext cx="6094412" cy="3429000"/>
          </a:xfrm>
          <a:ln/>
        </p:spPr>
      </p:sp>
      <p:sp>
        <p:nvSpPr>
          <p:cNvPr id="139268" name="Rectangle 1027"/>
          <p:cNvSpPr>
            <a:spLocks noGrp="1" noChangeArrowheads="1"/>
          </p:cNvSpPr>
          <p:nvPr>
            <p:ph type="body" idx="1"/>
          </p:nvPr>
        </p:nvSpPr>
        <p:spPr/>
        <p:txBody>
          <a:bodyPr lIns="91427" tIns="45714" rIns="91427" bIns="45714"/>
          <a:lstStyle/>
          <a:p>
            <a:pPr eaLnBrk="1" hangingPunct="1"/>
            <a:endParaRPr lang="nl-NL" smtClean="0">
              <a:latin typeface="Arial" charset="0"/>
              <a:ea typeface="ＭＳ Ｐゴシック" charset="-128"/>
            </a:endParaRPr>
          </a:p>
          <a:p>
            <a:pPr eaLnBrk="1" hangingPunct="1"/>
            <a:endParaRPr lang="nl-NL" smtClean="0">
              <a:latin typeface="Arial" charset="0"/>
              <a:ea typeface="ＭＳ Ｐゴシック" charset="-128"/>
            </a:endParaRPr>
          </a:p>
        </p:txBody>
      </p:sp>
    </p:spTree>
    <p:extLst>
      <p:ext uri="{BB962C8B-B14F-4D97-AF65-F5344CB8AC3E}">
        <p14:creationId xmlns:p14="http://schemas.microsoft.com/office/powerpoint/2010/main" xmlns="" val="75258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lvl1pPr defTabSz="924082" eaLnBrk="0" hangingPunct="0">
              <a:defRPr sz="2300">
                <a:solidFill>
                  <a:schemeClr val="tx1"/>
                </a:solidFill>
                <a:latin typeface="Arial" charset="0"/>
                <a:ea typeface="ＭＳ Ｐゴシック" pitchFamily="34" charset="-128"/>
              </a:defRPr>
            </a:lvl1pPr>
            <a:lvl2pPr marL="711300" indent="-273577" defTabSz="924082" eaLnBrk="0" hangingPunct="0">
              <a:defRPr sz="2300">
                <a:solidFill>
                  <a:schemeClr val="tx1"/>
                </a:solidFill>
                <a:latin typeface="Arial" charset="0"/>
                <a:ea typeface="ＭＳ Ｐゴシック" pitchFamily="34" charset="-128"/>
              </a:defRPr>
            </a:lvl2pPr>
            <a:lvl3pPr marL="1094308" indent="-218862" defTabSz="924082" eaLnBrk="0" hangingPunct="0">
              <a:defRPr sz="2300">
                <a:solidFill>
                  <a:schemeClr val="tx1"/>
                </a:solidFill>
                <a:latin typeface="Arial" charset="0"/>
                <a:ea typeface="ＭＳ Ｐゴシック" pitchFamily="34" charset="-128"/>
              </a:defRPr>
            </a:lvl3pPr>
            <a:lvl4pPr marL="1532031" indent="-218862" defTabSz="924082" eaLnBrk="0" hangingPunct="0">
              <a:defRPr sz="2300">
                <a:solidFill>
                  <a:schemeClr val="tx1"/>
                </a:solidFill>
                <a:latin typeface="Arial" charset="0"/>
                <a:ea typeface="ＭＳ Ｐゴシック" pitchFamily="34" charset="-128"/>
              </a:defRPr>
            </a:lvl4pPr>
            <a:lvl5pPr marL="1969755" indent="-218862" defTabSz="924082" eaLnBrk="0" hangingPunct="0">
              <a:defRPr sz="2300">
                <a:solidFill>
                  <a:schemeClr val="tx1"/>
                </a:solidFill>
                <a:latin typeface="Arial" charset="0"/>
                <a:ea typeface="ＭＳ Ｐゴシック" pitchFamily="34" charset="-128"/>
              </a:defRPr>
            </a:lvl5pPr>
            <a:lvl6pPr marL="240747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6pPr>
            <a:lvl7pPr marL="2845201"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7pPr>
            <a:lvl8pPr marL="3282925"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8pPr>
            <a:lvl9pPr marL="372064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r>
              <a:rPr lang="nl-NL" sz="1100">
                <a:solidFill>
                  <a:prstClr val="black"/>
                </a:solidFill>
              </a:rPr>
              <a:t>EBRO-cursus 2010 - handouts - Schrijven van conceptteksten</a:t>
            </a:r>
          </a:p>
        </p:txBody>
      </p:sp>
      <p:sp>
        <p:nvSpPr>
          <p:cNvPr id="98307" name="Rectangle 7"/>
          <p:cNvSpPr>
            <a:spLocks noGrp="1" noChangeArrowheads="1"/>
          </p:cNvSpPr>
          <p:nvPr>
            <p:ph type="sldNum" sz="quarter" idx="5"/>
          </p:nvPr>
        </p:nvSpPr>
        <p:spPr>
          <a:noFill/>
        </p:spPr>
        <p:txBody>
          <a:bodyPr/>
          <a:lstStyle>
            <a:lvl1pPr defTabSz="924082" eaLnBrk="0" hangingPunct="0">
              <a:defRPr sz="2300">
                <a:solidFill>
                  <a:schemeClr val="tx1"/>
                </a:solidFill>
                <a:latin typeface="Arial" charset="0"/>
                <a:ea typeface="ＭＳ Ｐゴシック" pitchFamily="34" charset="-128"/>
              </a:defRPr>
            </a:lvl1pPr>
            <a:lvl2pPr marL="711300" indent="-273577" defTabSz="924082" eaLnBrk="0" hangingPunct="0">
              <a:defRPr sz="2300">
                <a:solidFill>
                  <a:schemeClr val="tx1"/>
                </a:solidFill>
                <a:latin typeface="Arial" charset="0"/>
                <a:ea typeface="ＭＳ Ｐゴシック" pitchFamily="34" charset="-128"/>
              </a:defRPr>
            </a:lvl2pPr>
            <a:lvl3pPr marL="1094308" indent="-218862" defTabSz="924082" eaLnBrk="0" hangingPunct="0">
              <a:defRPr sz="2300">
                <a:solidFill>
                  <a:schemeClr val="tx1"/>
                </a:solidFill>
                <a:latin typeface="Arial" charset="0"/>
                <a:ea typeface="ＭＳ Ｐゴシック" pitchFamily="34" charset="-128"/>
              </a:defRPr>
            </a:lvl3pPr>
            <a:lvl4pPr marL="1532031" indent="-218862" defTabSz="924082" eaLnBrk="0" hangingPunct="0">
              <a:defRPr sz="2300">
                <a:solidFill>
                  <a:schemeClr val="tx1"/>
                </a:solidFill>
                <a:latin typeface="Arial" charset="0"/>
                <a:ea typeface="ＭＳ Ｐゴシック" pitchFamily="34" charset="-128"/>
              </a:defRPr>
            </a:lvl4pPr>
            <a:lvl5pPr marL="1969755" indent="-218862" defTabSz="924082" eaLnBrk="0" hangingPunct="0">
              <a:defRPr sz="2300">
                <a:solidFill>
                  <a:schemeClr val="tx1"/>
                </a:solidFill>
                <a:latin typeface="Arial" charset="0"/>
                <a:ea typeface="ＭＳ Ｐゴシック" pitchFamily="34" charset="-128"/>
              </a:defRPr>
            </a:lvl5pPr>
            <a:lvl6pPr marL="240747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6pPr>
            <a:lvl7pPr marL="2845201"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7pPr>
            <a:lvl8pPr marL="3282925"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8pPr>
            <a:lvl9pPr marL="3720648" indent="-218862" defTabSz="924082"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CF455726-7C9D-4EB0-8CEC-B4ECBE9C0ED2}" type="slidenum">
              <a:rPr lang="nl-NL" sz="1100">
                <a:solidFill>
                  <a:prstClr val="black"/>
                </a:solidFill>
              </a:rPr>
              <a:pPr eaLnBrk="1" hangingPunct="1"/>
              <a:t>15</a:t>
            </a:fld>
            <a:endParaRPr lang="nl-NL" sz="1100">
              <a:solidFill>
                <a:prstClr val="black"/>
              </a:solidFill>
            </a:endParaRPr>
          </a:p>
        </p:txBody>
      </p:sp>
      <p:sp>
        <p:nvSpPr>
          <p:cNvPr id="98308" name="Rectangle 1026"/>
          <p:cNvSpPr>
            <a:spLocks noGrp="1" noRot="1" noChangeAspect="1" noChangeArrowheads="1" noTextEdit="1"/>
          </p:cNvSpPr>
          <p:nvPr>
            <p:ph type="sldImg"/>
          </p:nvPr>
        </p:nvSpPr>
        <p:spPr>
          <a:xfrm>
            <a:off x="382588" y="685800"/>
            <a:ext cx="6094412" cy="3429000"/>
          </a:xfrm>
          <a:ln/>
        </p:spPr>
      </p:sp>
      <p:sp>
        <p:nvSpPr>
          <p:cNvPr id="98309" name="Rectangle 1027"/>
          <p:cNvSpPr>
            <a:spLocks noGrp="1" noChangeArrowheads="1"/>
          </p:cNvSpPr>
          <p:nvPr>
            <p:ph type="body" idx="1"/>
          </p:nvPr>
        </p:nvSpPr>
        <p:spPr>
          <a:noFill/>
        </p:spPr>
        <p:txBody>
          <a:bodyPr/>
          <a:lstStyle/>
          <a:p>
            <a:pPr eaLnBrk="1" hangingPunct="1"/>
            <a:endParaRPr lang="nl-NL" smtClean="0">
              <a:latin typeface="Arial" charset="0"/>
              <a:ea typeface="ＭＳ Ｐゴシック" pitchFamily="34" charset="-128"/>
            </a:endParaRPr>
          </a:p>
          <a:p>
            <a:pPr eaLnBrk="1" hangingPunct="1"/>
            <a:endParaRPr lang="nl-NL" smtClean="0">
              <a:latin typeface="Arial" charset="0"/>
              <a:ea typeface="ＭＳ Ｐゴシック" pitchFamily="34" charset="-128"/>
            </a:endParaRPr>
          </a:p>
        </p:txBody>
      </p:sp>
    </p:spTree>
    <p:extLst>
      <p:ext uri="{BB962C8B-B14F-4D97-AF65-F5344CB8AC3E}">
        <p14:creationId xmlns:p14="http://schemas.microsoft.com/office/powerpoint/2010/main" xmlns="" val="148120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50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a:latin typeface="Calibri" charset="0"/>
            </a:endParaRPr>
          </a:p>
        </p:txBody>
      </p:sp>
      <p:sp>
        <p:nvSpPr>
          <p:cNvPr id="5150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012053-8FD2-9446-9C4D-EFEF7FECE3D8}" type="slidenum">
              <a:rPr lang="en-US" sz="1200">
                <a:solidFill>
                  <a:srgbClr val="000000"/>
                </a:solidFill>
                <a:latin typeface="Times New Roman" charset="0"/>
                <a:ea typeface="ヒラギノ明朝 ProN W3" charset="0"/>
                <a:cs typeface="ヒラギノ明朝 ProN W3" charset="0"/>
                <a:sym typeface="Times New Roman" charset="0"/>
              </a:rPr>
              <a:pPr eaLnBrk="1" hangingPunct="1"/>
              <a:t>33</a:t>
            </a:fld>
            <a:endParaRPr lang="en-US" sz="1200">
              <a:solidFill>
                <a:srgbClr val="000000"/>
              </a:solidFill>
              <a:latin typeface="Times New Roman" charset="0"/>
              <a:ea typeface="ヒラギノ明朝 ProN W3" charset="0"/>
              <a:cs typeface="ヒラギノ明朝 ProN W3" charset="0"/>
              <a:sym typeface="Times New Roman" charset="0"/>
            </a:endParaRPr>
          </a:p>
        </p:txBody>
      </p:sp>
    </p:spTree>
    <p:extLst>
      <p:ext uri="{BB962C8B-B14F-4D97-AF65-F5344CB8AC3E}">
        <p14:creationId xmlns:p14="http://schemas.microsoft.com/office/powerpoint/2010/main" xmlns="" val="104916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923BD52-9F61-4E9B-BBFB-463DF1A2FBE4}" type="slidenum">
              <a:rPr lang="en-GB" smtClean="0"/>
              <a:pPr/>
              <a:t>37</a:t>
            </a:fld>
            <a:endParaRPr lang="en-GB"/>
          </a:p>
        </p:txBody>
      </p:sp>
    </p:spTree>
    <p:extLst>
      <p:ext uri="{BB962C8B-B14F-4D97-AF65-F5344CB8AC3E}">
        <p14:creationId xmlns:p14="http://schemas.microsoft.com/office/powerpoint/2010/main" xmlns="" val="140924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ABBF44B5-8172-44E6-9E6E-AFADE5E24B05}" type="slidenum">
              <a:rPr lang="en-US" altLang="de-DE" smtClean="0"/>
              <a:pPr/>
              <a:t>53</a:t>
            </a:fld>
            <a:endParaRPr lang="en-US" altLang="de-DE"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r>
              <a:rPr lang="en-US" altLang="de-DE" smtClean="0"/>
              <a:t>DFI disease-free interval between complete resection and recurrence</a:t>
            </a:r>
          </a:p>
          <a:p>
            <a:endParaRPr lang="en-US" altLang="de-DE" smtClean="0"/>
          </a:p>
          <a:p>
            <a:r>
              <a:rPr lang="en-US" altLang="de-DE" baseline="30000" smtClean="0"/>
              <a:t>1</a:t>
            </a:r>
            <a:r>
              <a:rPr lang="en-US" altLang="de-DE" smtClean="0"/>
              <a:t> All patients with stage I+II and most patients with stage III should be amenable to radical resection. If complete resection is not feasible, consider neo-adjuvant treatment (e.g. mitotane + cisplatin or EDP). In selected patients with single metastases complete resection might be possible as well. </a:t>
            </a:r>
            <a:endParaRPr lang="de-DE" altLang="de-DE" smtClean="0"/>
          </a:p>
          <a:p>
            <a:r>
              <a:rPr lang="en-US" altLang="de-DE" baseline="30000" smtClean="0"/>
              <a:t>2</a:t>
            </a:r>
            <a:r>
              <a:rPr lang="en-US" altLang="de-DE" smtClean="0"/>
              <a:t> In patients with R2 resection, consider re-surgery by an expert surgeon (see R.3.6) or see Figure 1B</a:t>
            </a:r>
            <a:endParaRPr lang="de-DE" altLang="de-DE" smtClean="0"/>
          </a:p>
          <a:p>
            <a:r>
              <a:rPr lang="en-US" altLang="de-DE" baseline="30000" smtClean="0"/>
              <a:t>3</a:t>
            </a:r>
            <a:r>
              <a:rPr lang="en-US" altLang="de-DE" smtClean="0"/>
              <a:t> If Ki67 staining is not available, a low (&lt;20 mitoses / 50 high power fields) or a high mitotic rate (&gt; 20 mitoses / 50 high power fields) may be used for risk stratification. </a:t>
            </a:r>
            <a:endParaRPr lang="de-DE" altLang="de-DE" smtClean="0"/>
          </a:p>
          <a:p>
            <a:r>
              <a:rPr lang="en-US" altLang="de-DE" baseline="30000" smtClean="0"/>
              <a:t>4</a:t>
            </a:r>
            <a:r>
              <a:rPr lang="en-US" altLang="de-DE" smtClean="0"/>
              <a:t> Individual decision (see R.. If possible enroll in clinical trial like ADIUVO (www.adiuvo-trial.org). </a:t>
            </a:r>
            <a:endParaRPr lang="de-DE" altLang="de-DE" smtClean="0"/>
          </a:p>
          <a:p>
            <a:r>
              <a:rPr lang="en-US" altLang="de-DE" baseline="30000" smtClean="0"/>
              <a:t>5</a:t>
            </a:r>
            <a:r>
              <a:rPr lang="en-US" altLang="de-DE" smtClean="0"/>
              <a:t> In some patients (e.g. Ki67 &gt;30%. large tumor thrombus in the vena cava, stage IV, or R1 resection) consider additional cytotoxic therapy (e.g. 4 cycle of cisplatin + etoposide). </a:t>
            </a:r>
            <a:endParaRPr lang="de-DE" altLang="de-DE" smtClean="0"/>
          </a:p>
          <a:p>
            <a:r>
              <a:rPr lang="en-US" altLang="de-DE" baseline="30000" smtClean="0"/>
              <a:t>6</a:t>
            </a:r>
            <a:r>
              <a:rPr lang="en-GB" altLang="de-DE" smtClean="0"/>
              <a:t> After two years the time intervals are gradually extended. </a:t>
            </a:r>
          </a:p>
          <a:p>
            <a:r>
              <a:rPr lang="de-DE" altLang="de-DE" baseline="30000" smtClean="0">
                <a:latin typeface="Arial" charset="0"/>
              </a:rPr>
              <a:t>7  </a:t>
            </a:r>
            <a:r>
              <a:rPr lang="de-DE" altLang="de-DE" smtClean="0">
                <a:latin typeface="Arial" charset="0"/>
              </a:rPr>
              <a:t>If the disease-free interval is between 6 and 12 months or in patients with DFI &gt; 12, in whom complete resection is not possible, an individual approach is required (see R.9.7.)</a:t>
            </a:r>
            <a:endParaRPr lang="de-DE" altLang="de-DE" smtClean="0"/>
          </a:p>
        </p:txBody>
      </p:sp>
    </p:spTree>
    <p:extLst>
      <p:ext uri="{BB962C8B-B14F-4D97-AF65-F5344CB8AC3E}">
        <p14:creationId xmlns:p14="http://schemas.microsoft.com/office/powerpoint/2010/main" xmlns="" val="3705457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45720" y="-35813"/>
            <a:ext cx="9235440" cy="5205081"/>
            <a:chOff x="0" y="-10046"/>
            <a:chExt cx="9144000" cy="5153546"/>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04312" y="-10046"/>
              <a:ext cx="8239688" cy="5153546"/>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60080"/>
            <a:stretch/>
          </p:blipFill>
          <p:spPr>
            <a:xfrm>
              <a:off x="0" y="-10046"/>
              <a:ext cx="3289300" cy="5153546"/>
            </a:xfrm>
            <a:prstGeom prst="rect">
              <a:avLst/>
            </a:prstGeom>
          </p:spPr>
        </p:pic>
      </p:grpSp>
      <p:sp>
        <p:nvSpPr>
          <p:cNvPr id="2" name="Title 1"/>
          <p:cNvSpPr>
            <a:spLocks noGrp="1"/>
          </p:cNvSpPr>
          <p:nvPr>
            <p:ph type="ctrTitle" hasCustomPrompt="1"/>
          </p:nvPr>
        </p:nvSpPr>
        <p:spPr>
          <a:xfrm>
            <a:off x="179512" y="2355726"/>
            <a:ext cx="4392488" cy="1440160"/>
          </a:xfrm>
          <a:prstGeom prst="rect">
            <a:avLst/>
          </a:prstGeom>
        </p:spPr>
        <p:txBody>
          <a:bodyPr/>
          <a:lstStyle>
            <a:lvl1pPr algn="l">
              <a:lnSpc>
                <a:spcPct val="80000"/>
              </a:lnSpc>
              <a:defRPr sz="3600" baseline="0">
                <a:solidFill>
                  <a:schemeClr val="bg1"/>
                </a:solidFill>
                <a:latin typeface="+mn-lt"/>
              </a:defRPr>
            </a:lvl1pPr>
          </a:lstStyle>
          <a:p>
            <a:r>
              <a:rPr lang="en-US" dirty="0" smtClean="0"/>
              <a:t>Main title to sit here and can go over two, three or four lines</a:t>
            </a:r>
            <a:endParaRPr lang="en-GB" dirty="0"/>
          </a:p>
        </p:txBody>
      </p:sp>
      <p:sp>
        <p:nvSpPr>
          <p:cNvPr id="3" name="Subtitle 2"/>
          <p:cNvSpPr>
            <a:spLocks noGrp="1"/>
          </p:cNvSpPr>
          <p:nvPr>
            <p:ph type="subTitle" idx="1" hasCustomPrompt="1"/>
          </p:nvPr>
        </p:nvSpPr>
        <p:spPr>
          <a:xfrm>
            <a:off x="179512" y="3867894"/>
            <a:ext cx="3888432" cy="792088"/>
          </a:xfrm>
          <a:prstGeom prst="rect">
            <a:avLst/>
          </a:prstGeom>
        </p:spPr>
        <p:txBody>
          <a:bodyPr/>
          <a:lstStyle>
            <a:lvl1pPr marL="0" indent="0" algn="l">
              <a:lnSpc>
                <a:spcPct val="80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 Name Surname        01 January 2017</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51520" y="267494"/>
            <a:ext cx="2481902" cy="687600"/>
          </a:xfrm>
          <a:prstGeom prst="rect">
            <a:avLst/>
          </a:prstGeom>
        </p:spPr>
      </p:pic>
    </p:spTree>
    <p:extLst>
      <p:ext uri="{BB962C8B-B14F-4D97-AF65-F5344CB8AC3E}">
        <p14:creationId xmlns:p14="http://schemas.microsoft.com/office/powerpoint/2010/main" xmlns="" val="9388629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schnitts-&#10;überschrift">
    <p:spTree>
      <p:nvGrpSpPr>
        <p:cNvPr id="1" name=""/>
        <p:cNvGrpSpPr/>
        <p:nvPr/>
      </p:nvGrpSpPr>
      <p:grpSpPr>
        <a:xfrm>
          <a:off x="0" y="0"/>
          <a:ext cx="0" cy="0"/>
          <a:chOff x="0" y="0"/>
          <a:chExt cx="0" cy="0"/>
        </a:xfrm>
      </p:grpSpPr>
      <p:sp>
        <p:nvSpPr>
          <p:cNvPr id="3" name="Rechteck 1"/>
          <p:cNvSpPr>
            <a:spLocks noChangeArrowheads="1"/>
          </p:cNvSpPr>
          <p:nvPr userDrawn="1"/>
        </p:nvSpPr>
        <p:spPr bwMode="auto">
          <a:xfrm>
            <a:off x="0" y="1502570"/>
            <a:ext cx="9144000" cy="150256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de-DE" altLang="de-DE" b="0" smtClean="0">
              <a:solidFill>
                <a:srgbClr val="161616"/>
              </a:solidFill>
            </a:endParaRPr>
          </a:p>
        </p:txBody>
      </p:sp>
      <p:sp>
        <p:nvSpPr>
          <p:cNvPr id="2" name="Titel 1"/>
          <p:cNvSpPr>
            <a:spLocks noGrp="1"/>
          </p:cNvSpPr>
          <p:nvPr>
            <p:ph type="title"/>
          </p:nvPr>
        </p:nvSpPr>
        <p:spPr>
          <a:xfrm>
            <a:off x="722313" y="1923682"/>
            <a:ext cx="7772400" cy="913544"/>
          </a:xfrm>
          <a:prstGeom prst="rect">
            <a:avLst/>
          </a:prstGeom>
        </p:spPr>
        <p:txBody>
          <a:bodyPr anchor="t">
            <a:normAutofit/>
          </a:bodyPr>
          <a:lstStyle>
            <a:lvl1pPr algn="l">
              <a:defRPr sz="2800" b="0" cap="none">
                <a:solidFill>
                  <a:schemeClr val="accent1"/>
                </a:solidFill>
                <a:latin typeface="Arial" pitchFamily="34" charset="0"/>
                <a:cs typeface="Arial" pitchFamily="34" charset="0"/>
              </a:defRPr>
            </a:lvl1pPr>
          </a:lstStyle>
          <a:p>
            <a:r>
              <a:rPr lang="en-US" noProof="0" smtClean="0"/>
              <a:t>Titelmasterformat durch Klicken bearbeiten</a:t>
            </a:r>
            <a:endParaRPr lang="en-US" noProof="0"/>
          </a:p>
        </p:txBody>
      </p:sp>
      <p:pic>
        <p:nvPicPr>
          <p:cNvPr id="6" name="Picture 5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80218" y="4431672"/>
            <a:ext cx="1163782" cy="71182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120" t="19200" r="95555"/>
          <a:stretch/>
        </p:blipFill>
        <p:spPr bwMode="auto">
          <a:xfrm>
            <a:off x="0" y="789709"/>
            <a:ext cx="9144000" cy="4353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hteck 2"/>
          <p:cNvSpPr>
            <a:spLocks noChangeArrowheads="1"/>
          </p:cNvSpPr>
          <p:nvPr userDrawn="1"/>
        </p:nvSpPr>
        <p:spPr bwMode="auto">
          <a:xfrm>
            <a:off x="0" y="0"/>
            <a:ext cx="9144000" cy="872836"/>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de-DE" altLang="de-DE" b="0" smtClean="0">
              <a:solidFill>
                <a:srgbClr val="161616"/>
              </a:solidFill>
            </a:endParaRPr>
          </a:p>
        </p:txBody>
      </p:sp>
      <p:sp>
        <p:nvSpPr>
          <p:cNvPr id="15" name="Titel 1"/>
          <p:cNvSpPr>
            <a:spLocks noGrp="1"/>
          </p:cNvSpPr>
          <p:nvPr>
            <p:ph type="title"/>
          </p:nvPr>
        </p:nvSpPr>
        <p:spPr>
          <a:xfrm>
            <a:off x="251520" y="205979"/>
            <a:ext cx="8640960" cy="529568"/>
          </a:xfrm>
          <a:prstGeom prst="rect">
            <a:avLst/>
          </a:prstGeom>
        </p:spPr>
        <p:txBody>
          <a:bodyPr lIns="0" tIns="0" rIns="0" bIns="0" anchor="t">
            <a:normAutofit/>
          </a:bodyPr>
          <a:lstStyle>
            <a:lvl1pPr algn="ctr">
              <a:defRPr sz="2800" b="1">
                <a:solidFill>
                  <a:schemeClr val="accent1"/>
                </a:solidFill>
                <a:latin typeface="Arial" pitchFamily="34" charset="0"/>
                <a:cs typeface="Arial" pitchFamily="34" charset="0"/>
              </a:defRPr>
            </a:lvl1pPr>
          </a:lstStyle>
          <a:p>
            <a:r>
              <a:rPr lang="en-US" noProof="0" smtClean="0"/>
              <a:t>Titelmasterformat durch Klicken bearbeiten</a:t>
            </a:r>
            <a:endParaRPr lang="en-US" noProof="0"/>
          </a:p>
        </p:txBody>
      </p:sp>
      <p:sp>
        <p:nvSpPr>
          <p:cNvPr id="16" name="Inhaltsplatzhalter 2"/>
          <p:cNvSpPr>
            <a:spLocks noGrp="1"/>
          </p:cNvSpPr>
          <p:nvPr>
            <p:ph idx="1"/>
          </p:nvPr>
        </p:nvSpPr>
        <p:spPr>
          <a:xfrm>
            <a:off x="251520" y="897564"/>
            <a:ext cx="4248472" cy="3834426"/>
          </a:xfrm>
          <a:prstGeom prst="rect">
            <a:avLst/>
          </a:prstGeom>
        </p:spPr>
        <p:txBody>
          <a:bodyPr lIns="0" tIns="0" rIns="0" bIns="0"/>
          <a:lstStyle>
            <a:lvl1pPr marL="342900" indent="-342900">
              <a:buSzPct val="80000"/>
              <a:buFont typeface="Arial" pitchFamily="34" charset="0"/>
              <a:buChar char="►"/>
              <a:defRPr sz="2400">
                <a:solidFill>
                  <a:schemeClr val="accent1"/>
                </a:solidFill>
                <a:latin typeface="Arial" pitchFamily="34" charset="0"/>
                <a:cs typeface="Arial" pitchFamily="34" charset="0"/>
              </a:defRPr>
            </a:lvl1pPr>
            <a:lvl2pPr marL="742950" indent="-285750">
              <a:buSzPct val="80000"/>
              <a:buFont typeface="Arial" pitchFamily="34" charset="0"/>
              <a:buChar char="►"/>
              <a:defRPr sz="2000">
                <a:solidFill>
                  <a:schemeClr val="accent1"/>
                </a:solidFill>
                <a:latin typeface="Arial" pitchFamily="34" charset="0"/>
                <a:cs typeface="Arial" pitchFamily="34" charset="0"/>
              </a:defRPr>
            </a:lvl2pPr>
            <a:lvl3pPr marL="1143000" indent="-228600">
              <a:buSzPct val="80000"/>
              <a:buFont typeface="Arial" pitchFamily="34" charset="0"/>
              <a:buChar char="►"/>
              <a:defRPr sz="2000">
                <a:solidFill>
                  <a:schemeClr val="accent1"/>
                </a:solidFill>
                <a:latin typeface="Arial" pitchFamily="34" charset="0"/>
                <a:cs typeface="Arial" pitchFamily="34" charset="0"/>
              </a:defRPr>
            </a:lvl3pPr>
            <a:lvl4pPr marL="1600200" indent="-228600">
              <a:buSzPct val="80000"/>
              <a:buFont typeface="Arial" pitchFamily="34" charset="0"/>
              <a:buChar char="►"/>
              <a:defRPr sz="1800">
                <a:solidFill>
                  <a:schemeClr val="accent1"/>
                </a:solidFill>
                <a:latin typeface="Arial" pitchFamily="34" charset="0"/>
                <a:cs typeface="Arial" pitchFamily="34" charset="0"/>
              </a:defRPr>
            </a:lvl4pPr>
            <a:lvl5pPr marL="2057400" indent="-228600">
              <a:buSzPct val="80000"/>
              <a:buFont typeface="Arial" pitchFamily="34" charset="0"/>
              <a:buChar char="►"/>
              <a:defRPr sz="1800">
                <a:solidFill>
                  <a:schemeClr val="accent1"/>
                </a:solidFill>
                <a:latin typeface="Arial" pitchFamily="34" charset="0"/>
                <a:cs typeface="Arial" pitchFamily="34" charset="0"/>
              </a:defRPr>
            </a:lvl5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23" name="Inhaltsplatzhalter 2"/>
          <p:cNvSpPr>
            <a:spLocks noGrp="1"/>
          </p:cNvSpPr>
          <p:nvPr>
            <p:ph idx="13"/>
          </p:nvPr>
        </p:nvSpPr>
        <p:spPr>
          <a:xfrm>
            <a:off x="4688542" y="897564"/>
            <a:ext cx="4206624" cy="3834426"/>
          </a:xfrm>
          <a:prstGeom prst="rect">
            <a:avLst/>
          </a:prstGeom>
        </p:spPr>
        <p:txBody>
          <a:bodyPr lIns="0" tIns="0" rIns="0" bIns="0"/>
          <a:lstStyle>
            <a:lvl1pPr marL="342900" indent="-342900">
              <a:buSzPct val="80000"/>
              <a:buFont typeface="Arial" pitchFamily="34" charset="0"/>
              <a:buChar char="►"/>
              <a:defRPr sz="2400">
                <a:solidFill>
                  <a:schemeClr val="accent1"/>
                </a:solidFill>
                <a:latin typeface="Arial" pitchFamily="34" charset="0"/>
                <a:cs typeface="Arial" pitchFamily="34" charset="0"/>
              </a:defRPr>
            </a:lvl1pPr>
            <a:lvl2pPr marL="742950" indent="-285750">
              <a:buSzPct val="80000"/>
              <a:buFont typeface="Arial" pitchFamily="34" charset="0"/>
              <a:buChar char="►"/>
              <a:defRPr sz="2000">
                <a:solidFill>
                  <a:schemeClr val="accent1"/>
                </a:solidFill>
                <a:latin typeface="Arial" pitchFamily="34" charset="0"/>
                <a:cs typeface="Arial" pitchFamily="34" charset="0"/>
              </a:defRPr>
            </a:lvl2pPr>
            <a:lvl3pPr marL="1143000" indent="-228600">
              <a:buSzPct val="80000"/>
              <a:buFont typeface="Arial" pitchFamily="34" charset="0"/>
              <a:buChar char="►"/>
              <a:defRPr sz="2000">
                <a:solidFill>
                  <a:schemeClr val="accent1"/>
                </a:solidFill>
                <a:latin typeface="Arial" pitchFamily="34" charset="0"/>
                <a:cs typeface="Arial" pitchFamily="34" charset="0"/>
              </a:defRPr>
            </a:lvl3pPr>
            <a:lvl4pPr marL="1600200" indent="-228600">
              <a:buSzPct val="80000"/>
              <a:buFont typeface="Arial" pitchFamily="34" charset="0"/>
              <a:buChar char="►"/>
              <a:defRPr sz="1800">
                <a:solidFill>
                  <a:schemeClr val="accent1"/>
                </a:solidFill>
                <a:latin typeface="Arial" pitchFamily="34" charset="0"/>
                <a:cs typeface="Arial" pitchFamily="34" charset="0"/>
              </a:defRPr>
            </a:lvl4pPr>
            <a:lvl5pPr marL="2057400" indent="-228600">
              <a:buSzPct val="80000"/>
              <a:buFont typeface="Arial" pitchFamily="34" charset="0"/>
              <a:buChar char="►"/>
              <a:defRPr sz="1800">
                <a:solidFill>
                  <a:schemeClr val="accent1"/>
                </a:solidFill>
                <a:latin typeface="Arial" pitchFamily="34" charset="0"/>
                <a:cs typeface="Arial" pitchFamily="34" charset="0"/>
              </a:defRPr>
            </a:lvl5pPr>
          </a:lstStyle>
          <a:p>
            <a:pPr lvl="0"/>
            <a:r>
              <a:rPr lang="en-US" noProof="0" smtClean="0"/>
              <a:t>Textmasterformat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extLst>
      <p:ext uri="{BB962C8B-B14F-4D97-AF65-F5344CB8AC3E}">
        <p14:creationId xmlns:p14="http://schemas.microsoft.com/office/powerpoint/2010/main" xmlns="" val="7135412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xmlns="" val="0"/>
              </a:ext>
            </a:extLst>
          </a:blip>
          <a:srcRect l="3120" t="19200" r="95555"/>
          <a:stretch/>
        </p:blipFill>
        <p:spPr bwMode="auto">
          <a:xfrm>
            <a:off x="0" y="1"/>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1187798"/>
            <a:ext cx="2952328" cy="2808312"/>
          </a:xfrm>
          <a:prstGeom prst="rect">
            <a:avLst/>
          </a:prstGeom>
        </p:spPr>
        <p:txBody>
          <a:bodyPr/>
          <a:lstStyle>
            <a:lvl1pPr algn="l">
              <a:lnSpc>
                <a:spcPct val="80000"/>
              </a:lnSpc>
              <a:defRPr sz="3000" b="1" baseline="0">
                <a:solidFill>
                  <a:srgbClr val="280071"/>
                </a:solidFill>
              </a:defRPr>
            </a:lvl1pPr>
          </a:lstStyle>
          <a:p>
            <a:r>
              <a:rPr lang="en-US" dirty="0" smtClean="0"/>
              <a:t>Main title to sit here and can go over two, three or four lines</a:t>
            </a:r>
            <a:endParaRPr lang="en-GB" dirty="0"/>
          </a:p>
        </p:txBody>
      </p:sp>
    </p:spTree>
    <p:extLst>
      <p:ext uri="{BB962C8B-B14F-4D97-AF65-F5344CB8AC3E}">
        <p14:creationId xmlns:p14="http://schemas.microsoft.com/office/powerpoint/2010/main" xmlns="" val="1776537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35"/>
            <a:ext cx="8229600" cy="602278"/>
          </a:xfrm>
          <a:prstGeom prst="rect">
            <a:avLst/>
          </a:prstGeom>
        </p:spPr>
        <p:txBody>
          <a:bodyPr/>
          <a:lstStyle>
            <a:lvl1pPr algn="ctr">
              <a:defRPr sz="3200">
                <a:solidFill>
                  <a:srgbClr val="280071"/>
                </a:solidFill>
                <a:latin typeface="Arial" pitchFamily="34" charset="0"/>
                <a:cs typeface="Arial" pitchFamily="34" charset="0"/>
              </a:defRPr>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468313" y="926841"/>
            <a:ext cx="8243887" cy="3477208"/>
          </a:xfrm>
          <a:prstGeom prst="rect">
            <a:avLst/>
          </a:prstGeom>
        </p:spPr>
        <p:txBody>
          <a:bodyPr/>
          <a:lstStyle>
            <a:lvl1pPr marL="0" indent="0" algn="l">
              <a:buNone/>
              <a:defRPr sz="2800">
                <a:solidFill>
                  <a:srgbClr val="280071"/>
                </a:solidFill>
                <a:latin typeface="Arial" pitchFamily="34" charset="0"/>
                <a:cs typeface="Arial" pitchFamily="34" charset="0"/>
              </a:defRPr>
            </a:lvl1pPr>
            <a:lvl2pPr marL="457200" indent="0" algn="l">
              <a:buNone/>
              <a:defRPr sz="2800">
                <a:solidFill>
                  <a:srgbClr val="280071"/>
                </a:solidFill>
              </a:defRPr>
            </a:lvl2pPr>
            <a:lvl3pPr marL="914400" indent="0" algn="l">
              <a:buNone/>
              <a:defRPr sz="2800">
                <a:solidFill>
                  <a:srgbClr val="280071"/>
                </a:solidFill>
              </a:defRPr>
            </a:lvl3pPr>
            <a:lvl4pPr marL="1371600" indent="0" algn="l">
              <a:buNone/>
              <a:defRPr sz="2800">
                <a:solidFill>
                  <a:srgbClr val="280071"/>
                </a:solidFill>
              </a:defRPr>
            </a:lvl4pPr>
            <a:lvl5pPr marL="1828800" indent="0" algn="l">
              <a:buNone/>
              <a:defRPr sz="2800">
                <a:solidFill>
                  <a:srgbClr val="280071"/>
                </a:solidFill>
              </a:defRPr>
            </a:lvl5pPr>
          </a:lstStyle>
          <a:p>
            <a:pPr lvl="0"/>
            <a:r>
              <a:rPr lang="en-US" dirty="0" smtClean="0"/>
              <a:t>Click to edit Master text styles</a:t>
            </a:r>
          </a:p>
        </p:txBody>
      </p:sp>
    </p:spTree>
    <p:extLst>
      <p:ext uri="{BB962C8B-B14F-4D97-AF65-F5344CB8AC3E}">
        <p14:creationId xmlns:p14="http://schemas.microsoft.com/office/powerpoint/2010/main" xmlns="" val="92925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8313" y="339725"/>
            <a:ext cx="8135937" cy="3816201"/>
          </a:xfrm>
          <a:prstGeom prst="rect">
            <a:avLst/>
          </a:prstGeom>
        </p:spPr>
        <p:txBody>
          <a:bodyPr/>
          <a:lstStyle>
            <a:lvl1pPr marL="342900" indent="-342900">
              <a:buSzPct val="80000"/>
              <a:buFontTx/>
              <a:buBlip>
                <a:blip r:embed="rId2"/>
              </a:buBlip>
              <a:defRPr>
                <a:solidFill>
                  <a:srgbClr val="280071"/>
                </a:solidFill>
              </a:defRPr>
            </a:lvl1pPr>
            <a:lvl2pPr marL="742950" indent="-285750">
              <a:buSzPct val="75000"/>
              <a:buFontTx/>
              <a:buBlip>
                <a:blip r:embed="rId2"/>
              </a:buBlip>
              <a:defRPr>
                <a:solidFill>
                  <a:srgbClr val="280071"/>
                </a:solidFill>
              </a:defRPr>
            </a:lvl2pPr>
            <a:lvl3pPr>
              <a:defRPr>
                <a:solidFill>
                  <a:srgbClr val="280071"/>
                </a:solidFill>
              </a:defRPr>
            </a:lvl3pPr>
            <a:lvl4pPr marL="1600200" indent="-228600">
              <a:buFont typeface="Arial" panose="020B0604020202020204" pitchFamily="34" charset="0"/>
              <a:buChar char="•"/>
              <a:defRPr>
                <a:solidFill>
                  <a:srgbClr val="280071"/>
                </a:solidFill>
              </a:defRPr>
            </a:lvl4pPr>
            <a:lvl5pPr marL="2057400" indent="-228600">
              <a:buFont typeface="Arial" panose="020B0604020202020204" pitchFamily="34" charset="0"/>
              <a:buChar char="•"/>
              <a:defRPr>
                <a:solidFill>
                  <a:srgbClr val="28007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726414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rotWithShape="1">
          <a:blip r:embed="rId2" cstate="print">
            <a:grayscl/>
            <a:extLst>
              <a:ext uri="{BEBA8EAE-BF5A-486C-A8C5-ECC9F3942E4B}">
                <a14:imgProps xmlns:a14="http://schemas.microsoft.com/office/drawing/2010/main" xmlns="">
                  <a14:imgLayer r:embed="rId3">
                    <a14:imgEffect>
                      <a14:saturation sat="200000"/>
                    </a14:imgEffect>
                    <a14:imgEffect>
                      <a14:brightnessContrast bright="19000"/>
                    </a14:imgEffect>
                  </a14:imgLayer>
                </a14:imgProps>
              </a:ext>
              <a:ext uri="{28A0092B-C50C-407E-A947-70E740481C1C}">
                <a14:useLocalDpi xmlns:a14="http://schemas.microsoft.com/office/drawing/2010/main" xmlns="" val="0"/>
              </a:ext>
            </a:extLst>
          </a:blip>
          <a:srcRect l="3120" t="19200" r="95555"/>
          <a:stretch/>
        </p:blipFill>
        <p:spPr bwMode="auto">
          <a:xfrm>
            <a:off x="0" y="775195"/>
            <a:ext cx="9144000" cy="4353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hteck 2"/>
          <p:cNvSpPr>
            <a:spLocks noChangeArrowheads="1"/>
          </p:cNvSpPr>
          <p:nvPr userDrawn="1"/>
        </p:nvSpPr>
        <p:spPr bwMode="auto">
          <a:xfrm>
            <a:off x="0" y="0"/>
            <a:ext cx="9144000" cy="872836"/>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de-DE" altLang="de-DE" b="0" smtClean="0">
              <a:solidFill>
                <a:srgbClr val="161616"/>
              </a:solidFill>
            </a:endParaRPr>
          </a:p>
        </p:txBody>
      </p:sp>
      <p:sp>
        <p:nvSpPr>
          <p:cNvPr id="2" name="Titel 1"/>
          <p:cNvSpPr>
            <a:spLocks noGrp="1"/>
          </p:cNvSpPr>
          <p:nvPr>
            <p:ph type="title"/>
          </p:nvPr>
        </p:nvSpPr>
        <p:spPr>
          <a:xfrm>
            <a:off x="1884784" y="74189"/>
            <a:ext cx="6195526" cy="529568"/>
          </a:xfrm>
          <a:prstGeom prst="rect">
            <a:avLst/>
          </a:prstGeom>
        </p:spPr>
        <p:txBody>
          <a:bodyPr lIns="0" tIns="0" rIns="0" bIns="0" anchor="t">
            <a:normAutofit/>
          </a:bodyPr>
          <a:lstStyle>
            <a:lvl1pPr algn="ctr">
              <a:defRPr sz="2800" b="1">
                <a:solidFill>
                  <a:schemeClr val="tx2"/>
                </a:solidFill>
                <a:latin typeface="Arial" pitchFamily="34" charset="0"/>
                <a:cs typeface="Arial" pitchFamily="34" charset="0"/>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251520" y="992814"/>
            <a:ext cx="8640960" cy="3979236"/>
          </a:xfrm>
          <a:prstGeom prst="rect">
            <a:avLst/>
          </a:prstGeom>
        </p:spPr>
        <p:txBody>
          <a:bodyPr lIns="0" tIns="0" rIns="0" bIns="0"/>
          <a:lstStyle>
            <a:lvl1pPr marL="342900" indent="-342900">
              <a:buSzPct val="80000"/>
              <a:buFont typeface="Arial" pitchFamily="34" charset="0"/>
              <a:buChar char="►"/>
              <a:defRPr sz="2400">
                <a:solidFill>
                  <a:schemeClr val="tx2">
                    <a:lumMod val="75000"/>
                  </a:schemeClr>
                </a:solidFill>
                <a:latin typeface="Arial" pitchFamily="34" charset="0"/>
                <a:cs typeface="Arial" pitchFamily="34" charset="0"/>
              </a:defRPr>
            </a:lvl1pPr>
            <a:lvl2pPr marL="742950" indent="-285750">
              <a:buSzPct val="80000"/>
              <a:buFont typeface="Arial" pitchFamily="34" charset="0"/>
              <a:buChar char="►"/>
              <a:defRPr sz="2000">
                <a:solidFill>
                  <a:schemeClr val="tx2">
                    <a:lumMod val="75000"/>
                  </a:schemeClr>
                </a:solidFill>
                <a:latin typeface="Arial" pitchFamily="34" charset="0"/>
                <a:cs typeface="Arial" pitchFamily="34" charset="0"/>
              </a:defRPr>
            </a:lvl2pPr>
            <a:lvl3pPr marL="1143000" indent="-228600">
              <a:buSzPct val="80000"/>
              <a:buFont typeface="Arial" pitchFamily="34" charset="0"/>
              <a:buChar char="►"/>
              <a:defRPr sz="2000">
                <a:solidFill>
                  <a:schemeClr val="tx2">
                    <a:lumMod val="75000"/>
                  </a:schemeClr>
                </a:solidFill>
                <a:latin typeface="Arial" pitchFamily="34" charset="0"/>
                <a:cs typeface="Arial" pitchFamily="34" charset="0"/>
              </a:defRPr>
            </a:lvl3pPr>
            <a:lvl4pPr marL="1600200" indent="-228600">
              <a:buSzPct val="80000"/>
              <a:buFont typeface="Arial" pitchFamily="34" charset="0"/>
              <a:buChar char="►"/>
              <a:defRPr sz="1800">
                <a:solidFill>
                  <a:schemeClr val="tx2">
                    <a:lumMod val="75000"/>
                  </a:schemeClr>
                </a:solidFill>
                <a:latin typeface="Arial" pitchFamily="34" charset="0"/>
                <a:cs typeface="Arial" pitchFamily="34" charset="0"/>
              </a:defRPr>
            </a:lvl4pPr>
            <a:lvl5pPr marL="2057400" indent="-228600">
              <a:buSzPct val="80000"/>
              <a:buFont typeface="Arial" pitchFamily="34" charset="0"/>
              <a:buChar char="►"/>
              <a:defRPr sz="1800">
                <a:solidFill>
                  <a:schemeClr val="tx2">
                    <a:lumMod val="75000"/>
                  </a:schemeClr>
                </a:solidFill>
                <a:latin typeface="Arial" pitchFamily="34" charset="0"/>
                <a:cs typeface="Arial" pitchFamily="34" charset="0"/>
              </a:defRPr>
            </a:lvl5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pic>
        <p:nvPicPr>
          <p:cNvPr id="14" name="Picture 5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143429" y="0"/>
            <a:ext cx="1000571" cy="61200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r="71386"/>
          <a:stretch>
            <a:fillRect/>
          </a:stretch>
        </p:blipFill>
        <p:spPr>
          <a:xfrm>
            <a:off x="12440" y="24880"/>
            <a:ext cx="590940" cy="612000"/>
          </a:xfrm>
          <a:prstGeom prst="rect">
            <a:avLst/>
          </a:prstGeom>
        </p:spPr>
      </p:pic>
      <p:pic>
        <p:nvPicPr>
          <p:cNvPr id="12"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l="29066"/>
          <a:stretch>
            <a:fillRect/>
          </a:stretch>
        </p:blipFill>
        <p:spPr>
          <a:xfrm>
            <a:off x="597167" y="6220"/>
            <a:ext cx="1311146" cy="6120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9850" y="88108"/>
            <a:ext cx="8015288" cy="323165"/>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01603" y="547689"/>
            <a:ext cx="4310063" cy="4045744"/>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64063" y="547689"/>
            <a:ext cx="4311650" cy="4045744"/>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sz="quarter" idx="10"/>
          </p:nvPr>
        </p:nvSpPr>
        <p:spPr>
          <a:xfrm>
            <a:off x="7591428" y="4885136"/>
            <a:ext cx="423863" cy="11072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234950" y="4885135"/>
            <a:ext cx="6040438" cy="183356"/>
          </a:xfrm>
          <a:prstGeom prst="rect">
            <a:avLst/>
          </a:prstGeom>
          <a:ln/>
        </p:spPr>
        <p:txBody>
          <a:bodyPr/>
          <a:lstStyle>
            <a:lvl1pPr>
              <a:defRPr/>
            </a:lvl1pPr>
          </a:lstStyle>
          <a:p>
            <a:pPr>
              <a:defRPr/>
            </a:pP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nl-NL" smtClean="0"/>
              <a:t>Titelstijl van model bewerken</a:t>
            </a:r>
            <a:endParaRPr lang="en-GB"/>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92D358B4-2654-5F41-B43B-919C461E9A22}" type="slidenum">
              <a:rPr lang="nl-NL"/>
              <a:pPr>
                <a:defRPr/>
              </a:pPr>
              <a:t>‹Nr.›</a:t>
            </a:fld>
            <a:endParaRPr lang="nl-NL"/>
          </a:p>
        </p:txBody>
      </p:sp>
    </p:spTree>
    <p:extLst>
      <p:ext uri="{BB962C8B-B14F-4D97-AF65-F5344CB8AC3E}">
        <p14:creationId xmlns:p14="http://schemas.microsoft.com/office/powerpoint/2010/main" xmlns="" val="253244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lvl1pPr>
              <a:defRPr/>
            </a:lvl1pPr>
          </a:lstStyle>
          <a:p>
            <a:r>
              <a:rPr lang="nl-NL" smtClean="0"/>
              <a:t>Titelstijl van model bewerken</a:t>
            </a:r>
            <a:endParaRPr lang="en-GB"/>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20CC7FA4-F67E-0C4A-9971-A07344F1785E}" type="slidenum">
              <a:rPr lang="nl-NL"/>
              <a:pPr>
                <a:defRPr/>
              </a:pPr>
              <a:t>‹Nr.›</a:t>
            </a:fld>
            <a:endParaRPr lang="nl-NL"/>
          </a:p>
        </p:txBody>
      </p:sp>
    </p:spTree>
    <p:extLst>
      <p:ext uri="{BB962C8B-B14F-4D97-AF65-F5344CB8AC3E}">
        <p14:creationId xmlns:p14="http://schemas.microsoft.com/office/powerpoint/2010/main" xmlns="" val="175784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a:prstGeom prst="rect">
            <a:avLst/>
          </a:prstGeom>
        </p:spPr>
        <p:txBody>
          <a:bodyPr/>
          <a:lstStyle/>
          <a:p>
            <a:r>
              <a:rPr lang="nl-NL" smtClean="0"/>
              <a:t>Titelstijl van model bewerken</a:t>
            </a:r>
            <a:endParaRPr lang="en-GB"/>
          </a:p>
        </p:txBody>
      </p:sp>
      <p:sp>
        <p:nvSpPr>
          <p:cNvPr id="3" name="Tijdelijke aanduiding voor inhou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nl-NL"/>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5E4782DF-A6B9-4643-9921-5261AA26FDE0}" type="slidenum">
              <a:rPr lang="nl-NL"/>
              <a:pPr>
                <a:defRPr/>
              </a:pPr>
              <a:t>‹Nr.›</a:t>
            </a:fld>
            <a:endParaRPr lang="nl-NL"/>
          </a:p>
        </p:txBody>
      </p:sp>
    </p:spTree>
    <p:extLst>
      <p:ext uri="{BB962C8B-B14F-4D97-AF65-F5344CB8AC3E}">
        <p14:creationId xmlns:p14="http://schemas.microsoft.com/office/powerpoint/2010/main" xmlns="" val="9683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35496" y="4515966"/>
            <a:ext cx="2226717" cy="612000"/>
          </a:xfrm>
          <a:prstGeom prst="rect">
            <a:avLst/>
          </a:prstGeom>
        </p:spPr>
      </p:pic>
      <p:pic>
        <p:nvPicPr>
          <p:cNvPr id="3" name="Picture 56"/>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8053264" y="4487498"/>
            <a:ext cx="1059429" cy="648000"/>
          </a:xfrm>
          <a:prstGeom prst="rect">
            <a:avLst/>
          </a:prstGeom>
        </p:spPr>
      </p:pic>
    </p:spTree>
    <p:extLst>
      <p:ext uri="{BB962C8B-B14F-4D97-AF65-F5344CB8AC3E}">
        <p14:creationId xmlns:p14="http://schemas.microsoft.com/office/powerpoint/2010/main" xmlns="" val="1558525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203598"/>
            <a:ext cx="9036496" cy="1440160"/>
          </a:xfrm>
        </p:spPr>
        <p:txBody>
          <a:bodyPr/>
          <a:lstStyle/>
          <a:p>
            <a:r>
              <a:rPr lang="en-US" sz="2400" b="1" dirty="0" smtClean="0">
                <a:latin typeface="Arial" pitchFamily="34" charset="0"/>
                <a:cs typeface="Arial" pitchFamily="34" charset="0"/>
              </a:rPr>
              <a:t>European Society of Endocrinology Clinical Practice Guidelines on the Management of Adrenocortical Carcinoma in adults, in collaboration with the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European Network for the Study of Adrenal Tumors</a:t>
            </a:r>
            <a:r>
              <a:rPr lang="de-DE" sz="2400" dirty="0" smtClean="0">
                <a:latin typeface="Arial" pitchFamily="34" charset="0"/>
                <a:cs typeface="Arial" pitchFamily="34" charset="0"/>
              </a:rPr>
              <a:t/>
            </a:r>
            <a:br>
              <a:rPr lang="de-DE" sz="2400" dirty="0" smtClean="0">
                <a:latin typeface="Arial" pitchFamily="34" charset="0"/>
                <a:cs typeface="Arial" pitchFamily="34" charset="0"/>
              </a:rPr>
            </a:br>
            <a:r>
              <a:rPr lang="en-GB" sz="2400" b="1" dirty="0" smtClean="0">
                <a:latin typeface="Arial" pitchFamily="34" charset="0"/>
                <a:cs typeface="Arial" pitchFamily="34" charset="0"/>
              </a:rPr>
              <a:t/>
            </a:r>
            <a:br>
              <a:rPr lang="en-GB" sz="2400" b="1" dirty="0" smtClean="0">
                <a:latin typeface="Arial" pitchFamily="34" charset="0"/>
                <a:cs typeface="Arial" pitchFamily="34" charset="0"/>
              </a:rPr>
            </a:br>
            <a:r>
              <a:rPr lang="en-GB" sz="2400" b="1" dirty="0" smtClean="0">
                <a:latin typeface="Arial" pitchFamily="34" charset="0"/>
                <a:cs typeface="Arial" pitchFamily="34" charset="0"/>
              </a:rPr>
              <a:t/>
            </a:r>
            <a:br>
              <a:rPr lang="en-GB" sz="2400" b="1" dirty="0" smtClean="0">
                <a:latin typeface="Arial" pitchFamily="34" charset="0"/>
                <a:cs typeface="Arial" pitchFamily="34" charset="0"/>
              </a:rPr>
            </a:br>
            <a:r>
              <a:rPr lang="nl-NL" sz="2000" dirty="0" smtClean="0">
                <a:latin typeface="Arial" pitchFamily="34" charset="0"/>
                <a:cs typeface="Arial" pitchFamily="34" charset="0"/>
              </a:rPr>
              <a:t>Martin Fassnacht (Germany), Olaf </a:t>
            </a:r>
            <a:r>
              <a:rPr lang="nl-NL" sz="2000" dirty="0" smtClean="0">
                <a:latin typeface="Arial" pitchFamily="34" charset="0"/>
                <a:cs typeface="Arial" pitchFamily="34" charset="0"/>
              </a:rPr>
              <a:t>M. </a:t>
            </a:r>
            <a:r>
              <a:rPr lang="nl-NL" sz="2000" dirty="0" smtClean="0">
                <a:latin typeface="Arial" pitchFamily="34" charset="0"/>
                <a:cs typeface="Arial" pitchFamily="34" charset="0"/>
              </a:rPr>
              <a:t>Dekkers (The Netherlands), </a:t>
            </a:r>
            <a:r>
              <a:rPr lang="de-DE" sz="2000" dirty="0" smtClean="0">
                <a:latin typeface="Arial" pitchFamily="34" charset="0"/>
                <a:cs typeface="Arial" pitchFamily="34" charset="0"/>
              </a:rPr>
              <a:t>Tobias Else (United States), Eric </a:t>
            </a:r>
            <a:r>
              <a:rPr lang="de-DE" sz="2000" dirty="0" err="1" smtClean="0">
                <a:latin typeface="Arial" pitchFamily="34" charset="0"/>
                <a:cs typeface="Arial" pitchFamily="34" charset="0"/>
              </a:rPr>
              <a:t>Baudin</a:t>
            </a:r>
            <a:r>
              <a:rPr lang="de-DE" sz="2000" dirty="0" smtClean="0">
                <a:latin typeface="Arial" pitchFamily="34" charset="0"/>
                <a:cs typeface="Arial" pitchFamily="34" charset="0"/>
              </a:rPr>
              <a:t>, France, Alfredo </a:t>
            </a:r>
            <a:r>
              <a:rPr lang="de-DE" sz="2000" dirty="0" err="1" smtClean="0">
                <a:latin typeface="Arial" pitchFamily="34" charset="0"/>
                <a:cs typeface="Arial" pitchFamily="34" charset="0"/>
              </a:rPr>
              <a:t>Berruti</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Italy</a:t>
            </a:r>
            <a:r>
              <a:rPr lang="de-DE" sz="2000" dirty="0" smtClean="0">
                <a:latin typeface="Arial" pitchFamily="34" charset="0"/>
                <a:cs typeface="Arial" pitchFamily="34" charset="0"/>
              </a:rPr>
              <a:t>), Ronald </a:t>
            </a:r>
            <a:r>
              <a:rPr lang="de-DE" sz="2000" dirty="0" smtClean="0">
                <a:latin typeface="Arial" pitchFamily="34" charset="0"/>
                <a:cs typeface="Arial" pitchFamily="34" charset="0"/>
              </a:rPr>
              <a:t>R. de </a:t>
            </a:r>
            <a:r>
              <a:rPr lang="de-DE" sz="2000" dirty="0" err="1" smtClean="0">
                <a:latin typeface="Arial" pitchFamily="34" charset="0"/>
                <a:cs typeface="Arial" pitchFamily="34" charset="0"/>
              </a:rPr>
              <a:t>Krijger</a:t>
            </a:r>
            <a:r>
              <a:rPr lang="de-DE" sz="2000" dirty="0" smtClean="0">
                <a:latin typeface="Arial" pitchFamily="34" charset="0"/>
                <a:cs typeface="Arial" pitchFamily="34" charset="0"/>
              </a:rPr>
              <a:t> (The </a:t>
            </a:r>
            <a:r>
              <a:rPr lang="de-DE" sz="2000" dirty="0" err="1" smtClean="0">
                <a:latin typeface="Arial" pitchFamily="34" charset="0"/>
                <a:cs typeface="Arial" pitchFamily="34" charset="0"/>
              </a:rPr>
              <a:t>Netherlands</a:t>
            </a:r>
            <a:r>
              <a:rPr lang="de-DE" sz="2000" dirty="0" smtClean="0">
                <a:latin typeface="Arial" pitchFamily="34" charset="0"/>
                <a:cs typeface="Arial" pitchFamily="34" charset="0"/>
              </a:rPr>
              <a:t>), Harm </a:t>
            </a:r>
            <a:r>
              <a:rPr lang="de-DE" sz="2000" dirty="0" smtClean="0">
                <a:latin typeface="Arial" pitchFamily="34" charset="0"/>
                <a:cs typeface="Arial" pitchFamily="34" charset="0"/>
              </a:rPr>
              <a:t>R. </a:t>
            </a:r>
            <a:r>
              <a:rPr lang="de-DE" sz="2000" dirty="0" smtClean="0">
                <a:latin typeface="Arial" pitchFamily="34" charset="0"/>
                <a:cs typeface="Arial" pitchFamily="34" charset="0"/>
              </a:rPr>
              <a:t>Haak (The </a:t>
            </a:r>
            <a:r>
              <a:rPr lang="de-DE" sz="2000" dirty="0" err="1" smtClean="0">
                <a:latin typeface="Arial" pitchFamily="34" charset="0"/>
                <a:cs typeface="Arial" pitchFamily="34" charset="0"/>
              </a:rPr>
              <a:t>Netherlands</a:t>
            </a:r>
            <a:r>
              <a:rPr lang="de-DE" sz="2000" dirty="0" smtClean="0">
                <a:latin typeface="Arial" pitchFamily="34" charset="0"/>
                <a:cs typeface="Arial" pitchFamily="34" charset="0"/>
              </a:rPr>
              <a:t>) , </a:t>
            </a:r>
            <a:r>
              <a:rPr lang="it-IT" sz="2000" dirty="0" err="1" smtClean="0">
                <a:latin typeface="Arial" pitchFamily="34" charset="0"/>
                <a:cs typeface="Arial" pitchFamily="34" charset="0"/>
              </a:rPr>
              <a:t>Radu</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Mihai</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United</a:t>
            </a:r>
            <a:r>
              <a:rPr lang="it-IT" sz="2000" dirty="0" smtClean="0">
                <a:latin typeface="Arial" pitchFamily="34" charset="0"/>
                <a:cs typeface="Arial" pitchFamily="34" charset="0"/>
              </a:rPr>
              <a:t> Kingdom), Guillaume </a:t>
            </a:r>
            <a:r>
              <a:rPr lang="it-IT" sz="2000" dirty="0" err="1" smtClean="0">
                <a:latin typeface="Arial" pitchFamily="34" charset="0"/>
                <a:cs typeface="Arial" pitchFamily="34" charset="0"/>
              </a:rPr>
              <a:t>Assie</a:t>
            </a:r>
            <a:r>
              <a:rPr lang="it-IT" sz="2000" dirty="0" smtClean="0">
                <a:latin typeface="Arial" pitchFamily="34" charset="0"/>
                <a:cs typeface="Arial" pitchFamily="34" charset="0"/>
              </a:rPr>
              <a:t> (France), </a:t>
            </a:r>
            <a:r>
              <a:rPr lang="it-IT" sz="2000" dirty="0" smtClean="0">
                <a:latin typeface="Arial" pitchFamily="34" charset="0"/>
                <a:cs typeface="Arial" pitchFamily="34" charset="0"/>
              </a:rPr>
              <a:t>Massimo </a:t>
            </a:r>
            <a:r>
              <a:rPr lang="it-IT" sz="2000" dirty="0" err="1" smtClean="0">
                <a:latin typeface="Arial" pitchFamily="34" charset="0"/>
                <a:cs typeface="Arial" pitchFamily="34" charset="0"/>
              </a:rPr>
              <a:t>Terzolo</a:t>
            </a:r>
            <a:r>
              <a:rPr lang="it-IT" sz="2000" dirty="0" smtClean="0">
                <a:latin typeface="Arial" pitchFamily="34" charset="0"/>
                <a:cs typeface="Arial" pitchFamily="34" charset="0"/>
              </a:rPr>
              <a:t> </a:t>
            </a:r>
            <a:r>
              <a:rPr lang="it-IT" sz="2000" dirty="0" smtClean="0">
                <a:latin typeface="Arial" pitchFamily="34" charset="0"/>
                <a:cs typeface="Arial" pitchFamily="34" charset="0"/>
              </a:rPr>
              <a:t> (</a:t>
            </a:r>
            <a:r>
              <a:rPr lang="en-GB" sz="2000" dirty="0" smtClean="0">
                <a:latin typeface="Arial" pitchFamily="34" charset="0"/>
                <a:cs typeface="Arial" pitchFamily="34" charset="0"/>
              </a:rPr>
              <a:t>Italy)</a:t>
            </a:r>
            <a:r>
              <a:rPr lang="en-GB" sz="2400" dirty="0">
                <a:latin typeface="Arial" pitchFamily="34" charset="0"/>
                <a:cs typeface="Arial" pitchFamily="34" charset="0"/>
              </a:rPr>
              <a:t/>
            </a:r>
            <a:br>
              <a:rPr lang="en-GB" sz="2400" dirty="0">
                <a:latin typeface="Arial" pitchFamily="34" charset="0"/>
                <a:cs typeface="Arial" pitchFamily="34" charset="0"/>
              </a:rPr>
            </a:br>
            <a:r>
              <a:rPr lang="en-GB" sz="2400" dirty="0">
                <a:latin typeface="Arial" pitchFamily="34" charset="0"/>
                <a:cs typeface="Arial" pitchFamily="34" charset="0"/>
              </a:rPr>
              <a:t/>
            </a:r>
            <a:br>
              <a:rPr lang="en-GB" sz="2400" dirty="0">
                <a:latin typeface="Arial" pitchFamily="34" charset="0"/>
                <a:cs typeface="Arial" pitchFamily="34" charset="0"/>
              </a:rPr>
            </a:br>
            <a:r>
              <a:rPr lang="en-GB" sz="2400" dirty="0">
                <a:latin typeface="Arial" pitchFamily="34" charset="0"/>
                <a:cs typeface="Arial" pitchFamily="34" charset="0"/>
              </a:rPr>
              <a:t/>
            </a:r>
            <a:br>
              <a:rPr lang="en-GB" sz="2400" dirty="0">
                <a:latin typeface="Arial" pitchFamily="34" charset="0"/>
                <a:cs typeface="Arial" pitchFamily="34" charset="0"/>
              </a:rPr>
            </a:br>
            <a:endParaRPr lang="en-GB" sz="2400" dirty="0">
              <a:latin typeface="Arial" pitchFamily="34" charset="0"/>
              <a:cs typeface="Arial" pitchFamily="34" charset="0"/>
            </a:endParaRPr>
          </a:p>
        </p:txBody>
      </p:sp>
    </p:spTree>
    <p:extLst>
      <p:ext uri="{BB962C8B-B14F-4D97-AF65-F5344CB8AC3E}">
        <p14:creationId xmlns:p14="http://schemas.microsoft.com/office/powerpoint/2010/main" xmlns="" val="155041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123884"/>
            <a:ext cx="6195526" cy="529568"/>
          </a:xfrm>
        </p:spPr>
        <p:txBody>
          <a:bodyPr/>
          <a:lstStyle/>
          <a:p>
            <a:r>
              <a:rPr lang="en-US" dirty="0" smtClean="0"/>
              <a:t>Diagnostics</a:t>
            </a:r>
            <a:endParaRPr lang="en-US" dirty="0"/>
          </a:p>
        </p:txBody>
      </p:sp>
      <p:sp>
        <p:nvSpPr>
          <p:cNvPr id="3" name="Inhaltsplatzhalter 2"/>
          <p:cNvSpPr>
            <a:spLocks noGrp="1"/>
          </p:cNvSpPr>
          <p:nvPr>
            <p:ph idx="1"/>
          </p:nvPr>
        </p:nvSpPr>
        <p:spPr/>
        <p:txBody>
          <a:bodyPr/>
          <a:lstStyle/>
          <a:p>
            <a:r>
              <a:rPr lang="en-US" dirty="0" smtClean="0"/>
              <a:t>We referred mainly to the ESE-ENSAT guidelines on adrenal incidentaloma (</a:t>
            </a:r>
            <a:r>
              <a:rPr lang="en-US" dirty="0" err="1" smtClean="0"/>
              <a:t>Fassnacht</a:t>
            </a:r>
            <a:r>
              <a:rPr lang="en-US" dirty="0" smtClean="0"/>
              <a:t> et al. EJE 2016)</a:t>
            </a:r>
            <a:endParaRPr lang="en-US" dirty="0"/>
          </a:p>
        </p:txBody>
      </p:sp>
      <p:pic>
        <p:nvPicPr>
          <p:cNvPr id="2050" name="Picture 2"/>
          <p:cNvPicPr>
            <a:picLocks noChangeAspect="1" noChangeArrowheads="1"/>
          </p:cNvPicPr>
          <p:nvPr/>
        </p:nvPicPr>
        <p:blipFill>
          <a:blip r:embed="rId2" cstate="print"/>
          <a:srcRect r="1329" b="1956"/>
          <a:stretch>
            <a:fillRect/>
          </a:stretch>
        </p:blipFill>
        <p:spPr bwMode="auto">
          <a:xfrm>
            <a:off x="1620372" y="1727738"/>
            <a:ext cx="5493122" cy="3173715"/>
          </a:xfrm>
          <a:prstGeom prst="rect">
            <a:avLst/>
          </a:prstGeom>
          <a:noFill/>
          <a:ln w="9525">
            <a:noFill/>
            <a:miter lim="800000"/>
            <a:headEnd/>
            <a:tailEnd/>
          </a:ln>
        </p:spPr>
      </p:pic>
      <p:sp>
        <p:nvSpPr>
          <p:cNvPr id="5" name="Ellipse 4"/>
          <p:cNvSpPr/>
          <p:nvPr/>
        </p:nvSpPr>
        <p:spPr>
          <a:xfrm>
            <a:off x="3815019" y="2450884"/>
            <a:ext cx="2992184" cy="1148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4300806" y="4065494"/>
            <a:ext cx="2059653" cy="439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441" y="1607614"/>
            <a:ext cx="7772400" cy="913544"/>
          </a:xfrm>
        </p:spPr>
        <p:txBody>
          <a:bodyPr>
            <a:noAutofit/>
          </a:bodyPr>
          <a:lstStyle/>
          <a:p>
            <a:pPr algn="ctr"/>
            <a:r>
              <a:rPr lang="en-US" sz="4000" b="1" dirty="0"/>
              <a:t>ACC guidelines</a:t>
            </a:r>
            <a:br>
              <a:rPr lang="en-US" sz="4000" b="1" dirty="0"/>
            </a:br>
            <a:r>
              <a:rPr lang="en-US" sz="4000" b="1" dirty="0"/>
              <a:t>A few methodological remarks</a:t>
            </a:r>
            <a:endParaRPr lang="en-US" sz="5400" b="1" dirty="0"/>
          </a:p>
        </p:txBody>
      </p:sp>
    </p:spTree>
    <p:extLst>
      <p:ext uri="{BB962C8B-B14F-4D97-AF65-F5344CB8AC3E}">
        <p14:creationId xmlns:p14="http://schemas.microsoft.com/office/powerpoint/2010/main" xmlns="" val="3498821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What’s behind a recommendation?</a:t>
            </a:r>
            <a:endParaRPr lang="en-GB" dirty="0"/>
          </a:p>
        </p:txBody>
      </p:sp>
      <p:sp>
        <p:nvSpPr>
          <p:cNvPr id="4" name="Tekstvak 3"/>
          <p:cNvSpPr txBox="1"/>
          <p:nvPr/>
        </p:nvSpPr>
        <p:spPr>
          <a:xfrm>
            <a:off x="3259020" y="2226077"/>
            <a:ext cx="2133918"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Low quality studies</a:t>
            </a:r>
            <a:endParaRPr lang="en-GB" dirty="0">
              <a:latin typeface="Arial" pitchFamily="34" charset="0"/>
              <a:cs typeface="Arial" pitchFamily="34" charset="0"/>
            </a:endParaRPr>
          </a:p>
        </p:txBody>
      </p:sp>
      <p:sp>
        <p:nvSpPr>
          <p:cNvPr id="5" name="Tekstvak 4"/>
          <p:cNvSpPr txBox="1"/>
          <p:nvPr/>
        </p:nvSpPr>
        <p:spPr>
          <a:xfrm>
            <a:off x="937286" y="3050554"/>
            <a:ext cx="1980029"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Search strategies</a:t>
            </a:r>
            <a:endParaRPr lang="en-GB" dirty="0">
              <a:latin typeface="Arial" pitchFamily="34" charset="0"/>
              <a:cs typeface="Arial" pitchFamily="34" charset="0"/>
            </a:endParaRPr>
          </a:p>
        </p:txBody>
      </p:sp>
      <p:sp>
        <p:nvSpPr>
          <p:cNvPr id="6" name="Tekstvak 5"/>
          <p:cNvSpPr txBox="1"/>
          <p:nvPr/>
        </p:nvSpPr>
        <p:spPr>
          <a:xfrm>
            <a:off x="6180822" y="3425216"/>
            <a:ext cx="2095445"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Selective reporting</a:t>
            </a:r>
            <a:endParaRPr lang="en-GB" dirty="0">
              <a:latin typeface="Arial" pitchFamily="34" charset="0"/>
              <a:cs typeface="Arial" pitchFamily="34" charset="0"/>
            </a:endParaRPr>
          </a:p>
        </p:txBody>
      </p:sp>
      <p:sp>
        <p:nvSpPr>
          <p:cNvPr id="7" name="Tekstvak 6"/>
          <p:cNvSpPr txBox="1"/>
          <p:nvPr/>
        </p:nvSpPr>
        <p:spPr>
          <a:xfrm>
            <a:off x="1678505" y="1549389"/>
            <a:ext cx="1800493"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Publication bias</a:t>
            </a:r>
            <a:endParaRPr lang="en-GB" dirty="0">
              <a:latin typeface="Arial" pitchFamily="34" charset="0"/>
              <a:cs typeface="Arial" pitchFamily="34" charset="0"/>
            </a:endParaRPr>
          </a:p>
        </p:txBody>
      </p:sp>
      <p:sp>
        <p:nvSpPr>
          <p:cNvPr id="8" name="Tekstvak 7"/>
          <p:cNvSpPr txBox="1"/>
          <p:nvPr/>
        </p:nvSpPr>
        <p:spPr>
          <a:xfrm>
            <a:off x="386586" y="3830740"/>
            <a:ext cx="2146742"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Conflicts of interest</a:t>
            </a:r>
            <a:endParaRPr lang="en-GB" dirty="0">
              <a:latin typeface="Arial" pitchFamily="34" charset="0"/>
              <a:cs typeface="Arial" pitchFamily="34" charset="0"/>
            </a:endParaRPr>
          </a:p>
        </p:txBody>
      </p:sp>
      <p:sp>
        <p:nvSpPr>
          <p:cNvPr id="9" name="Tekstvak 8"/>
          <p:cNvSpPr txBox="1"/>
          <p:nvPr/>
        </p:nvSpPr>
        <p:spPr>
          <a:xfrm>
            <a:off x="4936131" y="1489471"/>
            <a:ext cx="2185214"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High quality studies</a:t>
            </a:r>
            <a:endParaRPr lang="en-GB" dirty="0">
              <a:latin typeface="Arial" pitchFamily="34" charset="0"/>
              <a:cs typeface="Arial" pitchFamily="34" charset="0"/>
            </a:endParaRPr>
          </a:p>
        </p:txBody>
      </p:sp>
      <p:sp>
        <p:nvSpPr>
          <p:cNvPr id="10" name="Tekstvak 9"/>
          <p:cNvSpPr txBox="1"/>
          <p:nvPr/>
        </p:nvSpPr>
        <p:spPr>
          <a:xfrm>
            <a:off x="6180822" y="2515713"/>
            <a:ext cx="2377574"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Incomparable studies</a:t>
            </a:r>
            <a:endParaRPr lang="en-GB" dirty="0">
              <a:latin typeface="Arial" pitchFamily="34" charset="0"/>
              <a:cs typeface="Arial" pitchFamily="34" charset="0"/>
            </a:endParaRPr>
          </a:p>
        </p:txBody>
      </p:sp>
      <p:sp>
        <p:nvSpPr>
          <p:cNvPr id="11" name="Tekstvak 10"/>
          <p:cNvSpPr txBox="1"/>
          <p:nvPr/>
        </p:nvSpPr>
        <p:spPr>
          <a:xfrm>
            <a:off x="2918228" y="4382414"/>
            <a:ext cx="2159566"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Inconsistent results</a:t>
            </a:r>
            <a:endParaRPr lang="en-GB" dirty="0">
              <a:latin typeface="Arial" pitchFamily="34" charset="0"/>
              <a:cs typeface="Arial" pitchFamily="34" charset="0"/>
            </a:endParaRPr>
          </a:p>
        </p:txBody>
      </p:sp>
      <p:sp>
        <p:nvSpPr>
          <p:cNvPr id="12" name="Tekstvak 11"/>
          <p:cNvSpPr txBox="1"/>
          <p:nvPr/>
        </p:nvSpPr>
        <p:spPr>
          <a:xfrm>
            <a:off x="3617557" y="3205748"/>
            <a:ext cx="2018501"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Personal opinions</a:t>
            </a:r>
            <a:endParaRPr lang="en-GB" dirty="0">
              <a:latin typeface="Arial" pitchFamily="34" charset="0"/>
              <a:cs typeface="Arial" pitchFamily="34" charset="0"/>
            </a:endParaRPr>
          </a:p>
        </p:txBody>
      </p:sp>
      <p:sp>
        <p:nvSpPr>
          <p:cNvPr id="13" name="Tekstvak 12"/>
          <p:cNvSpPr txBox="1"/>
          <p:nvPr/>
        </p:nvSpPr>
        <p:spPr>
          <a:xfrm>
            <a:off x="457200" y="2364577"/>
            <a:ext cx="2121093"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Clinical experience</a:t>
            </a:r>
            <a:endParaRPr lang="en-GB" dirty="0">
              <a:latin typeface="Arial" pitchFamily="34" charset="0"/>
              <a:cs typeface="Arial" pitchFamily="34" charset="0"/>
            </a:endParaRPr>
          </a:p>
        </p:txBody>
      </p:sp>
      <p:sp>
        <p:nvSpPr>
          <p:cNvPr id="14" name="Tekstvak 13"/>
          <p:cNvSpPr txBox="1"/>
          <p:nvPr/>
        </p:nvSpPr>
        <p:spPr>
          <a:xfrm>
            <a:off x="5755544" y="4402440"/>
            <a:ext cx="2185214" cy="369332"/>
          </a:xfrm>
          <a:prstGeom prst="rect">
            <a:avLst/>
          </a:prstGeom>
          <a:noFill/>
          <a:ln>
            <a:solidFill>
              <a:schemeClr val="tx1"/>
            </a:solidFill>
          </a:ln>
        </p:spPr>
        <p:txBody>
          <a:bodyPr wrap="none" rtlCol="0">
            <a:spAutoFit/>
          </a:bodyPr>
          <a:lstStyle/>
          <a:p>
            <a:r>
              <a:rPr lang="en-GB" dirty="0" smtClean="0">
                <a:latin typeface="Arial" pitchFamily="34" charset="0"/>
                <a:cs typeface="Arial" pitchFamily="34" charset="0"/>
              </a:rPr>
              <a:t>Patient preferences</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3268988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prstGeom prst="rect">
            <a:avLst/>
          </a:prstGeom>
        </p:spPr>
        <p:txBody>
          <a:bodyPr/>
          <a:lstStyle/>
          <a:p>
            <a:pPr eaLnBrk="1" hangingPunct="1"/>
            <a:r>
              <a:rPr lang="nl-NL" sz="3200" dirty="0" smtClean="0">
                <a:ea typeface="ＭＳ Ｐゴシック" charset="-128"/>
              </a:rPr>
              <a:t>GRADE approach</a:t>
            </a:r>
          </a:p>
        </p:txBody>
      </p:sp>
      <p:sp>
        <p:nvSpPr>
          <p:cNvPr id="138243" name="Rectangle 4"/>
          <p:cNvSpPr>
            <a:spLocks noChangeArrowheads="1"/>
          </p:cNvSpPr>
          <p:nvPr/>
        </p:nvSpPr>
        <p:spPr bwMode="auto">
          <a:xfrm>
            <a:off x="370083" y="926826"/>
            <a:ext cx="8334022" cy="3448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spcBef>
                <a:spcPts val="300"/>
              </a:spcBef>
              <a:buClr>
                <a:schemeClr val="tx2"/>
              </a:buClr>
              <a:buSzPct val="85000"/>
              <a:buFont typeface="Arial" charset="0"/>
              <a:buAutoNum type="arabicPeriod"/>
            </a:pPr>
            <a:r>
              <a:rPr lang="en-US" sz="2400" dirty="0" smtClean="0">
                <a:solidFill>
                  <a:schemeClr val="tx2"/>
                </a:solidFill>
                <a:latin typeface="Arial" pitchFamily="34" charset="0"/>
                <a:ea typeface="Arial Unicode MS" pitchFamily="34" charset="-128"/>
                <a:cs typeface="Arial" pitchFamily="34" charset="0"/>
              </a:rPr>
              <a:t>Define clinical questions</a:t>
            </a:r>
          </a:p>
          <a:p>
            <a:pPr marL="457200" indent="-457200">
              <a:spcBef>
                <a:spcPts val="300"/>
              </a:spcBef>
              <a:buClr>
                <a:schemeClr val="tx2"/>
              </a:buClr>
              <a:buSzPct val="85000"/>
              <a:buFont typeface="Arial" charset="0"/>
              <a:buAutoNum type="arabicPeriod"/>
            </a:pPr>
            <a:endParaRPr lang="en-US" sz="1600" dirty="0" smtClean="0">
              <a:solidFill>
                <a:schemeClr val="tx2"/>
              </a:solidFill>
              <a:latin typeface="Arial" pitchFamily="34" charset="0"/>
              <a:ea typeface="Arial Unicode MS" pitchFamily="34" charset="-128"/>
              <a:cs typeface="Arial" pitchFamily="34" charset="0"/>
            </a:endParaRPr>
          </a:p>
          <a:p>
            <a:pPr marL="457200" indent="-457200">
              <a:spcBef>
                <a:spcPts val="300"/>
              </a:spcBef>
              <a:buClr>
                <a:schemeClr val="tx2"/>
              </a:buClr>
              <a:buSzPct val="85000"/>
              <a:buFont typeface="Arial" charset="0"/>
              <a:buAutoNum type="arabicPeriod"/>
            </a:pPr>
            <a:r>
              <a:rPr lang="en-US" sz="2400" dirty="0" smtClean="0">
                <a:solidFill>
                  <a:schemeClr val="tx2"/>
                </a:solidFill>
                <a:latin typeface="Arial" pitchFamily="34" charset="0"/>
                <a:ea typeface="Arial Unicode MS" pitchFamily="34" charset="-128"/>
                <a:cs typeface="Arial" pitchFamily="34" charset="0"/>
              </a:rPr>
              <a:t>Systematic review </a:t>
            </a:r>
          </a:p>
          <a:p>
            <a:pPr marL="457200" indent="-457200">
              <a:spcBef>
                <a:spcPts val="300"/>
              </a:spcBef>
              <a:buClr>
                <a:schemeClr val="tx2"/>
              </a:buClr>
              <a:buSzPct val="85000"/>
              <a:buFont typeface="Arial" charset="0"/>
              <a:buAutoNum type="arabicPeriod"/>
            </a:pPr>
            <a:endParaRPr lang="en-US" sz="1600" dirty="0" smtClean="0">
              <a:solidFill>
                <a:schemeClr val="tx2"/>
              </a:solidFill>
              <a:latin typeface="Arial" pitchFamily="34" charset="0"/>
              <a:ea typeface="Arial Unicode MS" pitchFamily="34" charset="-128"/>
              <a:cs typeface="Arial" pitchFamily="34" charset="0"/>
            </a:endParaRPr>
          </a:p>
          <a:p>
            <a:pPr marL="457200" indent="-457200">
              <a:spcBef>
                <a:spcPts val="300"/>
              </a:spcBef>
              <a:buClr>
                <a:schemeClr val="tx2"/>
              </a:buClr>
              <a:buSzPct val="85000"/>
              <a:buFont typeface="Arial" charset="0"/>
              <a:buAutoNum type="arabicPeriod"/>
            </a:pPr>
            <a:r>
              <a:rPr lang="en-US" sz="2400" dirty="0" smtClean="0">
                <a:solidFill>
                  <a:schemeClr val="tx2"/>
                </a:solidFill>
                <a:latin typeface="Arial" pitchFamily="34" charset="0"/>
                <a:ea typeface="Arial Unicode MS" pitchFamily="34" charset="-128"/>
                <a:cs typeface="Arial" pitchFamily="34" charset="0"/>
              </a:rPr>
              <a:t>Quality of evidence (4 categories) </a:t>
            </a:r>
          </a:p>
          <a:p>
            <a:pPr marL="914400" lvl="1" indent="-457200">
              <a:spcBef>
                <a:spcPts val="300"/>
              </a:spcBef>
              <a:buClr>
                <a:schemeClr val="tx2"/>
              </a:buClr>
              <a:buSzPct val="85000"/>
              <a:buFont typeface="Arial" charset="0"/>
              <a:buChar char="•"/>
            </a:pPr>
            <a:r>
              <a:rPr lang="en-US" sz="2400" dirty="0" smtClean="0">
                <a:solidFill>
                  <a:schemeClr val="tx2"/>
                </a:solidFill>
                <a:latin typeface="Arial" pitchFamily="34" charset="0"/>
                <a:ea typeface="Arial Unicode MS" pitchFamily="34" charset="-128"/>
                <a:cs typeface="Arial" pitchFamily="34" charset="0"/>
              </a:rPr>
              <a:t>High/moderate /low</a:t>
            </a:r>
            <a:r>
              <a:rPr lang="en-US" sz="2400" dirty="0">
                <a:solidFill>
                  <a:schemeClr val="tx2"/>
                </a:solidFill>
                <a:latin typeface="Arial" pitchFamily="34" charset="0"/>
                <a:ea typeface="Arial Unicode MS" pitchFamily="34" charset="-128"/>
                <a:cs typeface="Arial" pitchFamily="34" charset="0"/>
              </a:rPr>
              <a:t>/</a:t>
            </a:r>
            <a:r>
              <a:rPr lang="en-US" sz="2400" dirty="0" smtClean="0">
                <a:solidFill>
                  <a:schemeClr val="tx2"/>
                </a:solidFill>
                <a:latin typeface="Arial" pitchFamily="34" charset="0"/>
                <a:ea typeface="Arial Unicode MS" pitchFamily="34" charset="-128"/>
                <a:cs typeface="Arial" pitchFamily="34" charset="0"/>
              </a:rPr>
              <a:t>very low (++++/+++O/++OO/+OOO)</a:t>
            </a:r>
          </a:p>
          <a:p>
            <a:pPr marL="914400" lvl="1" indent="-457200">
              <a:spcBef>
                <a:spcPts val="300"/>
              </a:spcBef>
              <a:buClr>
                <a:schemeClr val="tx2"/>
              </a:buClr>
              <a:buSzPct val="85000"/>
            </a:pPr>
            <a:endParaRPr lang="en-US" sz="1600" dirty="0" smtClean="0">
              <a:solidFill>
                <a:schemeClr val="tx2"/>
              </a:solidFill>
              <a:latin typeface="Arial" pitchFamily="34" charset="0"/>
              <a:ea typeface="Arial Unicode MS" pitchFamily="34" charset="-128"/>
              <a:cs typeface="Arial" pitchFamily="34" charset="0"/>
            </a:endParaRPr>
          </a:p>
          <a:p>
            <a:pPr marL="457200" indent="-457200">
              <a:spcBef>
                <a:spcPts val="300"/>
              </a:spcBef>
              <a:buClr>
                <a:schemeClr val="tx2"/>
              </a:buClr>
              <a:buSzPct val="85000"/>
              <a:buFont typeface="Arial" charset="0"/>
              <a:buAutoNum type="arabicPeriod"/>
            </a:pPr>
            <a:r>
              <a:rPr lang="en-US" sz="2400" dirty="0">
                <a:solidFill>
                  <a:schemeClr val="tx2"/>
                </a:solidFill>
                <a:latin typeface="Arial" pitchFamily="34" charset="0"/>
                <a:ea typeface="Arial Unicode MS" pitchFamily="34" charset="-128"/>
                <a:cs typeface="Arial" pitchFamily="34" charset="0"/>
              </a:rPr>
              <a:t>R</a:t>
            </a:r>
            <a:r>
              <a:rPr lang="en-US" sz="2400" dirty="0" smtClean="0">
                <a:solidFill>
                  <a:schemeClr val="tx2"/>
                </a:solidFill>
                <a:latin typeface="Arial" pitchFamily="34" charset="0"/>
                <a:ea typeface="Arial Unicode MS" pitchFamily="34" charset="-128"/>
                <a:cs typeface="Arial" pitchFamily="34" charset="0"/>
              </a:rPr>
              <a:t>ecommendations (2 grades)</a:t>
            </a:r>
          </a:p>
          <a:p>
            <a:pPr marL="914400" lvl="1" indent="-457200">
              <a:spcBef>
                <a:spcPts val="300"/>
              </a:spcBef>
              <a:buClr>
                <a:schemeClr val="tx2"/>
              </a:buClr>
              <a:buSzPct val="85000"/>
              <a:buFont typeface="Arial" charset="0"/>
              <a:buChar char="•"/>
            </a:pPr>
            <a:r>
              <a:rPr lang="en-US" sz="2400" dirty="0" smtClean="0">
                <a:solidFill>
                  <a:schemeClr val="tx2"/>
                </a:solidFill>
                <a:latin typeface="Arial" pitchFamily="34" charset="0"/>
                <a:ea typeface="Arial Unicode MS" pitchFamily="34" charset="-128"/>
                <a:cs typeface="Arial" pitchFamily="34" charset="0"/>
              </a:rPr>
              <a:t>Strong (‘we recommend’)</a:t>
            </a:r>
          </a:p>
          <a:p>
            <a:pPr marL="914400" lvl="1" indent="-457200">
              <a:spcBef>
                <a:spcPts val="300"/>
              </a:spcBef>
              <a:buClr>
                <a:schemeClr val="tx2"/>
              </a:buClr>
              <a:buSzPct val="85000"/>
              <a:buFont typeface="Arial" charset="0"/>
              <a:buChar char="•"/>
            </a:pPr>
            <a:r>
              <a:rPr lang="en-US" sz="2400" dirty="0" smtClean="0">
                <a:solidFill>
                  <a:schemeClr val="tx2"/>
                </a:solidFill>
                <a:latin typeface="Arial" pitchFamily="34" charset="0"/>
                <a:ea typeface="Arial Unicode MS" pitchFamily="34" charset="-128"/>
                <a:cs typeface="Arial" pitchFamily="34" charset="0"/>
              </a:rPr>
              <a:t>Weak (‘we suggest’)</a:t>
            </a:r>
            <a:endParaRPr lang="en-US" sz="2400" dirty="0">
              <a:solidFill>
                <a:schemeClr val="tx2"/>
              </a:solidFill>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4027870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Strong versus weak recommendation</a:t>
            </a:r>
            <a:endParaRPr lang="en-GB" dirty="0"/>
          </a:p>
        </p:txBody>
      </p:sp>
      <p:sp>
        <p:nvSpPr>
          <p:cNvPr id="4" name="Text Placeholder 3"/>
          <p:cNvSpPr>
            <a:spLocks noGrp="1"/>
          </p:cNvSpPr>
          <p:nvPr>
            <p:ph idx="1"/>
          </p:nvPr>
        </p:nvSpPr>
        <p:spPr>
          <a:xfrm>
            <a:off x="251520" y="1052448"/>
            <a:ext cx="8640960" cy="3979236"/>
          </a:xfrm>
        </p:spPr>
        <p:txBody>
          <a:bodyPr/>
          <a:lstStyle/>
          <a:p>
            <a:pPr>
              <a:buNone/>
            </a:pPr>
            <a:r>
              <a:rPr lang="en-US" sz="2000" b="1" i="1" dirty="0" smtClean="0"/>
              <a:t>Strong recommendation</a:t>
            </a:r>
            <a:r>
              <a:rPr lang="en-US" sz="2000" b="1" dirty="0" smtClean="0"/>
              <a:t>: </a:t>
            </a:r>
          </a:p>
          <a:p>
            <a:r>
              <a:rPr lang="en-US" sz="2000" dirty="0"/>
              <a:t>R</a:t>
            </a:r>
            <a:r>
              <a:rPr lang="en-US" sz="2000" dirty="0" smtClean="0"/>
              <a:t>easonably </a:t>
            </a:r>
            <a:r>
              <a:rPr lang="en-US" sz="2000" dirty="0"/>
              <a:t>informed persons (clinicians, politicians and patients) would want the management in accordance with the recommendation. </a:t>
            </a:r>
            <a:endParaRPr lang="en-US" sz="2000" dirty="0" smtClean="0"/>
          </a:p>
          <a:p>
            <a:pPr>
              <a:buNone/>
            </a:pPr>
            <a:r>
              <a:rPr lang="en-US" sz="2000" b="1" i="1" dirty="0" smtClean="0"/>
              <a:t>Weak recommendation</a:t>
            </a:r>
            <a:r>
              <a:rPr lang="en-US" sz="2000" b="1" dirty="0" smtClean="0"/>
              <a:t>: </a:t>
            </a:r>
          </a:p>
          <a:p>
            <a:r>
              <a:rPr lang="en-US" sz="2000" dirty="0"/>
              <a:t>M</a:t>
            </a:r>
            <a:r>
              <a:rPr lang="en-US" sz="2000" dirty="0" smtClean="0"/>
              <a:t>ost </a:t>
            </a:r>
            <a:r>
              <a:rPr lang="en-US" sz="2000" dirty="0"/>
              <a:t>persons would still act in accordance with the guideline, but a substantial number would not. </a:t>
            </a:r>
            <a:endParaRPr lang="en-US" sz="2000" dirty="0" smtClean="0"/>
          </a:p>
          <a:p>
            <a:pPr>
              <a:buNone/>
            </a:pPr>
            <a:r>
              <a:rPr lang="en-US" sz="1600" dirty="0" smtClean="0"/>
              <a:t>Andrews </a:t>
            </a:r>
            <a:r>
              <a:rPr lang="en-US" sz="1600" dirty="0"/>
              <a:t>2013; 66 726-735 J </a:t>
            </a:r>
            <a:r>
              <a:rPr lang="en-US" sz="1600" dirty="0" err="1"/>
              <a:t>Clin</a:t>
            </a:r>
            <a:r>
              <a:rPr lang="en-US" sz="1600" dirty="0"/>
              <a:t> </a:t>
            </a:r>
            <a:r>
              <a:rPr lang="en-US" sz="1600" dirty="0" err="1" smtClean="0"/>
              <a:t>Epi</a:t>
            </a:r>
            <a:r>
              <a:rPr lang="en-US" sz="1600" dirty="0" smtClean="0"/>
              <a:t> </a:t>
            </a:r>
            <a:endParaRPr lang="en-GB" sz="1600" dirty="0"/>
          </a:p>
        </p:txBody>
      </p:sp>
    </p:spTree>
    <p:extLst>
      <p:ext uri="{BB962C8B-B14F-4D97-AF65-F5344CB8AC3E}">
        <p14:creationId xmlns:p14="http://schemas.microsoft.com/office/powerpoint/2010/main" xmlns="" val="3162044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prstGeom prst="rect">
            <a:avLst/>
          </a:prstGeom>
        </p:spPr>
        <p:txBody>
          <a:bodyPr>
            <a:normAutofit/>
          </a:bodyPr>
          <a:lstStyle/>
          <a:p>
            <a:pPr eaLnBrk="1" hangingPunct="1"/>
            <a:r>
              <a:rPr lang="en-US" dirty="0" smtClean="0">
                <a:ea typeface="ＭＳ Ｐゴシック" pitchFamily="34" charset="-128"/>
              </a:rPr>
              <a:t>From evidence to recommendation</a:t>
            </a:r>
          </a:p>
        </p:txBody>
      </p:sp>
      <p:grpSp>
        <p:nvGrpSpPr>
          <p:cNvPr id="2" name="Groep 3"/>
          <p:cNvGrpSpPr>
            <a:grpSpLocks/>
          </p:cNvGrpSpPr>
          <p:nvPr/>
        </p:nvGrpSpPr>
        <p:grpSpPr bwMode="auto">
          <a:xfrm>
            <a:off x="197931" y="1422839"/>
            <a:ext cx="8346091" cy="2971800"/>
            <a:chOff x="222672" y="1752600"/>
            <a:chExt cx="9389353" cy="3962400"/>
          </a:xfrm>
        </p:grpSpPr>
        <p:grpSp>
          <p:nvGrpSpPr>
            <p:cNvPr id="4" name="Groep 4"/>
            <p:cNvGrpSpPr>
              <a:grpSpLocks/>
            </p:cNvGrpSpPr>
            <p:nvPr/>
          </p:nvGrpSpPr>
          <p:grpSpPr bwMode="auto">
            <a:xfrm>
              <a:off x="222672" y="1752600"/>
              <a:ext cx="9389353" cy="3962400"/>
              <a:chOff x="222672" y="1752600"/>
              <a:chExt cx="9389353" cy="3962400"/>
            </a:xfrm>
          </p:grpSpPr>
          <p:sp>
            <p:nvSpPr>
              <p:cNvPr id="65542" name="Rectangle 11"/>
              <p:cNvSpPr>
                <a:spLocks noChangeArrowheads="1"/>
              </p:cNvSpPr>
              <p:nvPr/>
            </p:nvSpPr>
            <p:spPr bwMode="auto">
              <a:xfrm>
                <a:off x="222672" y="3047999"/>
                <a:ext cx="2949153" cy="1372792"/>
              </a:xfrm>
              <a:prstGeom prst="rect">
                <a:avLst/>
              </a:prstGeom>
              <a:solidFill>
                <a:schemeClr val="accent1">
                  <a:alpha val="45000"/>
                </a:schemeClr>
              </a:solidFill>
              <a:ln w="9525">
                <a:solidFill>
                  <a:schemeClr val="tx2"/>
                </a:solidFill>
                <a:miter lim="800000"/>
                <a:headEnd/>
                <a:tailEnd/>
              </a:ln>
            </p:spPr>
            <p:txBody>
              <a:bodyPr wrap="none" anchor="ctr"/>
              <a:lstStyle/>
              <a:p>
                <a:pPr algn="ctr"/>
                <a:r>
                  <a:rPr lang="nl-NL" sz="1600" dirty="0" err="1" smtClean="0">
                    <a:solidFill>
                      <a:srgbClr val="2C0A7A"/>
                    </a:solidFill>
                    <a:latin typeface="Arial" pitchFamily="34" charset="0"/>
                    <a:cs typeface="Arial" pitchFamily="34" charset="0"/>
                  </a:rPr>
                  <a:t>Values</a:t>
                </a:r>
                <a:endParaRPr lang="nl-NL" sz="1600" dirty="0" smtClean="0">
                  <a:solidFill>
                    <a:srgbClr val="2C0A7A"/>
                  </a:solidFill>
                  <a:latin typeface="Arial" pitchFamily="34" charset="0"/>
                  <a:cs typeface="Arial" pitchFamily="34" charset="0"/>
                </a:endParaRPr>
              </a:p>
              <a:p>
                <a:pPr algn="ctr"/>
                <a:r>
                  <a:rPr lang="nl-NL" sz="1600" dirty="0" err="1" smtClean="0">
                    <a:solidFill>
                      <a:srgbClr val="2C0A7A"/>
                    </a:solidFill>
                    <a:latin typeface="Arial" pitchFamily="34" charset="0"/>
                    <a:cs typeface="Arial" pitchFamily="34" charset="0"/>
                  </a:rPr>
                  <a:t>Preferences</a:t>
                </a:r>
                <a:endParaRPr lang="nl-NL" sz="1600" dirty="0" smtClean="0">
                  <a:solidFill>
                    <a:srgbClr val="2C0A7A"/>
                  </a:solidFill>
                  <a:latin typeface="Arial" pitchFamily="34" charset="0"/>
                  <a:cs typeface="Arial" pitchFamily="34" charset="0"/>
                </a:endParaRPr>
              </a:p>
              <a:p>
                <a:pPr algn="ctr"/>
                <a:r>
                  <a:rPr lang="nl-NL" sz="1600" dirty="0" err="1" smtClean="0">
                    <a:solidFill>
                      <a:srgbClr val="2C0A7A"/>
                    </a:solidFill>
                    <a:latin typeface="Arial" pitchFamily="34" charset="0"/>
                    <a:cs typeface="Arial" pitchFamily="34" charset="0"/>
                  </a:rPr>
                  <a:t>Clinical</a:t>
                </a:r>
                <a:r>
                  <a:rPr lang="nl-NL" sz="1600" dirty="0" smtClean="0">
                    <a:solidFill>
                      <a:srgbClr val="2C0A7A"/>
                    </a:solidFill>
                    <a:latin typeface="Arial" pitchFamily="34" charset="0"/>
                    <a:cs typeface="Arial" pitchFamily="34" charset="0"/>
                  </a:rPr>
                  <a:t> </a:t>
                </a:r>
                <a:r>
                  <a:rPr lang="nl-NL" sz="1600" dirty="0" err="1" smtClean="0">
                    <a:solidFill>
                      <a:srgbClr val="2C0A7A"/>
                    </a:solidFill>
                    <a:latin typeface="Arial" pitchFamily="34" charset="0"/>
                    <a:cs typeface="Arial" pitchFamily="34" charset="0"/>
                  </a:rPr>
                  <a:t>experience</a:t>
                </a:r>
                <a:endParaRPr lang="nl-NL" sz="1600" dirty="0" smtClean="0">
                  <a:solidFill>
                    <a:srgbClr val="2C0A7A"/>
                  </a:solidFill>
                  <a:latin typeface="Arial" pitchFamily="34" charset="0"/>
                  <a:cs typeface="Arial" pitchFamily="34" charset="0"/>
                </a:endParaRPr>
              </a:p>
            </p:txBody>
          </p:sp>
          <p:sp>
            <p:nvSpPr>
              <p:cNvPr id="65543" name="Rectangle 15"/>
              <p:cNvSpPr>
                <a:spLocks noChangeArrowheads="1"/>
              </p:cNvSpPr>
              <p:nvPr/>
            </p:nvSpPr>
            <p:spPr bwMode="auto">
              <a:xfrm>
                <a:off x="3562757" y="1752600"/>
                <a:ext cx="2913297" cy="609600"/>
              </a:xfrm>
              <a:prstGeom prst="rect">
                <a:avLst/>
              </a:prstGeom>
              <a:solidFill>
                <a:schemeClr val="accent1">
                  <a:alpha val="54000"/>
                </a:schemeClr>
              </a:solidFill>
              <a:ln w="9525">
                <a:solidFill>
                  <a:schemeClr val="tx2"/>
                </a:solidFill>
                <a:miter lim="800000"/>
                <a:headEnd/>
                <a:tailEnd/>
              </a:ln>
            </p:spPr>
            <p:txBody>
              <a:bodyPr wrap="none" anchor="ctr"/>
              <a:lstStyle/>
              <a:p>
                <a:pPr algn="ctr"/>
                <a:r>
                  <a:rPr lang="nl-NL" sz="2200" dirty="0" smtClean="0">
                    <a:solidFill>
                      <a:srgbClr val="2C0A7A"/>
                    </a:solidFill>
                    <a:latin typeface="Arial" pitchFamily="34" charset="0"/>
                    <a:cs typeface="Arial" pitchFamily="34" charset="0"/>
                  </a:rPr>
                  <a:t>Evidence</a:t>
                </a:r>
                <a:endParaRPr lang="nl-NL" sz="2200" dirty="0">
                  <a:solidFill>
                    <a:srgbClr val="2C0A7A"/>
                  </a:solidFill>
                  <a:latin typeface="Arial" pitchFamily="34" charset="0"/>
                  <a:cs typeface="Arial" pitchFamily="34" charset="0"/>
                </a:endParaRPr>
              </a:p>
            </p:txBody>
          </p:sp>
          <p:sp>
            <p:nvSpPr>
              <p:cNvPr id="65544" name="Rectangle 20"/>
              <p:cNvSpPr>
                <a:spLocks noChangeArrowheads="1"/>
              </p:cNvSpPr>
              <p:nvPr/>
            </p:nvSpPr>
            <p:spPr bwMode="auto">
              <a:xfrm>
                <a:off x="6943725" y="3047999"/>
                <a:ext cx="2668300" cy="1372791"/>
              </a:xfrm>
              <a:prstGeom prst="rect">
                <a:avLst/>
              </a:prstGeom>
              <a:solidFill>
                <a:schemeClr val="accent1">
                  <a:alpha val="57000"/>
                </a:schemeClr>
              </a:solidFill>
              <a:ln w="9525">
                <a:solidFill>
                  <a:schemeClr val="tx2"/>
                </a:solidFill>
                <a:miter lim="800000"/>
                <a:headEnd/>
                <a:tailEnd/>
              </a:ln>
            </p:spPr>
            <p:txBody>
              <a:bodyPr wrap="none" anchor="ctr"/>
              <a:lstStyle/>
              <a:p>
                <a:pPr algn="ctr"/>
                <a:r>
                  <a:rPr lang="nl-NL" dirty="0" err="1" smtClean="0">
                    <a:solidFill>
                      <a:srgbClr val="2C0A7A"/>
                    </a:solidFill>
                    <a:latin typeface="Arial" pitchFamily="34" charset="0"/>
                    <a:cs typeface="Arial" pitchFamily="34" charset="0"/>
                  </a:rPr>
                  <a:t>Costs</a:t>
                </a:r>
                <a:endParaRPr lang="nl-NL" dirty="0" smtClean="0">
                  <a:solidFill>
                    <a:srgbClr val="2C0A7A"/>
                  </a:solidFill>
                  <a:latin typeface="Arial" pitchFamily="34" charset="0"/>
                  <a:cs typeface="Arial" pitchFamily="34" charset="0"/>
                </a:endParaRPr>
              </a:p>
              <a:p>
                <a:pPr algn="ctr"/>
                <a:r>
                  <a:rPr lang="nl-NL" dirty="0" smtClean="0">
                    <a:solidFill>
                      <a:srgbClr val="2C0A7A"/>
                    </a:solidFill>
                    <a:latin typeface="Arial" pitchFamily="34" charset="0"/>
                    <a:cs typeface="Arial" pitchFamily="34" charset="0"/>
                  </a:rPr>
                  <a:t>Resources</a:t>
                </a:r>
                <a:endParaRPr lang="nl-NL" dirty="0">
                  <a:solidFill>
                    <a:srgbClr val="2C0A7A"/>
                  </a:solidFill>
                  <a:latin typeface="Arial" pitchFamily="34" charset="0"/>
                  <a:cs typeface="Arial" pitchFamily="34" charset="0"/>
                </a:endParaRPr>
              </a:p>
            </p:txBody>
          </p:sp>
          <p:sp>
            <p:nvSpPr>
              <p:cNvPr id="65545" name="Rectangle 23"/>
              <p:cNvSpPr>
                <a:spLocks noChangeArrowheads="1"/>
              </p:cNvSpPr>
              <p:nvPr/>
            </p:nvSpPr>
            <p:spPr bwMode="auto">
              <a:xfrm>
                <a:off x="3562758" y="5105400"/>
                <a:ext cx="2913297" cy="609600"/>
              </a:xfrm>
              <a:prstGeom prst="rect">
                <a:avLst/>
              </a:prstGeom>
              <a:solidFill>
                <a:schemeClr val="accent1">
                  <a:alpha val="46000"/>
                </a:schemeClr>
              </a:solidFill>
              <a:ln w="9525">
                <a:solidFill>
                  <a:schemeClr val="tx2"/>
                </a:solidFill>
                <a:miter lim="800000"/>
                <a:headEnd/>
                <a:tailEnd/>
              </a:ln>
            </p:spPr>
            <p:txBody>
              <a:bodyPr wrap="none" anchor="ctr"/>
              <a:lstStyle/>
              <a:p>
                <a:pPr algn="ctr"/>
                <a:r>
                  <a:rPr lang="nl-NL" sz="2200" dirty="0" err="1" smtClean="0">
                    <a:solidFill>
                      <a:srgbClr val="2C0A7A"/>
                    </a:solidFill>
                    <a:latin typeface="Arial" pitchFamily="34" charset="0"/>
                    <a:cs typeface="Arial" pitchFamily="34" charset="0"/>
                  </a:rPr>
                  <a:t>Recommendations</a:t>
                </a:r>
                <a:endParaRPr lang="nl-NL" sz="2200" dirty="0">
                  <a:solidFill>
                    <a:srgbClr val="2C0A7A"/>
                  </a:solidFill>
                  <a:latin typeface="Arial" pitchFamily="34" charset="0"/>
                  <a:cs typeface="Arial" pitchFamily="34" charset="0"/>
                </a:endParaRPr>
              </a:p>
            </p:txBody>
          </p:sp>
          <p:sp>
            <p:nvSpPr>
              <p:cNvPr id="65546" name="Line 24"/>
              <p:cNvSpPr>
                <a:spLocks noChangeShapeType="1"/>
              </p:cNvSpPr>
              <p:nvPr/>
            </p:nvSpPr>
            <p:spPr bwMode="auto">
              <a:xfrm>
                <a:off x="4886325" y="2667000"/>
                <a:ext cx="0" cy="2133600"/>
              </a:xfrm>
              <a:prstGeom prst="line">
                <a:avLst/>
              </a:prstGeom>
              <a:noFill/>
              <a:ln w="9525">
                <a:solidFill>
                  <a:schemeClr val="tx2"/>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nl-NL">
                  <a:solidFill>
                    <a:srgbClr val="2C0A7A"/>
                  </a:solidFill>
                  <a:latin typeface="Arial" pitchFamily="34" charset="0"/>
                  <a:cs typeface="Arial" pitchFamily="34" charset="0"/>
                </a:endParaRPr>
              </a:p>
            </p:txBody>
          </p:sp>
          <p:sp>
            <p:nvSpPr>
              <p:cNvPr id="65547" name="Line 25"/>
              <p:cNvSpPr>
                <a:spLocks noChangeShapeType="1"/>
              </p:cNvSpPr>
              <p:nvPr/>
            </p:nvSpPr>
            <p:spPr bwMode="auto">
              <a:xfrm>
                <a:off x="3343275" y="3124200"/>
                <a:ext cx="600075" cy="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solidFill>
                    <a:srgbClr val="2C0A7A"/>
                  </a:solidFill>
                  <a:latin typeface="Arial" pitchFamily="34" charset="0"/>
                  <a:cs typeface="Arial" pitchFamily="34" charset="0"/>
                </a:endParaRPr>
              </a:p>
            </p:txBody>
          </p:sp>
          <p:sp>
            <p:nvSpPr>
              <p:cNvPr id="65548" name="Line 26"/>
              <p:cNvSpPr>
                <a:spLocks noChangeShapeType="1"/>
              </p:cNvSpPr>
              <p:nvPr/>
            </p:nvSpPr>
            <p:spPr bwMode="auto">
              <a:xfrm>
                <a:off x="3343275" y="3733800"/>
                <a:ext cx="600075" cy="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solidFill>
                    <a:srgbClr val="2C0A7A"/>
                  </a:solidFill>
                  <a:latin typeface="Arial" pitchFamily="34" charset="0"/>
                  <a:cs typeface="Arial" pitchFamily="34" charset="0"/>
                </a:endParaRPr>
              </a:p>
            </p:txBody>
          </p:sp>
          <p:sp>
            <p:nvSpPr>
              <p:cNvPr id="65549" name="Line 33"/>
              <p:cNvSpPr>
                <a:spLocks noChangeShapeType="1"/>
              </p:cNvSpPr>
              <p:nvPr/>
            </p:nvSpPr>
            <p:spPr bwMode="auto">
              <a:xfrm>
                <a:off x="6172200" y="3733800"/>
                <a:ext cx="600075" cy="0"/>
              </a:xfrm>
              <a:prstGeom prst="line">
                <a:avLst/>
              </a:prstGeom>
              <a:noFill/>
              <a:ln w="9525">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nl-NL">
                  <a:solidFill>
                    <a:srgbClr val="2C0A7A"/>
                  </a:solidFill>
                  <a:latin typeface="Arial" pitchFamily="34" charset="0"/>
                  <a:cs typeface="Arial" pitchFamily="34" charset="0"/>
                </a:endParaRPr>
              </a:p>
            </p:txBody>
          </p:sp>
          <p:sp>
            <p:nvSpPr>
              <p:cNvPr id="65550" name="Line 34"/>
              <p:cNvSpPr>
                <a:spLocks noChangeShapeType="1"/>
              </p:cNvSpPr>
              <p:nvPr/>
            </p:nvSpPr>
            <p:spPr bwMode="auto">
              <a:xfrm>
                <a:off x="6172200" y="3124200"/>
                <a:ext cx="600075" cy="0"/>
              </a:xfrm>
              <a:prstGeom prst="line">
                <a:avLst/>
              </a:prstGeom>
              <a:noFill/>
              <a:ln w="9525">
                <a:solidFill>
                  <a:schemeClr val="tx2"/>
                </a:solidFill>
                <a:round/>
                <a:headEnd type="triangle" w="med" len="med"/>
                <a:tailEnd/>
              </a:ln>
              <a:extLst>
                <a:ext uri="{909E8E84-426E-40DD-AFC4-6F175D3DCCD1}">
                  <a14:hiddenFill xmlns:a14="http://schemas.microsoft.com/office/drawing/2010/main" xmlns="">
                    <a:noFill/>
                  </a14:hiddenFill>
                </a:ext>
              </a:extLst>
            </p:spPr>
            <p:txBody>
              <a:bodyPr/>
              <a:lstStyle/>
              <a:p>
                <a:endParaRPr lang="nl-NL">
                  <a:solidFill>
                    <a:srgbClr val="2C0A7A"/>
                  </a:solidFill>
                  <a:latin typeface="Arial" pitchFamily="34" charset="0"/>
                  <a:cs typeface="Arial" pitchFamily="34" charset="0"/>
                </a:endParaRPr>
              </a:p>
            </p:txBody>
          </p:sp>
          <p:sp>
            <p:nvSpPr>
              <p:cNvPr id="65551" name="Freeform 39"/>
              <p:cNvSpPr>
                <a:spLocks/>
              </p:cNvSpPr>
              <p:nvPr/>
            </p:nvSpPr>
            <p:spPr bwMode="auto">
              <a:xfrm>
                <a:off x="4886325" y="2667000"/>
                <a:ext cx="685800" cy="914400"/>
              </a:xfrm>
              <a:custGeom>
                <a:avLst/>
                <a:gdLst>
                  <a:gd name="T0" fmla="*/ 0 w 384"/>
                  <a:gd name="T1" fmla="*/ 0 h 576"/>
                  <a:gd name="T2" fmla="*/ 2147483647 w 384"/>
                  <a:gd name="T3" fmla="*/ 2147483647 h 576"/>
                  <a:gd name="T4" fmla="*/ 0 w 384"/>
                  <a:gd name="T5" fmla="*/ 2147483647 h 576"/>
                  <a:gd name="T6" fmla="*/ 0 60000 65536"/>
                  <a:gd name="T7" fmla="*/ 0 60000 65536"/>
                  <a:gd name="T8" fmla="*/ 0 60000 65536"/>
                  <a:gd name="T9" fmla="*/ 0 w 384"/>
                  <a:gd name="T10" fmla="*/ 0 h 576"/>
                  <a:gd name="T11" fmla="*/ 384 w 384"/>
                  <a:gd name="T12" fmla="*/ 576 h 576"/>
                </a:gdLst>
                <a:ahLst/>
                <a:cxnLst>
                  <a:cxn ang="T6">
                    <a:pos x="T0" y="T1"/>
                  </a:cxn>
                  <a:cxn ang="T7">
                    <a:pos x="T2" y="T3"/>
                  </a:cxn>
                  <a:cxn ang="T8">
                    <a:pos x="T4" y="T5"/>
                  </a:cxn>
                </a:cxnLst>
                <a:rect l="T9" t="T10" r="T11" b="T12"/>
                <a:pathLst>
                  <a:path w="384" h="576">
                    <a:moveTo>
                      <a:pt x="0" y="0"/>
                    </a:moveTo>
                    <a:cubicBezTo>
                      <a:pt x="192" y="72"/>
                      <a:pt x="384" y="144"/>
                      <a:pt x="384" y="240"/>
                    </a:cubicBezTo>
                    <a:cubicBezTo>
                      <a:pt x="384" y="336"/>
                      <a:pt x="64" y="520"/>
                      <a:pt x="0" y="576"/>
                    </a:cubicBezTo>
                  </a:path>
                </a:pathLst>
              </a:custGeom>
              <a:noFill/>
              <a:ln w="9525">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l-NL">
                  <a:solidFill>
                    <a:srgbClr val="2C0A7A"/>
                  </a:solidFill>
                  <a:latin typeface="Arial" pitchFamily="34" charset="0"/>
                  <a:cs typeface="Arial" pitchFamily="34" charset="0"/>
                </a:endParaRPr>
              </a:p>
            </p:txBody>
          </p:sp>
        </p:grpSp>
        <p:sp>
          <p:nvSpPr>
            <p:cNvPr id="65541" name="Freeform 40"/>
            <p:cNvSpPr>
              <a:spLocks/>
            </p:cNvSpPr>
            <p:nvPr/>
          </p:nvSpPr>
          <p:spPr bwMode="auto">
            <a:xfrm rot="10666253">
              <a:off x="4203988" y="3594675"/>
              <a:ext cx="704535" cy="1127768"/>
            </a:xfrm>
            <a:custGeom>
              <a:avLst/>
              <a:gdLst>
                <a:gd name="T0" fmla="*/ 0 w 384"/>
                <a:gd name="T1" fmla="*/ 0 h 576"/>
                <a:gd name="T2" fmla="*/ 2147483647 w 384"/>
                <a:gd name="T3" fmla="*/ 2147483647 h 576"/>
                <a:gd name="T4" fmla="*/ 0 w 384"/>
                <a:gd name="T5" fmla="*/ 2147483647 h 576"/>
                <a:gd name="T6" fmla="*/ 0 60000 65536"/>
                <a:gd name="T7" fmla="*/ 0 60000 65536"/>
                <a:gd name="T8" fmla="*/ 0 60000 65536"/>
                <a:gd name="T9" fmla="*/ 0 w 384"/>
                <a:gd name="T10" fmla="*/ 0 h 576"/>
                <a:gd name="T11" fmla="*/ 384 w 384"/>
                <a:gd name="T12" fmla="*/ 576 h 576"/>
              </a:gdLst>
              <a:ahLst/>
              <a:cxnLst>
                <a:cxn ang="T6">
                  <a:pos x="T0" y="T1"/>
                </a:cxn>
                <a:cxn ang="T7">
                  <a:pos x="T2" y="T3"/>
                </a:cxn>
                <a:cxn ang="T8">
                  <a:pos x="T4" y="T5"/>
                </a:cxn>
              </a:cxnLst>
              <a:rect l="T9" t="T10" r="T11" b="T12"/>
              <a:pathLst>
                <a:path w="384" h="576">
                  <a:moveTo>
                    <a:pt x="0" y="0"/>
                  </a:moveTo>
                  <a:cubicBezTo>
                    <a:pt x="192" y="72"/>
                    <a:pt x="384" y="144"/>
                    <a:pt x="384" y="240"/>
                  </a:cubicBezTo>
                  <a:cubicBezTo>
                    <a:pt x="384" y="336"/>
                    <a:pt x="64" y="520"/>
                    <a:pt x="0" y="576"/>
                  </a:cubicBezTo>
                </a:path>
              </a:pathLst>
            </a:custGeom>
            <a:noFill/>
            <a:ln w="9525">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l-NL">
                <a:solidFill>
                  <a:srgbClr val="2C0A7A"/>
                </a:solidFill>
                <a:latin typeface="Arial" pitchFamily="34" charset="0"/>
                <a:cs typeface="Arial" pitchFamily="34" charset="0"/>
              </a:endParaRPr>
            </a:p>
          </p:txBody>
        </p:sp>
      </p:grpSp>
    </p:spTree>
    <p:extLst>
      <p:ext uri="{BB962C8B-B14F-4D97-AF65-F5344CB8AC3E}">
        <p14:creationId xmlns:p14="http://schemas.microsoft.com/office/powerpoint/2010/main" xmlns="" val="396103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ACC: 4 key clinical questions</a:t>
            </a:r>
            <a:endParaRPr lang="en-GB" dirty="0"/>
          </a:p>
        </p:txBody>
      </p:sp>
      <p:sp>
        <p:nvSpPr>
          <p:cNvPr id="4" name="Tijdelijke aanduiding voor inhoud 3"/>
          <p:cNvSpPr>
            <a:spLocks noGrp="1"/>
          </p:cNvSpPr>
          <p:nvPr>
            <p:ph idx="1"/>
          </p:nvPr>
        </p:nvSpPr>
        <p:spPr>
          <a:xfrm>
            <a:off x="211764" y="992814"/>
            <a:ext cx="8892480" cy="3979236"/>
          </a:xfrm>
          <a:prstGeom prst="rect">
            <a:avLst/>
          </a:prstGeom>
        </p:spPr>
        <p:txBody>
          <a:bodyPr>
            <a:noAutofit/>
          </a:bodyPr>
          <a:lstStyle/>
          <a:p>
            <a:r>
              <a:rPr lang="en-US" dirty="0" smtClean="0"/>
              <a:t>In total, 5988 publications have been screened</a:t>
            </a:r>
          </a:p>
          <a:p>
            <a:endParaRPr lang="en-US" dirty="0" smtClean="0"/>
          </a:p>
          <a:p>
            <a:r>
              <a:rPr lang="en-US" dirty="0" smtClean="0"/>
              <a:t>Diagnostic accuracy pathology (17 studies included)</a:t>
            </a:r>
          </a:p>
          <a:p>
            <a:r>
              <a:rPr lang="en-US" dirty="0" smtClean="0"/>
              <a:t>Prognostic markers (35 studies included)</a:t>
            </a:r>
          </a:p>
          <a:p>
            <a:r>
              <a:rPr lang="en-US" dirty="0" smtClean="0"/>
              <a:t>Adjuvant treatment</a:t>
            </a:r>
          </a:p>
          <a:p>
            <a:pPr lvl="1"/>
            <a:r>
              <a:rPr lang="en-US" sz="2400" dirty="0" smtClean="0"/>
              <a:t>Mitotane (6 studies included)</a:t>
            </a:r>
          </a:p>
          <a:p>
            <a:pPr lvl="1"/>
            <a:r>
              <a:rPr lang="en-US" sz="2400" dirty="0" smtClean="0"/>
              <a:t>Radiotherapy (3 studies included)</a:t>
            </a:r>
          </a:p>
          <a:p>
            <a:r>
              <a:rPr lang="en-US" dirty="0" smtClean="0"/>
              <a:t>Treatment for recurrent/advance disease (46 studies included)</a:t>
            </a:r>
            <a:endParaRPr lang="en-GB" dirty="0"/>
          </a:p>
        </p:txBody>
      </p:sp>
    </p:spTree>
    <p:extLst>
      <p:ext uri="{BB962C8B-B14F-4D97-AF65-F5344CB8AC3E}">
        <p14:creationId xmlns:p14="http://schemas.microsoft.com/office/powerpoint/2010/main" xmlns="" val="1565014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14555"/>
            <a:ext cx="6195526" cy="529568"/>
          </a:xfrm>
        </p:spPr>
        <p:txBody>
          <a:bodyPr>
            <a:noAutofit/>
          </a:bodyPr>
          <a:lstStyle/>
          <a:p>
            <a:r>
              <a:rPr lang="en-GB" dirty="0" smtClean="0"/>
              <a:t>Evidence for </a:t>
            </a:r>
            <a:br>
              <a:rPr lang="en-GB" dirty="0" smtClean="0"/>
            </a:br>
            <a:r>
              <a:rPr lang="en-GB" dirty="0" smtClean="0"/>
              <a:t>clinical management in ACC? </a:t>
            </a:r>
            <a:endParaRPr lang="en-GB" dirty="0"/>
          </a:p>
        </p:txBody>
      </p:sp>
      <p:sp>
        <p:nvSpPr>
          <p:cNvPr id="3" name="Tijdelijke aanduiding voor inhoud 2"/>
          <p:cNvSpPr>
            <a:spLocks noGrp="1"/>
          </p:cNvSpPr>
          <p:nvPr>
            <p:ph idx="1"/>
          </p:nvPr>
        </p:nvSpPr>
        <p:spPr/>
        <p:txBody>
          <a:bodyPr/>
          <a:lstStyle/>
          <a:p>
            <a:r>
              <a:rPr lang="en-GB" dirty="0" smtClean="0"/>
              <a:t>Evidence for most of the clinical recommendations: (very) low</a:t>
            </a:r>
          </a:p>
          <a:p>
            <a:endParaRPr lang="en-GB" sz="1600" i="1" u="sng" dirty="0" smtClean="0"/>
          </a:p>
          <a:p>
            <a:r>
              <a:rPr lang="en-GB" i="1" u="sng" dirty="0" smtClean="0"/>
              <a:t>No evidence</a:t>
            </a:r>
            <a:r>
              <a:rPr lang="en-GB" dirty="0" smtClean="0"/>
              <a:t> based on RCTs for</a:t>
            </a:r>
          </a:p>
          <a:p>
            <a:pPr lvl="1"/>
            <a:r>
              <a:rPr lang="en-GB" sz="2400" dirty="0"/>
              <a:t>O</a:t>
            </a:r>
            <a:r>
              <a:rPr lang="en-GB" sz="2400" dirty="0" smtClean="0"/>
              <a:t>ptimal diagnostic algorithm </a:t>
            </a:r>
          </a:p>
          <a:p>
            <a:pPr lvl="1"/>
            <a:r>
              <a:rPr lang="en-GB" sz="2400" dirty="0" smtClean="0"/>
              <a:t>Optimal adjuvant treatment (mitotane/radiotherapy) </a:t>
            </a:r>
          </a:p>
          <a:p>
            <a:endParaRPr lang="en-US" sz="1600" dirty="0" smtClean="0"/>
          </a:p>
          <a:p>
            <a:r>
              <a:rPr lang="en-US" dirty="0" smtClean="0"/>
              <a:t>Two large RCTs for treatment of advanced/recurrent disease</a:t>
            </a:r>
          </a:p>
          <a:p>
            <a:r>
              <a:rPr lang="en-US" dirty="0" smtClean="0"/>
              <a:t>Given the large number of drugs for advanced/recurrent disease optimal strategy not known with certainty</a:t>
            </a:r>
            <a:endParaRPr lang="en-US" dirty="0"/>
          </a:p>
          <a:p>
            <a:endParaRPr lang="en-GB" sz="2800" dirty="0"/>
          </a:p>
        </p:txBody>
      </p:sp>
    </p:spTree>
    <p:extLst>
      <p:ext uri="{BB962C8B-B14F-4D97-AF65-F5344CB8AC3E}">
        <p14:creationId xmlns:p14="http://schemas.microsoft.com/office/powerpoint/2010/main" xmlns="" val="265071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Adjuvant treatment</a:t>
            </a:r>
            <a:endParaRPr lang="en-GB" dirty="0"/>
          </a:p>
        </p:txBody>
      </p:sp>
      <p:sp>
        <p:nvSpPr>
          <p:cNvPr id="8" name="Content Placeholder 7"/>
          <p:cNvSpPr>
            <a:spLocks noGrp="1"/>
          </p:cNvSpPr>
          <p:nvPr>
            <p:ph idx="1"/>
          </p:nvPr>
        </p:nvSpPr>
        <p:spPr>
          <a:xfrm>
            <a:off x="4732824" y="2107239"/>
            <a:ext cx="4368105" cy="1188411"/>
          </a:xfrm>
        </p:spPr>
        <p:txBody>
          <a:bodyPr/>
          <a:lstStyle/>
          <a:p>
            <a:r>
              <a:rPr lang="en-US" sz="2000" dirty="0" smtClean="0"/>
              <a:t>Confounding (non-comparability)</a:t>
            </a:r>
          </a:p>
          <a:p>
            <a:r>
              <a:rPr lang="en-US" sz="2000" dirty="0" smtClean="0"/>
              <a:t>Immortal time bias</a:t>
            </a:r>
          </a:p>
          <a:p>
            <a:endParaRPr lang="en-GB" sz="2000" dirty="0"/>
          </a:p>
        </p:txBody>
      </p:sp>
      <p:sp>
        <p:nvSpPr>
          <p:cNvPr id="7" name="Text Placeholder 6"/>
          <p:cNvSpPr>
            <a:spLocks noGrp="1"/>
          </p:cNvSpPr>
          <p:nvPr>
            <p:ph type="body" sz="quarter" idx="4294967295"/>
          </p:nvPr>
        </p:nvSpPr>
        <p:spPr>
          <a:xfrm>
            <a:off x="4859129" y="1379538"/>
            <a:ext cx="4041775" cy="481012"/>
          </a:xfrm>
          <a:prstGeom prst="rect">
            <a:avLst/>
          </a:prstGeom>
        </p:spPr>
        <p:txBody>
          <a:bodyPr/>
          <a:lstStyle/>
          <a:p>
            <a:pPr>
              <a:buNone/>
            </a:pPr>
            <a:r>
              <a:rPr lang="en-US" dirty="0" smtClean="0">
                <a:latin typeface="Arial" pitchFamily="34" charset="0"/>
                <a:cs typeface="Arial" pitchFamily="34" charset="0"/>
              </a:rPr>
              <a:t>Bias to consider</a:t>
            </a:r>
            <a:endParaRPr lang="en-GB" dirty="0">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164007990"/>
              </p:ext>
            </p:extLst>
          </p:nvPr>
        </p:nvGraphicFramePr>
        <p:xfrm>
          <a:off x="285750" y="1395419"/>
          <a:ext cx="4359694" cy="3136824"/>
        </p:xfrm>
        <a:graphic>
          <a:graphicData uri="http://schemas.openxmlformats.org/presentationml/2006/ole">
            <p:oleObj spid="_x0000_s1050" name="Acrobat Document" r:id="rId3" imgW="9862920" imgH="7093440" progId="AcroExch.Document.7">
              <p:embed/>
            </p:oleObj>
          </a:graphicData>
        </a:graphic>
      </p:graphicFrame>
    </p:spTree>
    <p:extLst>
      <p:ext uri="{BB962C8B-B14F-4D97-AF65-F5344CB8AC3E}">
        <p14:creationId xmlns:p14="http://schemas.microsoft.com/office/powerpoint/2010/main" xmlns="" val="2314174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for advanced disease</a:t>
            </a:r>
            <a:endParaRPr lang="en-GB" dirty="0"/>
          </a:p>
        </p:txBody>
      </p:sp>
      <p:sp>
        <p:nvSpPr>
          <p:cNvPr id="12" name="Content Placeholder 11"/>
          <p:cNvSpPr>
            <a:spLocks noGrp="1"/>
          </p:cNvSpPr>
          <p:nvPr>
            <p:ph idx="1"/>
          </p:nvPr>
        </p:nvSpPr>
        <p:spPr>
          <a:xfrm>
            <a:off x="5789685" y="1811964"/>
            <a:ext cx="3453705" cy="1874211"/>
          </a:xfrm>
        </p:spPr>
        <p:txBody>
          <a:bodyPr/>
          <a:lstStyle/>
          <a:p>
            <a:r>
              <a:rPr lang="en-US" sz="1800" dirty="0" smtClean="0"/>
              <a:t>Comparison single arm studies</a:t>
            </a:r>
          </a:p>
          <a:p>
            <a:r>
              <a:rPr lang="en-US" sz="1800" dirty="0" smtClean="0"/>
              <a:t>Many different (combination) of drugs</a:t>
            </a:r>
          </a:p>
          <a:p>
            <a:r>
              <a:rPr lang="en-US" sz="1800" dirty="0" smtClean="0"/>
              <a:t>Shows that: some objective response (~20%) is to be expected </a:t>
            </a:r>
            <a:endParaRPr lang="en-GB" sz="18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95" y="1222186"/>
            <a:ext cx="5634443" cy="33398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832146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258840" y="2295657"/>
            <a:ext cx="1334994"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Harm </a:t>
            </a:r>
          </a:p>
          <a:p>
            <a:pPr algn="ctr"/>
            <a:r>
              <a:rPr lang="en-US" sz="1200" dirty="0" err="1" smtClean="0">
                <a:latin typeface="Arial" pitchFamily="34" charset="0"/>
                <a:cs typeface="Arial" pitchFamily="34" charset="0"/>
              </a:rPr>
              <a:t>Haak</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The Netherlands</a:t>
            </a:r>
            <a:endParaRPr lang="en-US" sz="1200" dirty="0">
              <a:latin typeface="Arial" pitchFamily="34" charset="0"/>
              <a:cs typeface="Arial" pitchFamily="34" charset="0"/>
            </a:endParaRPr>
          </a:p>
        </p:txBody>
      </p:sp>
      <p:sp>
        <p:nvSpPr>
          <p:cNvPr id="33" name="TextBox 32"/>
          <p:cNvSpPr txBox="1"/>
          <p:nvPr/>
        </p:nvSpPr>
        <p:spPr>
          <a:xfrm>
            <a:off x="323383" y="2295657"/>
            <a:ext cx="923867"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Tobias </a:t>
            </a:r>
          </a:p>
          <a:p>
            <a:pPr algn="ctr"/>
            <a:r>
              <a:rPr lang="en-US" sz="1200" dirty="0" smtClean="0">
                <a:latin typeface="Arial" pitchFamily="34" charset="0"/>
                <a:cs typeface="Arial" pitchFamily="34" charset="0"/>
              </a:rPr>
              <a:t>Else</a:t>
            </a:r>
          </a:p>
          <a:p>
            <a:pPr algn="ctr"/>
            <a:r>
              <a:rPr lang="en-US" sz="1200" dirty="0" smtClean="0">
                <a:latin typeface="Arial" pitchFamily="34" charset="0"/>
                <a:cs typeface="Arial" pitchFamily="34" charset="0"/>
              </a:rPr>
              <a:t>USA</a:t>
            </a:r>
          </a:p>
        </p:txBody>
      </p:sp>
      <p:sp>
        <p:nvSpPr>
          <p:cNvPr id="37" name="TextBox 36"/>
          <p:cNvSpPr txBox="1"/>
          <p:nvPr/>
        </p:nvSpPr>
        <p:spPr>
          <a:xfrm>
            <a:off x="3656927" y="2295657"/>
            <a:ext cx="1401173"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Massimo </a:t>
            </a:r>
          </a:p>
          <a:p>
            <a:pPr algn="ctr"/>
            <a:r>
              <a:rPr lang="en-US" sz="1200" dirty="0" err="1" smtClean="0">
                <a:latin typeface="Arial" pitchFamily="34" charset="0"/>
                <a:cs typeface="Arial" pitchFamily="34" charset="0"/>
              </a:rPr>
              <a:t>Terzolo</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Italy</a:t>
            </a:r>
          </a:p>
        </p:txBody>
      </p:sp>
      <p:sp>
        <p:nvSpPr>
          <p:cNvPr id="38" name="TextBox 37"/>
          <p:cNvSpPr txBox="1"/>
          <p:nvPr/>
        </p:nvSpPr>
        <p:spPr>
          <a:xfrm>
            <a:off x="4981050" y="2295657"/>
            <a:ext cx="1283501"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Martin </a:t>
            </a:r>
            <a:r>
              <a:rPr lang="en-US" sz="1200" dirty="0" err="1" smtClean="0">
                <a:latin typeface="Arial" pitchFamily="34" charset="0"/>
                <a:cs typeface="Arial" pitchFamily="34" charset="0"/>
              </a:rPr>
              <a:t>Fassnacht</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Germany</a:t>
            </a:r>
          </a:p>
        </p:txBody>
      </p:sp>
      <p:sp>
        <p:nvSpPr>
          <p:cNvPr id="45" name="TextBox 44"/>
          <p:cNvSpPr txBox="1"/>
          <p:nvPr/>
        </p:nvSpPr>
        <p:spPr>
          <a:xfrm>
            <a:off x="1549020" y="53921"/>
            <a:ext cx="6417095" cy="854080"/>
          </a:xfrm>
          <a:prstGeom prst="rect">
            <a:avLst/>
          </a:prstGeom>
          <a:noFill/>
        </p:spPr>
        <p:txBody>
          <a:bodyPr wrap="square" lIns="68580" tIns="34290" rIns="68580" bIns="34290" rtlCol="0">
            <a:spAutoFit/>
          </a:bodyPr>
          <a:lstStyle/>
          <a:p>
            <a:pPr algn="ctr"/>
            <a:r>
              <a:rPr lang="en-US" sz="2700" b="1" dirty="0" smtClean="0">
                <a:solidFill>
                  <a:schemeClr val="tx2"/>
                </a:solidFill>
                <a:latin typeface="Arial" pitchFamily="34" charset="0"/>
                <a:cs typeface="Arial" pitchFamily="34" charset="0"/>
              </a:rPr>
              <a:t>The ESE-ENSAT Guidelines Panel</a:t>
            </a:r>
          </a:p>
          <a:p>
            <a:pPr algn="ctr"/>
            <a:r>
              <a:rPr lang="en-US" sz="2400" b="1" dirty="0" smtClean="0">
                <a:solidFill>
                  <a:schemeClr val="tx2"/>
                </a:solidFill>
                <a:latin typeface="Arial" pitchFamily="34" charset="0"/>
                <a:cs typeface="Arial" pitchFamily="34" charset="0"/>
              </a:rPr>
              <a:t>10 experts from 6 countries</a:t>
            </a:r>
            <a:endParaRPr lang="en-US" sz="2400" b="1" dirty="0">
              <a:solidFill>
                <a:schemeClr val="tx2"/>
              </a:solidFill>
              <a:latin typeface="Arial" pitchFamily="34" charset="0"/>
              <a:cs typeface="Arial" pitchFamily="34" charset="0"/>
            </a:endParaRPr>
          </a:p>
        </p:txBody>
      </p:sp>
      <p:pic>
        <p:nvPicPr>
          <p:cNvPr id="28" name="Picture 27"/>
          <p:cNvPicPr>
            <a:picLocks noChangeAspect="1"/>
          </p:cNvPicPr>
          <p:nvPr/>
        </p:nvPicPr>
        <p:blipFill rotWithShape="1">
          <a:blip r:embed="rId2" cstate="print"/>
          <a:srcRect l="6444" t="5316" r="10808" b="20136"/>
          <a:stretch/>
        </p:blipFill>
        <p:spPr>
          <a:xfrm>
            <a:off x="7025069" y="1311436"/>
            <a:ext cx="745700" cy="1008000"/>
          </a:xfrm>
          <a:prstGeom prst="rect">
            <a:avLst/>
          </a:prstGeom>
        </p:spPr>
      </p:pic>
      <p:sp>
        <p:nvSpPr>
          <p:cNvPr id="59" name="TextBox 58"/>
          <p:cNvSpPr txBox="1"/>
          <p:nvPr/>
        </p:nvSpPr>
        <p:spPr>
          <a:xfrm>
            <a:off x="6798969" y="4468332"/>
            <a:ext cx="1401173"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Ronald </a:t>
            </a:r>
          </a:p>
          <a:p>
            <a:pPr algn="ctr"/>
            <a:r>
              <a:rPr lang="en-US" sz="1200" dirty="0" smtClean="0">
                <a:latin typeface="Arial" pitchFamily="34" charset="0"/>
                <a:cs typeface="Arial" pitchFamily="34" charset="0"/>
              </a:rPr>
              <a:t>de </a:t>
            </a:r>
            <a:r>
              <a:rPr lang="en-US" sz="1200" dirty="0" err="1" smtClean="0">
                <a:latin typeface="Arial" pitchFamily="34" charset="0"/>
                <a:cs typeface="Arial" pitchFamily="34" charset="0"/>
              </a:rPr>
              <a:t>Krijger</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The Netherlands</a:t>
            </a:r>
          </a:p>
        </p:txBody>
      </p:sp>
      <p:sp>
        <p:nvSpPr>
          <p:cNvPr id="60" name="TextBox 59"/>
          <p:cNvSpPr txBox="1"/>
          <p:nvPr/>
        </p:nvSpPr>
        <p:spPr>
          <a:xfrm>
            <a:off x="6706800" y="2295657"/>
            <a:ext cx="1507746"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Olaf  </a:t>
            </a:r>
          </a:p>
          <a:p>
            <a:pPr algn="ctr"/>
            <a:r>
              <a:rPr lang="en-US" sz="1200" dirty="0" err="1" smtClean="0">
                <a:latin typeface="Arial" pitchFamily="34" charset="0"/>
                <a:cs typeface="Arial" pitchFamily="34" charset="0"/>
              </a:rPr>
              <a:t>Dekkers</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The Netherlands</a:t>
            </a:r>
          </a:p>
        </p:txBody>
      </p:sp>
      <p:sp>
        <p:nvSpPr>
          <p:cNvPr id="61" name="TextBox 60"/>
          <p:cNvSpPr txBox="1"/>
          <p:nvPr/>
        </p:nvSpPr>
        <p:spPr>
          <a:xfrm>
            <a:off x="4456024" y="4488356"/>
            <a:ext cx="1531445" cy="623248"/>
          </a:xfrm>
          <a:prstGeom prst="rect">
            <a:avLst/>
          </a:prstGeom>
          <a:noFill/>
        </p:spPr>
        <p:txBody>
          <a:bodyPr wrap="square" lIns="68580" tIns="34290" rIns="68580" bIns="34290" rtlCol="0">
            <a:spAutoFit/>
          </a:bodyPr>
          <a:lstStyle/>
          <a:p>
            <a:pPr algn="ctr"/>
            <a:r>
              <a:rPr lang="en-US" sz="1200" dirty="0" err="1" smtClean="0">
                <a:latin typeface="Arial" pitchFamily="34" charset="0"/>
                <a:cs typeface="Arial" pitchFamily="34" charset="0"/>
              </a:rPr>
              <a:t>Radu</a:t>
            </a:r>
            <a:r>
              <a:rPr lang="en-US" sz="1200" dirty="0" smtClean="0">
                <a:latin typeface="Arial" pitchFamily="34" charset="0"/>
                <a:cs typeface="Arial" pitchFamily="34" charset="0"/>
              </a:rPr>
              <a:t> </a:t>
            </a:r>
          </a:p>
          <a:p>
            <a:pPr algn="ctr"/>
            <a:r>
              <a:rPr lang="en-US" sz="1200" dirty="0" err="1" smtClean="0">
                <a:latin typeface="Arial" pitchFamily="34" charset="0"/>
                <a:cs typeface="Arial" pitchFamily="34" charset="0"/>
              </a:rPr>
              <a:t>Mihai</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UK</a:t>
            </a:r>
          </a:p>
        </p:txBody>
      </p:sp>
      <p:sp>
        <p:nvSpPr>
          <p:cNvPr id="62" name="TextBox 61"/>
          <p:cNvSpPr txBox="1"/>
          <p:nvPr/>
        </p:nvSpPr>
        <p:spPr>
          <a:xfrm>
            <a:off x="2420697" y="2295657"/>
            <a:ext cx="1507746"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Guillaume </a:t>
            </a:r>
          </a:p>
          <a:p>
            <a:pPr algn="ctr"/>
            <a:r>
              <a:rPr lang="en-US" sz="1200" dirty="0" err="1" smtClean="0">
                <a:latin typeface="Arial" pitchFamily="34" charset="0"/>
                <a:cs typeface="Arial" pitchFamily="34" charset="0"/>
              </a:rPr>
              <a:t>Assié</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France</a:t>
            </a:r>
          </a:p>
        </p:txBody>
      </p:sp>
      <p:sp>
        <p:nvSpPr>
          <p:cNvPr id="23" name="Textfeld 22"/>
          <p:cNvSpPr txBox="1"/>
          <p:nvPr/>
        </p:nvSpPr>
        <p:spPr>
          <a:xfrm>
            <a:off x="0" y="942219"/>
            <a:ext cx="1877437" cy="369332"/>
          </a:xfrm>
          <a:prstGeom prst="rect">
            <a:avLst/>
          </a:prstGeom>
          <a:noFill/>
        </p:spPr>
        <p:txBody>
          <a:bodyPr wrap="none" rtlCol="0">
            <a:spAutoFit/>
          </a:bodyPr>
          <a:lstStyle/>
          <a:p>
            <a:r>
              <a:rPr lang="de-DE" u="sng" dirty="0" err="1" smtClean="0">
                <a:latin typeface="Arial" pitchFamily="34" charset="0"/>
                <a:cs typeface="Arial" pitchFamily="34" charset="0"/>
              </a:rPr>
              <a:t>Endocrinologists</a:t>
            </a:r>
            <a:endParaRPr lang="de-DE" u="sng" dirty="0">
              <a:latin typeface="Arial" pitchFamily="34" charset="0"/>
              <a:cs typeface="Arial" pitchFamily="34" charset="0"/>
            </a:endParaRPr>
          </a:p>
        </p:txBody>
      </p:sp>
      <p:sp>
        <p:nvSpPr>
          <p:cNvPr id="24" name="Textfeld 23"/>
          <p:cNvSpPr txBox="1"/>
          <p:nvPr/>
        </p:nvSpPr>
        <p:spPr>
          <a:xfrm>
            <a:off x="4185155" y="3141400"/>
            <a:ext cx="2159566" cy="369332"/>
          </a:xfrm>
          <a:prstGeom prst="rect">
            <a:avLst/>
          </a:prstGeom>
          <a:noFill/>
        </p:spPr>
        <p:txBody>
          <a:bodyPr wrap="none" rtlCol="0">
            <a:spAutoFit/>
          </a:bodyPr>
          <a:lstStyle/>
          <a:p>
            <a:r>
              <a:rPr lang="en-US" u="sng" dirty="0" smtClean="0">
                <a:latin typeface="Arial" pitchFamily="34" charset="0"/>
                <a:cs typeface="Arial" pitchFamily="34" charset="0"/>
              </a:rPr>
              <a:t>Endocrine Surgeon</a:t>
            </a:r>
            <a:endParaRPr lang="en-US" u="sng" dirty="0">
              <a:latin typeface="Arial" pitchFamily="34" charset="0"/>
              <a:cs typeface="Arial" pitchFamily="34" charset="0"/>
            </a:endParaRPr>
          </a:p>
        </p:txBody>
      </p:sp>
      <p:sp>
        <p:nvSpPr>
          <p:cNvPr id="26" name="Textfeld 25"/>
          <p:cNvSpPr txBox="1"/>
          <p:nvPr/>
        </p:nvSpPr>
        <p:spPr>
          <a:xfrm>
            <a:off x="6883445" y="3141400"/>
            <a:ext cx="1326004" cy="369332"/>
          </a:xfrm>
          <a:prstGeom prst="rect">
            <a:avLst/>
          </a:prstGeom>
          <a:noFill/>
        </p:spPr>
        <p:txBody>
          <a:bodyPr wrap="none" rtlCol="0">
            <a:spAutoFit/>
          </a:bodyPr>
          <a:lstStyle/>
          <a:p>
            <a:r>
              <a:rPr lang="en-US" u="sng" dirty="0" smtClean="0">
                <a:latin typeface="Arial" pitchFamily="34" charset="0"/>
                <a:cs typeface="Arial" pitchFamily="34" charset="0"/>
              </a:rPr>
              <a:t>Pathologist</a:t>
            </a:r>
            <a:endParaRPr lang="en-US" u="sng" dirty="0">
              <a:latin typeface="Arial" pitchFamily="34" charset="0"/>
              <a:cs typeface="Arial" pitchFamily="34" charset="0"/>
            </a:endParaRPr>
          </a:p>
        </p:txBody>
      </p:sp>
      <p:sp>
        <p:nvSpPr>
          <p:cNvPr id="27" name="Textfeld 26"/>
          <p:cNvSpPr txBox="1"/>
          <p:nvPr/>
        </p:nvSpPr>
        <p:spPr>
          <a:xfrm>
            <a:off x="7228538" y="934937"/>
            <a:ext cx="1620957" cy="369332"/>
          </a:xfrm>
          <a:prstGeom prst="rect">
            <a:avLst/>
          </a:prstGeom>
          <a:noFill/>
        </p:spPr>
        <p:txBody>
          <a:bodyPr wrap="none" rtlCol="0">
            <a:spAutoFit/>
          </a:bodyPr>
          <a:lstStyle/>
          <a:p>
            <a:r>
              <a:rPr lang="en-US" u="sng" dirty="0" smtClean="0">
                <a:latin typeface="Arial" pitchFamily="34" charset="0"/>
                <a:cs typeface="Arial" pitchFamily="34" charset="0"/>
              </a:rPr>
              <a:t>Methodologist</a:t>
            </a:r>
            <a:endParaRPr lang="en-US" u="sng" dirty="0">
              <a:latin typeface="Arial" pitchFamily="34" charset="0"/>
              <a:cs typeface="Arial" pitchFamily="34" charset="0"/>
            </a:endParaRPr>
          </a:p>
        </p:txBody>
      </p:sp>
      <p:pic>
        <p:nvPicPr>
          <p:cNvPr id="31" name="Grafik 30" descr="M.Fassnacht-11-2017.jpeg"/>
          <p:cNvPicPr>
            <a:picLocks noChangeAspect="1"/>
          </p:cNvPicPr>
          <p:nvPr/>
        </p:nvPicPr>
        <p:blipFill>
          <a:blip r:embed="rId3" cstate="print"/>
          <a:srcRect l="18987" r="9525" b="4768"/>
          <a:stretch>
            <a:fillRect/>
          </a:stretch>
        </p:blipFill>
        <p:spPr>
          <a:xfrm>
            <a:off x="5186427" y="1311436"/>
            <a:ext cx="791226" cy="1008000"/>
          </a:xfrm>
          <a:prstGeom prst="rect">
            <a:avLst/>
          </a:prstGeom>
        </p:spPr>
      </p:pic>
      <p:sp>
        <p:nvSpPr>
          <p:cNvPr id="32" name="Textfeld 31"/>
          <p:cNvSpPr txBox="1"/>
          <p:nvPr/>
        </p:nvSpPr>
        <p:spPr>
          <a:xfrm>
            <a:off x="1168340" y="3141400"/>
            <a:ext cx="1390124" cy="369332"/>
          </a:xfrm>
          <a:prstGeom prst="rect">
            <a:avLst/>
          </a:prstGeom>
          <a:noFill/>
        </p:spPr>
        <p:txBody>
          <a:bodyPr wrap="none" rtlCol="0">
            <a:spAutoFit/>
          </a:bodyPr>
          <a:lstStyle/>
          <a:p>
            <a:r>
              <a:rPr lang="en-US" u="sng" dirty="0" smtClean="0">
                <a:latin typeface="Arial" pitchFamily="34" charset="0"/>
                <a:cs typeface="Arial" pitchFamily="34" charset="0"/>
              </a:rPr>
              <a:t>Oncologists</a:t>
            </a:r>
            <a:endParaRPr lang="en-US" u="sng" dirty="0">
              <a:latin typeface="Arial" pitchFamily="34" charset="0"/>
              <a:cs typeface="Arial" pitchFamily="34" charset="0"/>
            </a:endParaRPr>
          </a:p>
        </p:txBody>
      </p:sp>
      <p:sp>
        <p:nvSpPr>
          <p:cNvPr id="35" name="TextBox 32"/>
          <p:cNvSpPr txBox="1"/>
          <p:nvPr/>
        </p:nvSpPr>
        <p:spPr>
          <a:xfrm>
            <a:off x="583871" y="4488356"/>
            <a:ext cx="923867"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Eric </a:t>
            </a:r>
          </a:p>
          <a:p>
            <a:pPr algn="ctr"/>
            <a:r>
              <a:rPr lang="en-US" sz="1200" dirty="0" err="1" smtClean="0">
                <a:latin typeface="Arial" pitchFamily="34" charset="0"/>
                <a:cs typeface="Arial" pitchFamily="34" charset="0"/>
              </a:rPr>
              <a:t>Baudin</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France</a:t>
            </a:r>
          </a:p>
        </p:txBody>
      </p:sp>
      <p:sp>
        <p:nvSpPr>
          <p:cNvPr id="36" name="TextBox 32"/>
          <p:cNvSpPr txBox="1"/>
          <p:nvPr/>
        </p:nvSpPr>
        <p:spPr>
          <a:xfrm>
            <a:off x="1983840" y="4488356"/>
            <a:ext cx="1062460" cy="623248"/>
          </a:xfrm>
          <a:prstGeom prst="rect">
            <a:avLst/>
          </a:prstGeom>
          <a:noFill/>
        </p:spPr>
        <p:txBody>
          <a:bodyPr wrap="square" lIns="68580" tIns="34290" rIns="68580" bIns="34290" rtlCol="0">
            <a:spAutoFit/>
          </a:bodyPr>
          <a:lstStyle/>
          <a:p>
            <a:pPr algn="ctr"/>
            <a:r>
              <a:rPr lang="en-US" sz="1200" dirty="0" smtClean="0">
                <a:latin typeface="Arial" pitchFamily="34" charset="0"/>
                <a:cs typeface="Arial" pitchFamily="34" charset="0"/>
              </a:rPr>
              <a:t>Alfredo </a:t>
            </a:r>
            <a:r>
              <a:rPr lang="en-US" sz="1200" dirty="0" err="1" smtClean="0">
                <a:latin typeface="Arial" pitchFamily="34" charset="0"/>
                <a:cs typeface="Arial" pitchFamily="34" charset="0"/>
              </a:rPr>
              <a:t>Berruti</a:t>
            </a:r>
            <a:endParaRPr lang="en-US" sz="1200" dirty="0" smtClean="0">
              <a:latin typeface="Arial" pitchFamily="34" charset="0"/>
              <a:cs typeface="Arial" pitchFamily="34" charset="0"/>
            </a:endParaRPr>
          </a:p>
          <a:p>
            <a:pPr algn="ctr"/>
            <a:r>
              <a:rPr lang="en-US" sz="1200" dirty="0" smtClean="0">
                <a:latin typeface="Arial" pitchFamily="34" charset="0"/>
                <a:cs typeface="Arial" pitchFamily="34" charset="0"/>
              </a:rPr>
              <a:t>Italy</a:t>
            </a:r>
          </a:p>
        </p:txBody>
      </p:sp>
      <p:pic>
        <p:nvPicPr>
          <p:cNvPr id="21" name="Grafik 20" descr="Harm Haak MMC.jpg"/>
          <p:cNvPicPr>
            <a:picLocks noChangeAspect="1"/>
          </p:cNvPicPr>
          <p:nvPr/>
        </p:nvPicPr>
        <p:blipFill>
          <a:blip r:embed="rId4" cstate="print"/>
          <a:srcRect l="6138" b="23460"/>
          <a:stretch>
            <a:fillRect/>
          </a:stretch>
        </p:blipFill>
        <p:spPr>
          <a:xfrm>
            <a:off x="1563841" y="1311436"/>
            <a:ext cx="824169" cy="1008000"/>
          </a:xfrm>
          <a:prstGeom prst="rect">
            <a:avLst/>
          </a:prstGeom>
        </p:spPr>
      </p:pic>
      <p:pic>
        <p:nvPicPr>
          <p:cNvPr id="22" name="Grafik 21" descr="Terzolo.png"/>
          <p:cNvPicPr>
            <a:picLocks noChangeAspect="1"/>
          </p:cNvPicPr>
          <p:nvPr/>
        </p:nvPicPr>
        <p:blipFill>
          <a:blip r:embed="rId5" cstate="print"/>
          <a:srcRect l="22174" r="24593"/>
          <a:stretch>
            <a:fillRect/>
          </a:stretch>
        </p:blipFill>
        <p:spPr>
          <a:xfrm>
            <a:off x="3969412" y="1311436"/>
            <a:ext cx="819413" cy="1008000"/>
          </a:xfrm>
          <a:prstGeom prst="rect">
            <a:avLst/>
          </a:prstGeom>
        </p:spPr>
      </p:pic>
      <p:pic>
        <p:nvPicPr>
          <p:cNvPr id="29" name="Grafik 28" descr="tobi.jpg"/>
          <p:cNvPicPr>
            <a:picLocks noChangeAspect="1"/>
          </p:cNvPicPr>
          <p:nvPr/>
        </p:nvPicPr>
        <p:blipFill>
          <a:blip r:embed="rId6" cstate="print"/>
          <a:stretch>
            <a:fillRect/>
          </a:stretch>
        </p:blipFill>
        <p:spPr>
          <a:xfrm>
            <a:off x="473964" y="1311436"/>
            <a:ext cx="692276" cy="1008000"/>
          </a:xfrm>
          <a:prstGeom prst="rect">
            <a:avLst/>
          </a:prstGeom>
        </p:spPr>
      </p:pic>
      <p:pic>
        <p:nvPicPr>
          <p:cNvPr id="30" name="Immagine 2"/>
          <p:cNvPicPr>
            <a:picLocks noChangeAspect="1"/>
          </p:cNvPicPr>
          <p:nvPr/>
        </p:nvPicPr>
        <p:blipFill>
          <a:blip r:embed="rId7" cstate="print"/>
          <a:srcRect l="7087" t="8116" r="11864" b="8371"/>
          <a:stretch>
            <a:fillRect/>
          </a:stretch>
        </p:blipFill>
        <p:spPr>
          <a:xfrm>
            <a:off x="2165493" y="3490084"/>
            <a:ext cx="755576" cy="1008000"/>
          </a:xfrm>
          <a:prstGeom prst="rect">
            <a:avLst/>
          </a:prstGeom>
        </p:spPr>
      </p:pic>
      <p:pic>
        <p:nvPicPr>
          <p:cNvPr id="34" name="Grafik 33" descr="assie_picture_180516.jpg"/>
          <p:cNvPicPr>
            <a:picLocks noChangeAspect="1"/>
          </p:cNvPicPr>
          <p:nvPr/>
        </p:nvPicPr>
        <p:blipFill>
          <a:blip r:embed="rId8" cstate="print"/>
          <a:stretch>
            <a:fillRect/>
          </a:stretch>
        </p:blipFill>
        <p:spPr>
          <a:xfrm>
            <a:off x="2785611" y="1300576"/>
            <a:ext cx="786200" cy="1008000"/>
          </a:xfrm>
          <a:prstGeom prst="rect">
            <a:avLst/>
          </a:prstGeom>
        </p:spPr>
      </p:pic>
      <p:pic>
        <p:nvPicPr>
          <p:cNvPr id="39" name="Grafik 38" descr="Ronald-klein.jpg"/>
          <p:cNvPicPr>
            <a:picLocks noChangeAspect="1"/>
          </p:cNvPicPr>
          <p:nvPr/>
        </p:nvPicPr>
        <p:blipFill>
          <a:blip r:embed="rId9" cstate="print"/>
          <a:stretch>
            <a:fillRect/>
          </a:stretch>
        </p:blipFill>
        <p:spPr>
          <a:xfrm>
            <a:off x="7201118" y="3490084"/>
            <a:ext cx="671915" cy="1008000"/>
          </a:xfrm>
          <a:prstGeom prst="rect">
            <a:avLst/>
          </a:prstGeom>
        </p:spPr>
      </p:pic>
      <p:pic>
        <p:nvPicPr>
          <p:cNvPr id="40" name="Grafik 39" descr="Radu MIhai photo.jpg"/>
          <p:cNvPicPr>
            <a:picLocks noChangeAspect="1"/>
          </p:cNvPicPr>
          <p:nvPr/>
        </p:nvPicPr>
        <p:blipFill>
          <a:blip r:embed="rId10" cstate="print"/>
          <a:stretch>
            <a:fillRect/>
          </a:stretch>
        </p:blipFill>
        <p:spPr>
          <a:xfrm>
            <a:off x="4881355" y="3490084"/>
            <a:ext cx="808556" cy="1008000"/>
          </a:xfrm>
          <a:prstGeom prst="rect">
            <a:avLst/>
          </a:prstGeom>
        </p:spPr>
      </p:pic>
      <p:pic>
        <p:nvPicPr>
          <p:cNvPr id="41" name="Grafik 40" descr="Eric.jpg"/>
          <p:cNvPicPr>
            <a:picLocks noChangeAspect="1"/>
          </p:cNvPicPr>
          <p:nvPr/>
        </p:nvPicPr>
        <p:blipFill>
          <a:blip r:embed="rId11" cstate="print"/>
          <a:srcRect l="6838" r="13004"/>
          <a:stretch>
            <a:fillRect/>
          </a:stretch>
        </p:blipFill>
        <p:spPr>
          <a:xfrm>
            <a:off x="675863" y="3490084"/>
            <a:ext cx="807994" cy="1008000"/>
          </a:xfrm>
          <a:prstGeom prst="rect">
            <a:avLst/>
          </a:prstGeom>
        </p:spPr>
      </p:pic>
    </p:spTree>
    <p:extLst>
      <p:ext uri="{BB962C8B-B14F-4D97-AF65-F5344CB8AC3E}">
        <p14:creationId xmlns:p14="http://schemas.microsoft.com/office/powerpoint/2010/main" xmlns="" val="1198161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30647"/>
            <a:ext cx="6195526" cy="529568"/>
          </a:xfrm>
        </p:spPr>
        <p:txBody>
          <a:bodyPr>
            <a:noAutofit/>
          </a:bodyPr>
          <a:lstStyle/>
          <a:p>
            <a:r>
              <a:rPr lang="en-GB" dirty="0" smtClean="0"/>
              <a:t>In the absence of </a:t>
            </a:r>
            <a:br>
              <a:rPr lang="en-GB" dirty="0" smtClean="0"/>
            </a:br>
            <a:r>
              <a:rPr lang="en-GB" dirty="0" smtClean="0"/>
              <a:t>strong evidence…</a:t>
            </a:r>
            <a:endParaRPr lang="en-GB" dirty="0"/>
          </a:p>
        </p:txBody>
      </p:sp>
      <p:sp>
        <p:nvSpPr>
          <p:cNvPr id="3" name="Tijdelijke aanduiding voor inhoud 2"/>
          <p:cNvSpPr>
            <a:spLocks noGrp="1"/>
          </p:cNvSpPr>
          <p:nvPr>
            <p:ph idx="1"/>
          </p:nvPr>
        </p:nvSpPr>
        <p:spPr/>
        <p:txBody>
          <a:bodyPr/>
          <a:lstStyle/>
          <a:p>
            <a:pPr marL="0" indent="0" algn="ctr">
              <a:buNone/>
            </a:pPr>
            <a:endParaRPr lang="en-GB" dirty="0" smtClean="0"/>
          </a:p>
          <a:p>
            <a:pPr marL="0" indent="0" algn="ctr">
              <a:buNone/>
            </a:pPr>
            <a:r>
              <a:rPr lang="en-GB" dirty="0" smtClean="0"/>
              <a:t>“ It </a:t>
            </a:r>
            <a:r>
              <a:rPr lang="en-GB" dirty="0"/>
              <a:t>is certain that high-</a:t>
            </a:r>
            <a:r>
              <a:rPr lang="en-GB" dirty="0" smtClean="0"/>
              <a:t>quality evidence </a:t>
            </a:r>
            <a:r>
              <a:rPr lang="en-GB" dirty="0"/>
              <a:t>will not be available in all clinical situations</a:t>
            </a:r>
            <a:r>
              <a:rPr lang="en-GB" dirty="0" smtClean="0"/>
              <a:t>, and </a:t>
            </a:r>
            <a:r>
              <a:rPr lang="en-GB" dirty="0"/>
              <a:t>in situations where high-quality evidence is </a:t>
            </a:r>
            <a:r>
              <a:rPr lang="en-GB" dirty="0" smtClean="0"/>
              <a:t>not available</a:t>
            </a:r>
            <a:r>
              <a:rPr lang="en-GB" dirty="0"/>
              <a:t>, expert opinion and careful synthesis of </a:t>
            </a:r>
            <a:r>
              <a:rPr lang="en-GB" dirty="0" smtClean="0"/>
              <a:t>low quality evidence </a:t>
            </a:r>
            <a:r>
              <a:rPr lang="en-GB" dirty="0"/>
              <a:t>will continue to appropriately </a:t>
            </a:r>
            <a:r>
              <a:rPr lang="en-GB" dirty="0" smtClean="0"/>
              <a:t>guide clinical </a:t>
            </a:r>
            <a:r>
              <a:rPr lang="en-GB" dirty="0"/>
              <a:t>practice</a:t>
            </a:r>
            <a:r>
              <a:rPr lang="en-GB" dirty="0" smtClean="0"/>
              <a:t>.”</a:t>
            </a:r>
          </a:p>
        </p:txBody>
      </p:sp>
      <p:sp>
        <p:nvSpPr>
          <p:cNvPr id="4" name="Tijdelijke aanduiding voor voettekst 3"/>
          <p:cNvSpPr>
            <a:spLocks noGrp="1"/>
          </p:cNvSpPr>
          <p:nvPr>
            <p:ph type="ftr" sz="quarter" idx="4294967295"/>
          </p:nvPr>
        </p:nvSpPr>
        <p:spPr>
          <a:xfrm>
            <a:off x="6629407" y="4704591"/>
            <a:ext cx="2478148" cy="357187"/>
          </a:xfrm>
          <a:prstGeom prst="rect">
            <a:avLst/>
          </a:prstGeom>
        </p:spPr>
        <p:txBody>
          <a:bodyPr/>
          <a:lstStyle/>
          <a:p>
            <a:pPr algn="r">
              <a:defRPr/>
            </a:pPr>
            <a:r>
              <a:rPr lang="nl-NL" dirty="0" smtClean="0">
                <a:latin typeface="Arial" panose="020B0604020202020204" pitchFamily="34" charset="0"/>
                <a:cs typeface="Arial" panose="020B0604020202020204" pitchFamily="34" charset="0"/>
              </a:rPr>
              <a:t>Vigersky JCEM 2013</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04560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884784" y="30647"/>
            <a:ext cx="6195526" cy="529568"/>
          </a:xfrm>
        </p:spPr>
        <p:txBody>
          <a:bodyPr>
            <a:noAutofit/>
          </a:bodyPr>
          <a:lstStyle/>
          <a:p>
            <a:r>
              <a:rPr lang="en-GB" dirty="0"/>
              <a:t>In the absence of </a:t>
            </a:r>
            <a:r>
              <a:rPr lang="en-GB" dirty="0" smtClean="0"/>
              <a:t/>
            </a:r>
            <a:br>
              <a:rPr lang="en-GB" dirty="0" smtClean="0"/>
            </a:br>
            <a:r>
              <a:rPr lang="en-GB" dirty="0" smtClean="0"/>
              <a:t>strong </a:t>
            </a:r>
            <a:r>
              <a:rPr lang="en-GB" dirty="0"/>
              <a:t>evidence…</a:t>
            </a:r>
          </a:p>
        </p:txBody>
      </p:sp>
      <p:pic>
        <p:nvPicPr>
          <p:cNvPr id="4" name="Tijdelijke aanduiding voor inhoud 3"/>
          <p:cNvPicPr>
            <a:picLocks noGrp="1" noChangeAspect="1"/>
          </p:cNvPicPr>
          <p:nvPr>
            <p:ph idx="1"/>
          </p:nvPr>
        </p:nvPicPr>
        <p:blipFill>
          <a:blip r:embed="rId2" cstate="print"/>
          <a:stretch>
            <a:fillRect/>
          </a:stretch>
        </p:blipFill>
        <p:spPr>
          <a:xfrm>
            <a:off x="1004887" y="1015206"/>
            <a:ext cx="3038475" cy="3895725"/>
          </a:xfrm>
        </p:spPr>
      </p:pic>
      <p:sp>
        <p:nvSpPr>
          <p:cNvPr id="6" name="Tijdelijke aanduiding voor inhoud 5"/>
          <p:cNvSpPr>
            <a:spLocks noGrp="1"/>
          </p:cNvSpPr>
          <p:nvPr>
            <p:ph sz="half" idx="4294967295"/>
          </p:nvPr>
        </p:nvSpPr>
        <p:spPr>
          <a:xfrm>
            <a:off x="4724400" y="1228725"/>
            <a:ext cx="4038600" cy="3394075"/>
          </a:xfrm>
          <a:prstGeom prst="rect">
            <a:avLst/>
          </a:prstGeom>
        </p:spPr>
        <p:txBody>
          <a:bodyPr/>
          <a:lstStyle/>
          <a:p>
            <a:pPr marL="0" indent="0" algn="ctr">
              <a:buNone/>
            </a:pPr>
            <a:r>
              <a:rPr lang="en-GB" sz="2800" dirty="0" smtClean="0">
                <a:latin typeface="Arial" pitchFamily="34" charset="0"/>
                <a:cs typeface="Arial" pitchFamily="34" charset="0"/>
              </a:rPr>
              <a:t>We can not abstain from guidance because the evidence is not solid</a:t>
            </a:r>
          </a:p>
          <a:p>
            <a:pPr marL="0" indent="0" algn="ctr">
              <a:buNone/>
            </a:pPr>
            <a:endParaRPr lang="en-US" sz="2800" dirty="0">
              <a:latin typeface="Arial" pitchFamily="34" charset="0"/>
              <a:cs typeface="Arial" pitchFamily="34" charset="0"/>
            </a:endParaRPr>
          </a:p>
          <a:p>
            <a:pPr marL="0" indent="0" algn="ctr">
              <a:buNone/>
            </a:pPr>
            <a:r>
              <a:rPr lang="en-US" sz="2800" dirty="0" smtClean="0">
                <a:latin typeface="Arial" pitchFamily="34" charset="0"/>
                <a:cs typeface="Arial" pitchFamily="34" charset="0"/>
              </a:rPr>
              <a:t>But: recommendations should still be </a:t>
            </a:r>
            <a:r>
              <a:rPr lang="en-US" sz="2800" i="1" dirty="0" smtClean="0">
                <a:latin typeface="Arial" pitchFamily="34" charset="0"/>
                <a:cs typeface="Arial" pitchFamily="34" charset="0"/>
              </a:rPr>
              <a:t>reasonable</a:t>
            </a:r>
            <a:endParaRPr lang="en-GB" sz="2800" i="1" dirty="0">
              <a:latin typeface="Arial" pitchFamily="34" charset="0"/>
              <a:cs typeface="Arial" pitchFamily="34" charset="0"/>
            </a:endParaRPr>
          </a:p>
        </p:txBody>
      </p:sp>
    </p:spTree>
    <p:extLst>
      <p:ext uri="{BB962C8B-B14F-4D97-AF65-F5344CB8AC3E}">
        <p14:creationId xmlns:p14="http://schemas.microsoft.com/office/powerpoint/2010/main" xmlns="" val="1046654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441" y="1707004"/>
            <a:ext cx="7772400" cy="913544"/>
          </a:xfrm>
        </p:spPr>
        <p:txBody>
          <a:bodyPr>
            <a:noAutofit/>
          </a:bodyPr>
          <a:lstStyle/>
          <a:p>
            <a:pPr algn="ctr"/>
            <a:r>
              <a:rPr lang="en-US" sz="5400" b="1" dirty="0" smtClean="0"/>
              <a:t>SURGERY</a:t>
            </a:r>
            <a:endParaRPr lang="en-US" sz="5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36089"/>
            <a:ext cx="6195526" cy="529568"/>
          </a:xfrm>
        </p:spPr>
        <p:txBody>
          <a:bodyPr>
            <a:noAutofit/>
          </a:bodyPr>
          <a:lstStyle/>
          <a:p>
            <a:r>
              <a:rPr lang="en-US" dirty="0" smtClean="0"/>
              <a:t>Surgery for suspected </a:t>
            </a:r>
            <a:br>
              <a:rPr lang="en-US" dirty="0" smtClean="0"/>
            </a:br>
            <a:r>
              <a:rPr lang="en-US" dirty="0" smtClean="0"/>
              <a:t>localized ACC</a:t>
            </a:r>
            <a:endParaRPr lang="en-US" dirty="0"/>
          </a:p>
        </p:txBody>
      </p:sp>
      <p:sp>
        <p:nvSpPr>
          <p:cNvPr id="3" name="Inhaltsplatzhalter 2"/>
          <p:cNvSpPr>
            <a:spLocks noGrp="1"/>
          </p:cNvSpPr>
          <p:nvPr>
            <p:ph idx="1"/>
          </p:nvPr>
        </p:nvSpPr>
        <p:spPr/>
        <p:txBody>
          <a:bodyPr/>
          <a:lstStyle/>
          <a:p>
            <a:r>
              <a:rPr lang="en-US" dirty="0" smtClean="0"/>
              <a:t>R.3.1. </a:t>
            </a:r>
            <a:r>
              <a:rPr lang="en-US" b="1" dirty="0" smtClean="0"/>
              <a:t>We </a:t>
            </a:r>
            <a:r>
              <a:rPr lang="en-US" b="1" dirty="0"/>
              <a:t>recommend </a:t>
            </a:r>
            <a:r>
              <a:rPr lang="en-US" dirty="0"/>
              <a:t>that adrenal surgery </a:t>
            </a:r>
            <a:r>
              <a:rPr lang="en-US" dirty="0" smtClean="0"/>
              <a:t>should </a:t>
            </a:r>
            <a:r>
              <a:rPr lang="en-US" dirty="0"/>
              <a:t>be performed only by surgeons experienced in adrenal </a:t>
            </a:r>
            <a:r>
              <a:rPr lang="en-US" b="1" u="sng" dirty="0"/>
              <a:t>and</a:t>
            </a:r>
            <a:r>
              <a:rPr lang="en-US" dirty="0"/>
              <a:t> oncological </a:t>
            </a:r>
            <a:r>
              <a:rPr lang="en-US" dirty="0" smtClean="0"/>
              <a:t>surgery. </a:t>
            </a:r>
          </a:p>
          <a:p>
            <a:endParaRPr lang="en-US" dirty="0" smtClean="0"/>
          </a:p>
          <a:p>
            <a:endParaRPr lang="en-US" dirty="0" smtClean="0"/>
          </a:p>
          <a:p>
            <a:r>
              <a:rPr lang="de-DE" dirty="0" smtClean="0"/>
              <a:t>R</a:t>
            </a:r>
            <a:r>
              <a:rPr lang="de-DE" dirty="0"/>
              <a:t>.3.2</a:t>
            </a:r>
            <a:r>
              <a:rPr lang="de-DE" dirty="0" smtClean="0"/>
              <a:t>. </a:t>
            </a:r>
            <a:r>
              <a:rPr lang="de-DE" b="1" dirty="0" err="1" smtClean="0"/>
              <a:t>We</a:t>
            </a:r>
            <a:r>
              <a:rPr lang="de-DE" b="1" dirty="0" smtClean="0"/>
              <a:t> </a:t>
            </a:r>
            <a:r>
              <a:rPr lang="de-DE" b="1" dirty="0" err="1"/>
              <a:t>recommend</a:t>
            </a:r>
            <a:r>
              <a:rPr lang="de-DE" dirty="0"/>
              <a:t> </a:t>
            </a:r>
            <a:r>
              <a:rPr lang="de-DE" dirty="0" err="1"/>
              <a:t>complete</a:t>
            </a:r>
            <a:r>
              <a:rPr lang="de-DE" dirty="0"/>
              <a:t> en bloc </a:t>
            </a:r>
            <a:r>
              <a:rPr lang="de-DE" dirty="0" err="1"/>
              <a:t>resection</a:t>
            </a:r>
            <a:r>
              <a:rPr lang="de-DE" dirty="0"/>
              <a:t> </a:t>
            </a:r>
            <a:r>
              <a:rPr lang="de-DE" dirty="0" err="1" smtClean="0"/>
              <a:t>including</a:t>
            </a:r>
            <a:r>
              <a:rPr lang="de-DE" dirty="0" smtClean="0"/>
              <a:t> </a:t>
            </a:r>
            <a:r>
              <a:rPr lang="de-DE" dirty="0" err="1"/>
              <a:t>the</a:t>
            </a:r>
            <a:r>
              <a:rPr lang="de-DE" dirty="0"/>
              <a:t> </a:t>
            </a:r>
            <a:r>
              <a:rPr lang="de-DE" dirty="0" err="1"/>
              <a:t>peritumoral</a:t>
            </a:r>
            <a:r>
              <a:rPr lang="de-DE" dirty="0"/>
              <a:t>/</a:t>
            </a:r>
            <a:r>
              <a:rPr lang="de-DE" dirty="0" err="1"/>
              <a:t>periadrenal</a:t>
            </a:r>
            <a:r>
              <a:rPr lang="de-DE" dirty="0"/>
              <a:t> retroperitoneal </a:t>
            </a:r>
            <a:r>
              <a:rPr lang="de-DE" dirty="0" err="1" smtClean="0"/>
              <a:t>fat</a:t>
            </a:r>
            <a:r>
              <a:rPr lang="de-DE" dirty="0"/>
              <a:t> </a:t>
            </a:r>
            <a:r>
              <a:rPr lang="de-DE" dirty="0" err="1" smtClean="0"/>
              <a:t>and</a:t>
            </a:r>
            <a:r>
              <a:rPr lang="de-DE" dirty="0" smtClean="0"/>
              <a:t> </a:t>
            </a:r>
            <a:r>
              <a:rPr lang="de-DE" dirty="0" err="1" smtClean="0"/>
              <a:t>if</a:t>
            </a:r>
            <a:r>
              <a:rPr lang="de-DE" dirty="0" smtClean="0"/>
              <a:t> </a:t>
            </a:r>
            <a:r>
              <a:rPr lang="de-DE" dirty="0" err="1" smtClean="0"/>
              <a:t>required</a:t>
            </a:r>
            <a:r>
              <a:rPr lang="de-DE" dirty="0" smtClean="0"/>
              <a:t> </a:t>
            </a:r>
            <a:r>
              <a:rPr lang="de-DE" dirty="0" err="1" smtClean="0"/>
              <a:t>adjacent</a:t>
            </a:r>
            <a:r>
              <a:rPr lang="de-DE" dirty="0" smtClean="0"/>
              <a:t> </a:t>
            </a:r>
            <a:r>
              <a:rPr lang="de-DE" dirty="0" err="1" smtClean="0"/>
              <a:t>organs</a:t>
            </a:r>
            <a:r>
              <a:rPr lang="de-DE" dirty="0" smtClean="0"/>
              <a:t>. </a:t>
            </a:r>
            <a:r>
              <a:rPr lang="de-DE" dirty="0" err="1"/>
              <a:t>However</a:t>
            </a:r>
            <a:r>
              <a:rPr lang="de-DE" dirty="0"/>
              <a:t>, </a:t>
            </a:r>
            <a:r>
              <a:rPr lang="de-DE" dirty="0" err="1"/>
              <a:t>we</a:t>
            </a:r>
            <a:r>
              <a:rPr lang="de-DE" dirty="0"/>
              <a:t> </a:t>
            </a:r>
            <a:r>
              <a:rPr lang="de-DE" b="1" dirty="0" err="1"/>
              <a:t>suggest</a:t>
            </a:r>
            <a:r>
              <a:rPr lang="de-DE" b="1" dirty="0"/>
              <a:t> </a:t>
            </a:r>
            <a:r>
              <a:rPr lang="de-DE" b="1" dirty="0" err="1"/>
              <a:t>against</a:t>
            </a:r>
            <a:r>
              <a:rPr lang="de-DE" dirty="0"/>
              <a:t> </a:t>
            </a:r>
            <a:r>
              <a:rPr lang="de-DE" dirty="0" err="1"/>
              <a:t>the</a:t>
            </a:r>
            <a:r>
              <a:rPr lang="de-DE" dirty="0"/>
              <a:t> </a:t>
            </a:r>
            <a:r>
              <a:rPr lang="de-DE" dirty="0" err="1"/>
              <a:t>routine</a:t>
            </a:r>
            <a:r>
              <a:rPr lang="de-DE" dirty="0"/>
              <a:t> </a:t>
            </a:r>
            <a:r>
              <a:rPr lang="de-DE" dirty="0" err="1"/>
              <a:t>resection</a:t>
            </a:r>
            <a:r>
              <a:rPr lang="de-DE" dirty="0"/>
              <a:t> </a:t>
            </a:r>
            <a:r>
              <a:rPr lang="de-DE" dirty="0" err="1"/>
              <a:t>of</a:t>
            </a:r>
            <a:r>
              <a:rPr lang="de-DE" dirty="0"/>
              <a:t> </a:t>
            </a:r>
            <a:r>
              <a:rPr lang="de-DE" dirty="0" err="1"/>
              <a:t>the</a:t>
            </a:r>
            <a:r>
              <a:rPr lang="de-DE" dirty="0"/>
              <a:t> </a:t>
            </a:r>
            <a:r>
              <a:rPr lang="de-DE" dirty="0" err="1"/>
              <a:t>ipsilateral</a:t>
            </a:r>
            <a:r>
              <a:rPr lang="de-DE" dirty="0"/>
              <a:t> </a:t>
            </a:r>
            <a:r>
              <a:rPr lang="de-DE" dirty="0" err="1"/>
              <a:t>kidney</a:t>
            </a:r>
            <a:r>
              <a:rPr lang="de-DE" dirty="0"/>
              <a:t> in </a:t>
            </a:r>
            <a:r>
              <a:rPr lang="de-DE" dirty="0" err="1"/>
              <a:t>the</a:t>
            </a:r>
            <a:r>
              <a:rPr lang="de-DE" dirty="0"/>
              <a:t> </a:t>
            </a:r>
            <a:r>
              <a:rPr lang="de-DE" dirty="0" err="1"/>
              <a:t>absence</a:t>
            </a:r>
            <a:r>
              <a:rPr lang="de-DE" dirty="0"/>
              <a:t> </a:t>
            </a:r>
            <a:r>
              <a:rPr lang="de-DE" dirty="0" err="1"/>
              <a:t>of</a:t>
            </a:r>
            <a:r>
              <a:rPr lang="de-DE" dirty="0"/>
              <a:t> </a:t>
            </a:r>
            <a:r>
              <a:rPr lang="de-DE" dirty="0" err="1"/>
              <a:t>direct</a:t>
            </a:r>
            <a:r>
              <a:rPr lang="de-DE" dirty="0"/>
              <a:t> renal </a:t>
            </a:r>
            <a:r>
              <a:rPr lang="de-DE" dirty="0" err="1"/>
              <a:t>invasion</a:t>
            </a:r>
            <a:r>
              <a:rPr lang="de-DE" dirty="0" smtClean="0"/>
              <a:t>.</a:t>
            </a:r>
          </a:p>
        </p:txBody>
      </p:sp>
      <p:sp>
        <p:nvSpPr>
          <p:cNvPr id="4" name="Rettangolo 2"/>
          <p:cNvSpPr>
            <a:spLocks noChangeArrowheads="1"/>
          </p:cNvSpPr>
          <p:nvPr/>
        </p:nvSpPr>
        <p:spPr bwMode="auto">
          <a:xfrm>
            <a:off x="564092" y="1435101"/>
            <a:ext cx="8237008" cy="1393824"/>
          </a:xfrm>
          <a:prstGeom prst="rect">
            <a:avLst/>
          </a:prstGeom>
          <a:solidFill>
            <a:srgbClr val="FF6600"/>
          </a:solidFill>
          <a:ln w="9525">
            <a:solidFill>
              <a:srgbClr val="FFFFFF"/>
            </a:solidFill>
            <a:round/>
            <a:headEnd/>
            <a:tailEnd/>
          </a:ln>
        </p:spPr>
        <p:txBody>
          <a:bodyPr/>
          <a:lstStyle/>
          <a:p>
            <a:pPr algn="ctr">
              <a:spcAft>
                <a:spcPts val="1200"/>
              </a:spcAft>
            </a:pPr>
            <a:r>
              <a:rPr lang="en-US" sz="2800" dirty="0" smtClean="0">
                <a:solidFill>
                  <a:srgbClr val="161616"/>
                </a:solidFill>
                <a:latin typeface="Arial Rounded MT Bold"/>
                <a:cs typeface="Arial Rounded MT Bold"/>
              </a:rPr>
              <a:t>What defines expertise?</a:t>
            </a:r>
          </a:p>
          <a:p>
            <a:pPr marL="355600" indent="-355600">
              <a:spcAft>
                <a:spcPts val="1200"/>
              </a:spcAft>
              <a:buFont typeface="Courier New" charset="0"/>
              <a:buChar char="o"/>
            </a:pPr>
            <a:r>
              <a:rPr lang="en-US" sz="2000" dirty="0" smtClean="0">
                <a:solidFill>
                  <a:srgbClr val="161616"/>
                </a:solidFill>
                <a:latin typeface="Arial Rounded MT Bold"/>
                <a:cs typeface="Arial Rounded MT Bold"/>
              </a:rPr>
              <a:t>Minimum of &gt;6 ADX/year</a:t>
            </a:r>
          </a:p>
          <a:p>
            <a:pPr marL="355600" indent="-355600">
              <a:spcAft>
                <a:spcPts val="1200"/>
              </a:spcAft>
              <a:buFont typeface="Courier New" charset="0"/>
              <a:buChar char="o"/>
            </a:pPr>
            <a:r>
              <a:rPr lang="en-US" sz="2000" dirty="0" smtClean="0">
                <a:solidFill>
                  <a:srgbClr val="161616"/>
                </a:solidFill>
                <a:latin typeface="Arial Rounded MT Bold"/>
                <a:cs typeface="Arial Rounded MT Bold"/>
              </a:rPr>
              <a:t>Better if &gt;20 ADX/year</a:t>
            </a:r>
            <a:endParaRPr lang="en-US" sz="2000" dirty="0">
              <a:solidFill>
                <a:srgbClr val="161616"/>
              </a:solidFill>
              <a:latin typeface="Arial Rounded MT Bold"/>
              <a:cs typeface="Arial Rounded MT Bold"/>
            </a:endParaRPr>
          </a:p>
        </p:txBody>
      </p:sp>
      <p:sp>
        <p:nvSpPr>
          <p:cNvPr id="5" name="Rettangolo 2"/>
          <p:cNvSpPr>
            <a:spLocks noChangeArrowheads="1"/>
          </p:cNvSpPr>
          <p:nvPr/>
        </p:nvSpPr>
        <p:spPr bwMode="auto">
          <a:xfrm>
            <a:off x="577700" y="3482077"/>
            <a:ext cx="8223400" cy="1362074"/>
          </a:xfrm>
          <a:prstGeom prst="rect">
            <a:avLst/>
          </a:prstGeom>
          <a:solidFill>
            <a:srgbClr val="FF6600"/>
          </a:solidFill>
          <a:ln w="9525">
            <a:solidFill>
              <a:srgbClr val="FFFFFF"/>
            </a:solidFill>
            <a:round/>
            <a:headEnd/>
            <a:tailEnd/>
          </a:ln>
        </p:spPr>
        <p:txBody>
          <a:bodyPr/>
          <a:lstStyle/>
          <a:p>
            <a:pPr algn="ctr">
              <a:spcAft>
                <a:spcPts val="1200"/>
              </a:spcAft>
            </a:pPr>
            <a:r>
              <a:rPr lang="en-US" sz="2800" dirty="0" smtClean="0">
                <a:solidFill>
                  <a:srgbClr val="161616"/>
                </a:solidFill>
                <a:latin typeface="Arial Rounded MT Bold"/>
                <a:cs typeface="Arial Rounded MT Bold"/>
              </a:rPr>
              <a:t>What extent of surgery?</a:t>
            </a:r>
          </a:p>
          <a:p>
            <a:pPr marL="355600" indent="-355600">
              <a:spcAft>
                <a:spcPts val="1200"/>
              </a:spcAft>
              <a:buFont typeface="Courier New" charset="0"/>
              <a:buChar char="o"/>
            </a:pPr>
            <a:r>
              <a:rPr lang="en-US" sz="2000" dirty="0" smtClean="0">
                <a:solidFill>
                  <a:srgbClr val="161616"/>
                </a:solidFill>
                <a:latin typeface="Arial Rounded MT Bold"/>
                <a:cs typeface="Arial Rounded MT Bold"/>
              </a:rPr>
              <a:t>No partial adrenal resection or tumor </a:t>
            </a:r>
            <a:r>
              <a:rPr lang="en-US" sz="2000" dirty="0" err="1" smtClean="0">
                <a:solidFill>
                  <a:srgbClr val="161616"/>
                </a:solidFill>
                <a:latin typeface="Arial Rounded MT Bold"/>
                <a:cs typeface="Arial Rounded MT Bold"/>
              </a:rPr>
              <a:t>enucleation</a:t>
            </a:r>
            <a:endParaRPr lang="en-US" sz="2000" dirty="0" smtClean="0">
              <a:solidFill>
                <a:srgbClr val="161616"/>
              </a:solidFill>
              <a:latin typeface="Arial Rounded MT Bold"/>
              <a:cs typeface="Arial Rounded MT Bold"/>
            </a:endParaRPr>
          </a:p>
          <a:p>
            <a:pPr marL="355600" indent="-355600">
              <a:spcAft>
                <a:spcPts val="1200"/>
              </a:spcAft>
              <a:buFont typeface="Courier New" charset="0"/>
              <a:buChar char="o"/>
            </a:pPr>
            <a:r>
              <a:rPr lang="en-US" sz="2000" dirty="0" smtClean="0">
                <a:solidFill>
                  <a:srgbClr val="161616"/>
                </a:solidFill>
                <a:latin typeface="Arial Rounded MT Bold"/>
                <a:cs typeface="Arial Rounded MT Bold"/>
              </a:rPr>
              <a:t>No routine nephrectomy if kidney not involved</a:t>
            </a:r>
            <a:endParaRPr lang="en-US" sz="2000" dirty="0">
              <a:solidFill>
                <a:srgbClr val="161616"/>
              </a:solidFill>
              <a:latin typeface="Arial Rounded MT Bold"/>
              <a:cs typeface="Arial Rounded MT Bold"/>
            </a:endParaRPr>
          </a:p>
        </p:txBody>
      </p:sp>
    </p:spTree>
    <p:extLst>
      <p:ext uri="{BB962C8B-B14F-4D97-AF65-F5344CB8AC3E}">
        <p14:creationId xmlns:p14="http://schemas.microsoft.com/office/powerpoint/2010/main" xmlns="" val="196907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17039"/>
            <a:ext cx="6195526" cy="529568"/>
          </a:xfrm>
        </p:spPr>
        <p:txBody>
          <a:bodyPr>
            <a:noAutofit/>
          </a:bodyPr>
          <a:lstStyle/>
          <a:p>
            <a:r>
              <a:rPr lang="en-US" dirty="0" smtClean="0"/>
              <a:t>Surgery for suspected </a:t>
            </a:r>
            <a:br>
              <a:rPr lang="en-US" dirty="0" smtClean="0"/>
            </a:br>
            <a:r>
              <a:rPr lang="en-US" dirty="0" smtClean="0"/>
              <a:t>localized ACC</a:t>
            </a:r>
            <a:endParaRPr lang="en-US" dirty="0"/>
          </a:p>
        </p:txBody>
      </p:sp>
      <p:sp>
        <p:nvSpPr>
          <p:cNvPr id="3" name="Inhaltsplatzhalter 2"/>
          <p:cNvSpPr>
            <a:spLocks noGrp="1"/>
          </p:cNvSpPr>
          <p:nvPr>
            <p:ph idx="1"/>
          </p:nvPr>
        </p:nvSpPr>
        <p:spPr/>
        <p:txBody>
          <a:bodyPr/>
          <a:lstStyle/>
          <a:p>
            <a:r>
              <a:rPr lang="en-US" sz="2800" dirty="0"/>
              <a:t>R.3.3</a:t>
            </a:r>
            <a:r>
              <a:rPr lang="en-US" sz="2800" dirty="0" smtClean="0"/>
              <a:t>. </a:t>
            </a:r>
            <a:r>
              <a:rPr lang="en-US" sz="2800" b="1" dirty="0" smtClean="0"/>
              <a:t>Open </a:t>
            </a:r>
            <a:r>
              <a:rPr lang="en-US" sz="2800" b="1" dirty="0"/>
              <a:t>surgery </a:t>
            </a:r>
            <a:r>
              <a:rPr lang="en-US" sz="2800" dirty="0"/>
              <a:t>is the standard surgical approach for confirmed or highly suspected ACC. </a:t>
            </a:r>
            <a:r>
              <a:rPr lang="en-US" sz="2800" dirty="0" smtClean="0"/>
              <a:t>Therefore</a:t>
            </a:r>
            <a:r>
              <a:rPr lang="en-US" sz="2800" dirty="0"/>
              <a:t>, </a:t>
            </a:r>
            <a:r>
              <a:rPr lang="en-US" sz="2800" b="1" dirty="0"/>
              <a:t>we </a:t>
            </a:r>
            <a:r>
              <a:rPr lang="en-US" sz="2800" b="1" dirty="0" smtClean="0"/>
              <a:t>recommend</a:t>
            </a:r>
            <a:r>
              <a:rPr lang="en-US" sz="2800" dirty="0" smtClean="0"/>
              <a:t> open surgery for </a:t>
            </a:r>
            <a:r>
              <a:rPr lang="en-US" sz="2800" dirty="0"/>
              <a:t>all tumors with </a:t>
            </a:r>
            <a:r>
              <a:rPr lang="en-US" sz="2800" dirty="0" smtClean="0"/>
              <a:t>radiological </a:t>
            </a:r>
            <a:r>
              <a:rPr lang="en-US" sz="2800" dirty="0"/>
              <a:t>findings suspicious of malignancy </a:t>
            </a:r>
            <a:r>
              <a:rPr lang="en-US" sz="2800" u="sng" dirty="0"/>
              <a:t>and</a:t>
            </a:r>
            <a:r>
              <a:rPr lang="en-US" sz="2800" dirty="0"/>
              <a:t> evidence for local invasion. </a:t>
            </a:r>
            <a:r>
              <a:rPr lang="en-US" sz="2800" dirty="0" smtClean="0"/>
              <a:t/>
            </a:r>
            <a:br>
              <a:rPr lang="en-US" sz="2800" dirty="0" smtClean="0"/>
            </a:br>
            <a:r>
              <a:rPr lang="en-US" sz="2800" dirty="0" smtClean="0"/>
              <a:t>For </a:t>
            </a:r>
            <a:r>
              <a:rPr lang="en-US" sz="2800" dirty="0"/>
              <a:t>tumors &lt; 6 cm without any evidence of local invasion, laparoscopic adrenalectomy (respecting the principles of oncological surgery) is reasonable</a:t>
            </a:r>
            <a:r>
              <a:rPr lang="en-US" sz="2800" dirty="0">
                <a:solidFill>
                  <a:schemeClr val="accent1">
                    <a:lumMod val="75000"/>
                  </a:schemeClr>
                </a:solidFill>
              </a:rPr>
              <a:t>. </a:t>
            </a:r>
            <a:r>
              <a:rPr lang="it-IT" sz="2800" dirty="0" smtClean="0">
                <a:solidFill>
                  <a:schemeClr val="accent1">
                    <a:lumMod val="75000"/>
                  </a:schemeClr>
                </a:solidFill>
              </a:rPr>
              <a:t> </a:t>
            </a:r>
            <a:endParaRPr lang="de-DE" sz="2800" dirty="0">
              <a:solidFill>
                <a:schemeClr val="accent1">
                  <a:lumMod val="75000"/>
                </a:schemeClr>
              </a:solidFill>
            </a:endParaRPr>
          </a:p>
        </p:txBody>
      </p:sp>
    </p:spTree>
    <p:extLst>
      <p:ext uri="{BB962C8B-B14F-4D97-AF65-F5344CB8AC3E}">
        <p14:creationId xmlns:p14="http://schemas.microsoft.com/office/powerpoint/2010/main" xmlns="" val="3407265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asellaDiTesto 2"/>
          <p:cNvSpPr txBox="1">
            <a:spLocks noChangeArrowheads="1"/>
          </p:cNvSpPr>
          <p:nvPr/>
        </p:nvSpPr>
        <p:spPr bwMode="auto">
          <a:xfrm>
            <a:off x="250825" y="2926954"/>
            <a:ext cx="8713788" cy="1569660"/>
          </a:xfrm>
          <a:prstGeom prst="rect">
            <a:avLst/>
          </a:prstGeom>
          <a:solidFill>
            <a:schemeClr val="accent1">
              <a:alpha val="43137"/>
            </a:schemeClr>
          </a:solidFill>
          <a:ln w="9525">
            <a:solidFill>
              <a:srgbClr val="3366FF"/>
            </a:solidFill>
            <a:miter lim="800000"/>
            <a:headEnd/>
            <a:tailEnd/>
          </a:ln>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buFont typeface="Wingdings" charset="0"/>
              <a:buChar char="q"/>
            </a:pPr>
            <a:r>
              <a:rPr lang="en-US" sz="3200" dirty="0" smtClean="0">
                <a:solidFill>
                  <a:srgbClr val="000000"/>
                </a:solidFill>
                <a:latin typeface="Arial Rounded MT Bold" charset="0"/>
                <a:cs typeface="Arial Rounded MT Bold" charset="0"/>
              </a:rPr>
              <a:t>Few available studies </a:t>
            </a:r>
          </a:p>
          <a:p>
            <a:pPr defTabSz="914400" eaLnBrk="1" fontAlgn="base" hangingPunct="1">
              <a:spcBef>
                <a:spcPct val="0"/>
              </a:spcBef>
              <a:spcAft>
                <a:spcPct val="0"/>
              </a:spcAft>
              <a:buFont typeface="Wingdings" charset="0"/>
              <a:buChar char="q"/>
            </a:pPr>
            <a:r>
              <a:rPr lang="en-US" sz="3200" dirty="0" smtClean="0">
                <a:solidFill>
                  <a:srgbClr val="000000"/>
                </a:solidFill>
                <a:latin typeface="Arial Rounded MT Bold" charset="0"/>
                <a:cs typeface="Arial Rounded MT Bold" charset="0"/>
              </a:rPr>
              <a:t>All retrospective and prone to bias </a:t>
            </a:r>
          </a:p>
          <a:p>
            <a:pPr defTabSz="914400" eaLnBrk="1" fontAlgn="base" hangingPunct="1">
              <a:spcBef>
                <a:spcPct val="0"/>
              </a:spcBef>
              <a:spcAft>
                <a:spcPct val="0"/>
              </a:spcAft>
              <a:buFont typeface="Wingdings" charset="0"/>
              <a:buChar char="q"/>
            </a:pPr>
            <a:r>
              <a:rPr lang="en-US" sz="3200" dirty="0" smtClean="0">
                <a:solidFill>
                  <a:srgbClr val="000000"/>
                </a:solidFill>
                <a:latin typeface="Arial Rounded MT Bold" charset="0"/>
                <a:cs typeface="Arial Rounded MT Bold" charset="0"/>
              </a:rPr>
              <a:t>Conflicting results</a:t>
            </a:r>
          </a:p>
        </p:txBody>
      </p:sp>
      <p:sp>
        <p:nvSpPr>
          <p:cNvPr id="3" name="Freccia destra 2"/>
          <p:cNvSpPr/>
          <p:nvPr/>
        </p:nvSpPr>
        <p:spPr>
          <a:xfrm>
            <a:off x="254001" y="317500"/>
            <a:ext cx="4194174" cy="218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4000" dirty="0">
                <a:latin typeface="Arial Rounded MT Bold"/>
                <a:cs typeface="Arial Rounded MT Bold"/>
              </a:rPr>
              <a:t>Open </a:t>
            </a:r>
            <a:r>
              <a:rPr lang="it-IT" sz="4000" dirty="0" err="1">
                <a:latin typeface="Arial Rounded MT Bold"/>
                <a:cs typeface="Arial Rounded MT Bold"/>
              </a:rPr>
              <a:t>surgery</a:t>
            </a:r>
            <a:endParaRPr lang="it-IT" sz="4000" dirty="0">
              <a:latin typeface="Arial Rounded MT Bold"/>
              <a:cs typeface="Arial Rounded MT Bold"/>
            </a:endParaRPr>
          </a:p>
        </p:txBody>
      </p:sp>
      <p:sp>
        <p:nvSpPr>
          <p:cNvPr id="4" name="Freccia sinistra 3"/>
          <p:cNvSpPr/>
          <p:nvPr/>
        </p:nvSpPr>
        <p:spPr>
          <a:xfrm>
            <a:off x="4699000" y="342900"/>
            <a:ext cx="4194175" cy="2171700"/>
          </a:xfrm>
          <a:prstGeom prst="leftArrow">
            <a:avLst>
              <a:gd name="adj1" fmla="val 50000"/>
              <a:gd name="adj2" fmla="val 55264"/>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4000" dirty="0" err="1" smtClean="0">
                <a:latin typeface="Arial Rounded MT Bold"/>
                <a:cs typeface="Arial Rounded MT Bold"/>
              </a:rPr>
              <a:t>Laparoscopy</a:t>
            </a:r>
            <a:endParaRPr lang="it-IT" sz="4000" dirty="0">
              <a:latin typeface="Arial Rounded MT Bold"/>
              <a:cs typeface="Arial Rounded MT Bo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772668" y="154856"/>
            <a:ext cx="1633781" cy="646331"/>
          </a:xfrm>
          <a:prstGeom prst="rect">
            <a:avLst/>
          </a:prstGeom>
          <a:noFill/>
          <a:ln>
            <a:solidFill>
              <a:schemeClr val="tx1"/>
            </a:solidFill>
          </a:ln>
        </p:spPr>
        <p:txBody>
          <a:bodyPr wrap="none" rtlCol="0">
            <a:spAutoFit/>
          </a:bodyPr>
          <a:lstStyle/>
          <a:p>
            <a:pPr algn="ctr"/>
            <a:r>
              <a:rPr lang="en-US" smtClean="0">
                <a:latin typeface="Arial" pitchFamily="34" charset="0"/>
                <a:cs typeface="Arial" pitchFamily="34" charset="0"/>
              </a:rPr>
              <a:t>Unilateral </a:t>
            </a:r>
          </a:p>
          <a:p>
            <a:r>
              <a:rPr lang="en-US" smtClean="0">
                <a:latin typeface="Arial" pitchFamily="34" charset="0"/>
                <a:cs typeface="Arial" pitchFamily="34" charset="0"/>
              </a:rPr>
              <a:t>adrenal mass </a:t>
            </a:r>
            <a:endParaRPr lang="en-US">
              <a:latin typeface="Arial" pitchFamily="34" charset="0"/>
              <a:cs typeface="Arial" pitchFamily="34" charset="0"/>
            </a:endParaRPr>
          </a:p>
        </p:txBody>
      </p:sp>
      <p:sp>
        <p:nvSpPr>
          <p:cNvPr id="5" name="Textfeld 4"/>
          <p:cNvSpPr txBox="1"/>
          <p:nvPr/>
        </p:nvSpPr>
        <p:spPr>
          <a:xfrm>
            <a:off x="3322099" y="1703899"/>
            <a:ext cx="2531462" cy="646331"/>
          </a:xfrm>
          <a:prstGeom prst="rect">
            <a:avLst/>
          </a:prstGeom>
          <a:noFill/>
          <a:ln>
            <a:solidFill>
              <a:schemeClr val="tx1"/>
            </a:solidFill>
          </a:ln>
        </p:spPr>
        <p:txBody>
          <a:bodyPr wrap="none" rtlCol="0">
            <a:spAutoFit/>
          </a:bodyPr>
          <a:lstStyle/>
          <a:p>
            <a:pPr algn="ctr"/>
            <a:r>
              <a:rPr lang="en-US" dirty="0" smtClean="0">
                <a:latin typeface="Arial" pitchFamily="34" charset="0"/>
                <a:cs typeface="Arial" pitchFamily="34" charset="0"/>
              </a:rPr>
              <a:t>Radiological suspicion </a:t>
            </a:r>
          </a:p>
          <a:p>
            <a:pPr algn="ctr"/>
            <a:r>
              <a:rPr lang="en-US" dirty="0" smtClean="0">
                <a:latin typeface="Arial" pitchFamily="34" charset="0"/>
                <a:cs typeface="Arial" pitchFamily="34" charset="0"/>
              </a:rPr>
              <a:t>of malignancy? </a:t>
            </a:r>
            <a:endParaRPr lang="en-US" dirty="0">
              <a:latin typeface="Arial" pitchFamily="34" charset="0"/>
              <a:cs typeface="Arial" pitchFamily="34" charset="0"/>
            </a:endParaRPr>
          </a:p>
        </p:txBody>
      </p:sp>
      <p:sp>
        <p:nvSpPr>
          <p:cNvPr id="6" name="Textfeld 5"/>
          <p:cNvSpPr txBox="1"/>
          <p:nvPr/>
        </p:nvSpPr>
        <p:spPr>
          <a:xfrm>
            <a:off x="6171189" y="1657732"/>
            <a:ext cx="561051" cy="369332"/>
          </a:xfrm>
          <a:prstGeom prst="rect">
            <a:avLst/>
          </a:prstGeom>
          <a:noFill/>
        </p:spPr>
        <p:txBody>
          <a:bodyPr wrap="none" rtlCol="0">
            <a:spAutoFit/>
          </a:bodyPr>
          <a:lstStyle/>
          <a:p>
            <a:r>
              <a:rPr lang="en-US" dirty="0" smtClean="0">
                <a:latin typeface="Arial" pitchFamily="34" charset="0"/>
                <a:cs typeface="Arial" pitchFamily="34" charset="0"/>
              </a:rPr>
              <a:t>Yes</a:t>
            </a:r>
            <a:endParaRPr lang="en-US" dirty="0">
              <a:latin typeface="Arial" pitchFamily="34" charset="0"/>
              <a:cs typeface="Arial" pitchFamily="34" charset="0"/>
            </a:endParaRPr>
          </a:p>
        </p:txBody>
      </p:sp>
      <p:sp>
        <p:nvSpPr>
          <p:cNvPr id="7" name="Textfeld 6"/>
          <p:cNvSpPr txBox="1"/>
          <p:nvPr/>
        </p:nvSpPr>
        <p:spPr>
          <a:xfrm>
            <a:off x="7045260" y="1703899"/>
            <a:ext cx="1800494" cy="646331"/>
          </a:xfrm>
          <a:prstGeom prst="rect">
            <a:avLst/>
          </a:prstGeom>
          <a:noFill/>
          <a:ln>
            <a:solidFill>
              <a:schemeClr val="tx1"/>
            </a:solidFill>
          </a:ln>
        </p:spPr>
        <p:txBody>
          <a:bodyPr wrap="none" rtlCol="0">
            <a:spAutoFit/>
          </a:bodyPr>
          <a:lstStyle/>
          <a:p>
            <a:pPr algn="ctr"/>
            <a:r>
              <a:rPr lang="en-US" smtClean="0">
                <a:latin typeface="Arial" pitchFamily="34" charset="0"/>
                <a:cs typeface="Arial" pitchFamily="34" charset="0"/>
              </a:rPr>
              <a:t>Local </a:t>
            </a:r>
          </a:p>
          <a:p>
            <a:pPr algn="ctr"/>
            <a:r>
              <a:rPr lang="en-US" smtClean="0">
                <a:latin typeface="Arial" pitchFamily="34" charset="0"/>
                <a:cs typeface="Arial" pitchFamily="34" charset="0"/>
              </a:rPr>
              <a:t>    invasion ?     </a:t>
            </a:r>
            <a:endParaRPr lang="en-US">
              <a:latin typeface="Arial" pitchFamily="34" charset="0"/>
              <a:cs typeface="Arial" pitchFamily="34" charset="0"/>
            </a:endParaRPr>
          </a:p>
        </p:txBody>
      </p:sp>
      <p:sp>
        <p:nvSpPr>
          <p:cNvPr id="8" name="Textfeld 7"/>
          <p:cNvSpPr txBox="1"/>
          <p:nvPr/>
        </p:nvSpPr>
        <p:spPr>
          <a:xfrm>
            <a:off x="101994" y="1703899"/>
            <a:ext cx="2146742" cy="646331"/>
          </a:xfrm>
          <a:prstGeom prst="rect">
            <a:avLst/>
          </a:prstGeom>
          <a:noFill/>
          <a:ln>
            <a:solidFill>
              <a:schemeClr val="tx1"/>
            </a:solidFill>
          </a:ln>
        </p:spPr>
        <p:txBody>
          <a:bodyPr wrap="none" rtlCol="0">
            <a:spAutoFit/>
          </a:bodyPr>
          <a:lstStyle/>
          <a:p>
            <a:pPr algn="ctr"/>
            <a:r>
              <a:rPr lang="en-US" dirty="0" smtClean="0">
                <a:solidFill>
                  <a:schemeClr val="tx1">
                    <a:lumMod val="50000"/>
                    <a:lumOff val="50000"/>
                  </a:schemeClr>
                </a:solidFill>
                <a:latin typeface="Arial" pitchFamily="34" charset="0"/>
                <a:cs typeface="Arial" pitchFamily="34" charset="0"/>
              </a:rPr>
              <a:t>Relevant </a:t>
            </a:r>
          </a:p>
          <a:p>
            <a:pPr algn="ctr"/>
            <a:r>
              <a:rPr lang="en-US" dirty="0" smtClean="0">
                <a:solidFill>
                  <a:schemeClr val="tx1">
                    <a:lumMod val="50000"/>
                    <a:lumOff val="50000"/>
                  </a:schemeClr>
                </a:solidFill>
                <a:latin typeface="Arial" pitchFamily="34" charset="0"/>
                <a:cs typeface="Arial" pitchFamily="34" charset="0"/>
              </a:rPr>
              <a:t>hormone excess?</a:t>
            </a:r>
            <a:endParaRPr lang="en-US" dirty="0">
              <a:solidFill>
                <a:schemeClr val="tx1">
                  <a:lumMod val="50000"/>
                  <a:lumOff val="50000"/>
                </a:schemeClr>
              </a:solidFill>
              <a:latin typeface="Arial" pitchFamily="34" charset="0"/>
              <a:cs typeface="Arial" pitchFamily="34" charset="0"/>
            </a:endParaRPr>
          </a:p>
        </p:txBody>
      </p:sp>
      <p:cxnSp>
        <p:nvCxnSpPr>
          <p:cNvPr id="9" name="Gerade Verbindung mit Pfeil 8"/>
          <p:cNvCxnSpPr>
            <a:stCxn id="5" idx="3"/>
            <a:endCxn id="7" idx="1"/>
          </p:cNvCxnSpPr>
          <p:nvPr/>
        </p:nvCxnSpPr>
        <p:spPr>
          <a:xfrm>
            <a:off x="5853561" y="2027065"/>
            <a:ext cx="119169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4" idx="2"/>
            <a:endCxn id="5" idx="0"/>
          </p:cNvCxnSpPr>
          <p:nvPr/>
        </p:nvCxnSpPr>
        <p:spPr>
          <a:xfrm flipH="1">
            <a:off x="4587830" y="801187"/>
            <a:ext cx="1729" cy="9027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5" idx="1"/>
            <a:endCxn id="8" idx="3"/>
          </p:cNvCxnSpPr>
          <p:nvPr/>
        </p:nvCxnSpPr>
        <p:spPr>
          <a:xfrm flipH="1">
            <a:off x="2248736" y="2027065"/>
            <a:ext cx="1073363" cy="0"/>
          </a:xfrm>
          <a:prstGeom prst="straightConnector1">
            <a:avLst/>
          </a:prstGeom>
          <a:ln w="38100">
            <a:solidFill>
              <a:schemeClr val="tx1">
                <a:lumMod val="25000"/>
                <a:lumOff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2555776" y="1667024"/>
            <a:ext cx="492443" cy="369332"/>
          </a:xfrm>
          <a:prstGeom prst="rect">
            <a:avLst/>
          </a:prstGeom>
          <a:noFill/>
        </p:spPr>
        <p:txBody>
          <a:bodyPr wrap="none" rtlCol="0">
            <a:spAutoFit/>
          </a:bodyPr>
          <a:lstStyle/>
          <a:p>
            <a:r>
              <a:rPr lang="en-US" dirty="0" smtClean="0">
                <a:solidFill>
                  <a:schemeClr val="tx1">
                    <a:lumMod val="50000"/>
                    <a:lumOff val="50000"/>
                  </a:schemeClr>
                </a:solidFill>
                <a:latin typeface="Arial" pitchFamily="34" charset="0"/>
                <a:cs typeface="Arial" pitchFamily="34" charset="0"/>
              </a:rPr>
              <a:t>No</a:t>
            </a:r>
            <a:endParaRPr lang="en-US" dirty="0">
              <a:solidFill>
                <a:schemeClr val="tx1">
                  <a:lumMod val="50000"/>
                  <a:lumOff val="50000"/>
                </a:schemeClr>
              </a:solidFill>
              <a:latin typeface="Arial" pitchFamily="34" charset="0"/>
              <a:cs typeface="Arial" pitchFamily="34" charset="0"/>
            </a:endParaRPr>
          </a:p>
        </p:txBody>
      </p:sp>
      <p:sp>
        <p:nvSpPr>
          <p:cNvPr id="13" name="Textfeld 12"/>
          <p:cNvSpPr txBox="1"/>
          <p:nvPr/>
        </p:nvSpPr>
        <p:spPr>
          <a:xfrm>
            <a:off x="348570" y="4331320"/>
            <a:ext cx="1505540" cy="646331"/>
          </a:xfrm>
          <a:prstGeom prst="rect">
            <a:avLst/>
          </a:prstGeom>
          <a:noFill/>
          <a:ln>
            <a:solidFill>
              <a:schemeClr val="tx1"/>
            </a:solidFill>
          </a:ln>
        </p:spPr>
        <p:txBody>
          <a:bodyPr wrap="none" rtlCol="0">
            <a:spAutoFit/>
          </a:bodyPr>
          <a:lstStyle/>
          <a:p>
            <a:pPr algn="ctr"/>
            <a:r>
              <a:rPr lang="en-US" smtClean="0">
                <a:solidFill>
                  <a:schemeClr val="tx1">
                    <a:lumMod val="50000"/>
                    <a:lumOff val="50000"/>
                  </a:schemeClr>
                </a:solidFill>
                <a:latin typeface="Arial" pitchFamily="34" charset="0"/>
                <a:cs typeface="Arial" pitchFamily="34" charset="0"/>
              </a:rPr>
              <a:t>No </a:t>
            </a:r>
          </a:p>
          <a:p>
            <a:pPr algn="ctr"/>
            <a:r>
              <a:rPr lang="en-US" smtClean="0">
                <a:solidFill>
                  <a:schemeClr val="tx1">
                    <a:lumMod val="50000"/>
                    <a:lumOff val="50000"/>
                  </a:schemeClr>
                </a:solidFill>
                <a:latin typeface="Arial" pitchFamily="34" charset="0"/>
                <a:cs typeface="Arial" pitchFamily="34" charset="0"/>
              </a:rPr>
              <a:t>    Surgery   </a:t>
            </a:r>
            <a:endParaRPr lang="en-US">
              <a:solidFill>
                <a:schemeClr val="tx1">
                  <a:lumMod val="50000"/>
                  <a:lumOff val="50000"/>
                </a:schemeClr>
              </a:solidFill>
              <a:latin typeface="Arial" pitchFamily="34" charset="0"/>
              <a:cs typeface="Arial" pitchFamily="34" charset="0"/>
            </a:endParaRPr>
          </a:p>
        </p:txBody>
      </p:sp>
      <p:sp>
        <p:nvSpPr>
          <p:cNvPr id="14" name="Textfeld 13"/>
          <p:cNvSpPr txBox="1"/>
          <p:nvPr/>
        </p:nvSpPr>
        <p:spPr>
          <a:xfrm>
            <a:off x="7083733" y="4331320"/>
            <a:ext cx="1723549" cy="646331"/>
          </a:xfrm>
          <a:prstGeom prst="rect">
            <a:avLst/>
          </a:prstGeom>
          <a:noFill/>
          <a:ln>
            <a:solidFill>
              <a:schemeClr val="tx1"/>
            </a:solidFill>
          </a:ln>
        </p:spPr>
        <p:txBody>
          <a:bodyPr wrap="none" rtlCol="0">
            <a:spAutoFit/>
          </a:bodyPr>
          <a:lstStyle/>
          <a:p>
            <a:pPr algn="ctr"/>
            <a:r>
              <a:rPr lang="en-US" smtClean="0">
                <a:latin typeface="Arial" pitchFamily="34" charset="0"/>
                <a:cs typeface="Arial" pitchFamily="34" charset="0"/>
              </a:rPr>
              <a:t>Open </a:t>
            </a:r>
          </a:p>
          <a:p>
            <a:pPr algn="ctr"/>
            <a:r>
              <a:rPr lang="en-US" smtClean="0">
                <a:latin typeface="Arial" pitchFamily="34" charset="0"/>
                <a:cs typeface="Arial" pitchFamily="34" charset="0"/>
              </a:rPr>
              <a:t>Adrenalectomy</a:t>
            </a:r>
            <a:endParaRPr lang="en-US">
              <a:latin typeface="Arial" pitchFamily="34" charset="0"/>
              <a:cs typeface="Arial" pitchFamily="34" charset="0"/>
            </a:endParaRPr>
          </a:p>
        </p:txBody>
      </p:sp>
      <p:sp>
        <p:nvSpPr>
          <p:cNvPr id="15" name="Textfeld 14"/>
          <p:cNvSpPr txBox="1"/>
          <p:nvPr/>
        </p:nvSpPr>
        <p:spPr>
          <a:xfrm>
            <a:off x="2253542" y="4331320"/>
            <a:ext cx="1838965" cy="646331"/>
          </a:xfrm>
          <a:prstGeom prst="rect">
            <a:avLst/>
          </a:prstGeom>
          <a:noFill/>
          <a:ln>
            <a:solidFill>
              <a:schemeClr val="tx1"/>
            </a:solidFill>
          </a:ln>
        </p:spPr>
        <p:txBody>
          <a:bodyPr wrap="none" rtlCol="0">
            <a:spAutoFit/>
          </a:bodyPr>
          <a:lstStyle/>
          <a:p>
            <a:pPr algn="ctr"/>
            <a:r>
              <a:rPr lang="en-US" dirty="0" smtClean="0">
                <a:latin typeface="Arial" pitchFamily="34" charset="0"/>
                <a:cs typeface="Arial" pitchFamily="34" charset="0"/>
              </a:rPr>
              <a:t>Laparoscopic </a:t>
            </a:r>
          </a:p>
          <a:p>
            <a:pPr algn="ctr"/>
            <a:r>
              <a:rPr lang="en-US" dirty="0" smtClean="0">
                <a:latin typeface="Arial" pitchFamily="34" charset="0"/>
                <a:cs typeface="Arial" pitchFamily="34" charset="0"/>
              </a:rPr>
              <a:t>adrenalectomy</a:t>
            </a:r>
            <a:endParaRPr lang="en-US" dirty="0">
              <a:latin typeface="Arial" pitchFamily="34" charset="0"/>
              <a:cs typeface="Arial" pitchFamily="34" charset="0"/>
            </a:endParaRPr>
          </a:p>
        </p:txBody>
      </p:sp>
      <p:sp>
        <p:nvSpPr>
          <p:cNvPr id="16" name="Textfeld 15"/>
          <p:cNvSpPr txBox="1"/>
          <p:nvPr/>
        </p:nvSpPr>
        <p:spPr>
          <a:xfrm>
            <a:off x="4608445" y="4331320"/>
            <a:ext cx="2133918" cy="646331"/>
          </a:xfrm>
          <a:prstGeom prst="rect">
            <a:avLst/>
          </a:prstGeom>
          <a:noFill/>
          <a:ln>
            <a:solidFill>
              <a:schemeClr val="tx1"/>
            </a:solidFill>
          </a:ln>
        </p:spPr>
        <p:txBody>
          <a:bodyPr wrap="none" rtlCol="0">
            <a:spAutoFit/>
          </a:bodyPr>
          <a:lstStyle/>
          <a:p>
            <a:pPr algn="ctr"/>
            <a:r>
              <a:rPr lang="en-US" dirty="0" smtClean="0">
                <a:latin typeface="Arial" pitchFamily="34" charset="0"/>
                <a:cs typeface="Arial" pitchFamily="34" charset="0"/>
              </a:rPr>
              <a:t>Individualized </a:t>
            </a:r>
          </a:p>
          <a:p>
            <a:pPr algn="ctr"/>
            <a:r>
              <a:rPr lang="en-US" dirty="0" smtClean="0">
                <a:latin typeface="Arial" pitchFamily="34" charset="0"/>
                <a:cs typeface="Arial" pitchFamily="34" charset="0"/>
              </a:rPr>
              <a:t>surgical  approach </a:t>
            </a:r>
            <a:endParaRPr lang="en-US" dirty="0">
              <a:latin typeface="Arial" pitchFamily="34" charset="0"/>
              <a:cs typeface="Arial" pitchFamily="34" charset="0"/>
            </a:endParaRPr>
          </a:p>
        </p:txBody>
      </p:sp>
      <p:cxnSp>
        <p:nvCxnSpPr>
          <p:cNvPr id="17" name="Gerade Verbindung mit Pfeil 16"/>
          <p:cNvCxnSpPr/>
          <p:nvPr/>
        </p:nvCxnSpPr>
        <p:spPr>
          <a:xfrm flipH="1">
            <a:off x="1113599" y="2350230"/>
            <a:ext cx="0" cy="1981090"/>
          </a:xfrm>
          <a:prstGeom prst="straightConnector1">
            <a:avLst/>
          </a:prstGeom>
          <a:ln w="38100">
            <a:solidFill>
              <a:schemeClr val="tx1">
                <a:lumMod val="25000"/>
                <a:lumOff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7" idx="2"/>
            <a:endCxn id="14" idx="0"/>
          </p:cNvCxnSpPr>
          <p:nvPr/>
        </p:nvCxnSpPr>
        <p:spPr>
          <a:xfrm>
            <a:off x="7945507" y="2350230"/>
            <a:ext cx="1" cy="19810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7" idx="2"/>
            <a:endCxn id="20" idx="3"/>
          </p:cNvCxnSpPr>
          <p:nvPr/>
        </p:nvCxnSpPr>
        <p:spPr>
          <a:xfrm flipH="1">
            <a:off x="6282943" y="2350230"/>
            <a:ext cx="1662564"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061134" y="2747144"/>
            <a:ext cx="1221809" cy="646331"/>
          </a:xfrm>
          <a:prstGeom prst="rect">
            <a:avLst/>
          </a:prstGeom>
          <a:noFill/>
          <a:ln>
            <a:solidFill>
              <a:schemeClr val="tx1"/>
            </a:solidFill>
          </a:ln>
        </p:spPr>
        <p:txBody>
          <a:bodyPr wrap="none" rtlCol="0">
            <a:spAutoFit/>
          </a:bodyPr>
          <a:lstStyle/>
          <a:p>
            <a:pPr algn="ctr"/>
            <a:r>
              <a:rPr lang="en-US" smtClean="0">
                <a:latin typeface="Arial" pitchFamily="34" charset="0"/>
                <a:cs typeface="Arial" pitchFamily="34" charset="0"/>
              </a:rPr>
              <a:t>Diameter </a:t>
            </a:r>
          </a:p>
          <a:p>
            <a:pPr algn="ctr"/>
            <a:r>
              <a:rPr lang="en-US" smtClean="0">
                <a:latin typeface="Arial" pitchFamily="34" charset="0"/>
                <a:cs typeface="Arial" pitchFamily="34" charset="0"/>
              </a:rPr>
              <a:t>≤ 6 cm ? </a:t>
            </a:r>
            <a:endParaRPr lang="en-US">
              <a:latin typeface="Arial" pitchFamily="34" charset="0"/>
              <a:cs typeface="Arial" pitchFamily="34" charset="0"/>
            </a:endParaRPr>
          </a:p>
        </p:txBody>
      </p:sp>
      <p:cxnSp>
        <p:nvCxnSpPr>
          <p:cNvPr id="21" name="Gerade Verbindung mit Pfeil 20"/>
          <p:cNvCxnSpPr/>
          <p:nvPr/>
        </p:nvCxnSpPr>
        <p:spPr>
          <a:xfrm flipH="1">
            <a:off x="5724128" y="3395216"/>
            <a:ext cx="1738" cy="9027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8" idx="2"/>
            <a:endCxn id="15" idx="0"/>
          </p:cNvCxnSpPr>
          <p:nvPr/>
        </p:nvCxnSpPr>
        <p:spPr>
          <a:xfrm>
            <a:off x="1175365" y="2350230"/>
            <a:ext cx="1997660" cy="1981090"/>
          </a:xfrm>
          <a:prstGeom prst="straightConnector1">
            <a:avLst/>
          </a:prstGeom>
          <a:ln w="38100">
            <a:solidFill>
              <a:schemeClr val="tx1">
                <a:lumMod val="25000"/>
                <a:lumOff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a:off x="3142710" y="3395216"/>
            <a:ext cx="2005354"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11560" y="2953876"/>
            <a:ext cx="492443" cy="369332"/>
          </a:xfrm>
          <a:prstGeom prst="rect">
            <a:avLst/>
          </a:prstGeom>
          <a:noFill/>
        </p:spPr>
        <p:txBody>
          <a:bodyPr wrap="none" rtlCol="0">
            <a:spAutoFit/>
          </a:bodyPr>
          <a:lstStyle/>
          <a:p>
            <a:r>
              <a:rPr lang="en-US" smtClean="0">
                <a:solidFill>
                  <a:schemeClr val="tx1">
                    <a:lumMod val="50000"/>
                    <a:lumOff val="50000"/>
                  </a:schemeClr>
                </a:solidFill>
                <a:latin typeface="Arial" pitchFamily="34" charset="0"/>
                <a:cs typeface="Arial" pitchFamily="34" charset="0"/>
              </a:rPr>
              <a:t>No</a:t>
            </a:r>
            <a:endParaRPr lang="en-US">
              <a:solidFill>
                <a:schemeClr val="tx1">
                  <a:lumMod val="50000"/>
                  <a:lumOff val="50000"/>
                </a:schemeClr>
              </a:solidFill>
              <a:latin typeface="Arial" pitchFamily="34" charset="0"/>
              <a:cs typeface="Arial" pitchFamily="34" charset="0"/>
            </a:endParaRPr>
          </a:p>
        </p:txBody>
      </p:sp>
      <p:sp>
        <p:nvSpPr>
          <p:cNvPr id="25" name="Textfeld 24"/>
          <p:cNvSpPr txBox="1"/>
          <p:nvPr/>
        </p:nvSpPr>
        <p:spPr>
          <a:xfrm>
            <a:off x="1422186" y="2953876"/>
            <a:ext cx="582275" cy="369332"/>
          </a:xfrm>
          <a:prstGeom prst="rect">
            <a:avLst/>
          </a:prstGeom>
          <a:noFill/>
        </p:spPr>
        <p:txBody>
          <a:bodyPr wrap="none" rtlCol="0">
            <a:spAutoFit/>
          </a:bodyPr>
          <a:lstStyle/>
          <a:p>
            <a:r>
              <a:rPr lang="en-US" smtClean="0">
                <a:solidFill>
                  <a:schemeClr val="tx1">
                    <a:lumMod val="50000"/>
                    <a:lumOff val="50000"/>
                  </a:schemeClr>
                </a:solidFill>
                <a:latin typeface="Arial" pitchFamily="34" charset="0"/>
                <a:cs typeface="Arial" pitchFamily="34" charset="0"/>
              </a:rPr>
              <a:t>Yes</a:t>
            </a:r>
            <a:endParaRPr lang="en-US">
              <a:solidFill>
                <a:schemeClr val="tx1">
                  <a:lumMod val="50000"/>
                  <a:lumOff val="50000"/>
                </a:schemeClr>
              </a:solidFill>
              <a:latin typeface="Arial" pitchFamily="34" charset="0"/>
              <a:cs typeface="Arial" pitchFamily="34" charset="0"/>
            </a:endParaRPr>
          </a:p>
        </p:txBody>
      </p:sp>
      <p:sp>
        <p:nvSpPr>
          <p:cNvPr id="26" name="Textfeld 25"/>
          <p:cNvSpPr txBox="1"/>
          <p:nvPr/>
        </p:nvSpPr>
        <p:spPr>
          <a:xfrm>
            <a:off x="6948264" y="2675136"/>
            <a:ext cx="479618" cy="369332"/>
          </a:xfrm>
          <a:prstGeom prst="rect">
            <a:avLst/>
          </a:prstGeom>
          <a:noFill/>
        </p:spPr>
        <p:txBody>
          <a:bodyPr wrap="none" rtlCol="0">
            <a:spAutoFit/>
          </a:bodyPr>
          <a:lstStyle/>
          <a:p>
            <a:r>
              <a:rPr lang="en-US" smtClean="0">
                <a:latin typeface="Arial" pitchFamily="34" charset="0"/>
                <a:cs typeface="Arial" pitchFamily="34" charset="0"/>
              </a:rPr>
              <a:t>No</a:t>
            </a:r>
            <a:endParaRPr lang="en-US">
              <a:latin typeface="Arial" pitchFamily="34" charset="0"/>
              <a:cs typeface="Arial" pitchFamily="34" charset="0"/>
            </a:endParaRPr>
          </a:p>
        </p:txBody>
      </p:sp>
      <p:sp>
        <p:nvSpPr>
          <p:cNvPr id="27" name="Textfeld 26"/>
          <p:cNvSpPr txBox="1"/>
          <p:nvPr/>
        </p:nvSpPr>
        <p:spPr>
          <a:xfrm>
            <a:off x="7956376" y="2675136"/>
            <a:ext cx="561051" cy="369332"/>
          </a:xfrm>
          <a:prstGeom prst="rect">
            <a:avLst/>
          </a:prstGeom>
          <a:noFill/>
        </p:spPr>
        <p:txBody>
          <a:bodyPr wrap="none" rtlCol="0">
            <a:spAutoFit/>
          </a:bodyPr>
          <a:lstStyle/>
          <a:p>
            <a:r>
              <a:rPr lang="en-US" smtClean="0">
                <a:latin typeface="Arial" pitchFamily="34" charset="0"/>
                <a:cs typeface="Arial" pitchFamily="34" charset="0"/>
              </a:rPr>
              <a:t>Yes</a:t>
            </a:r>
            <a:endParaRPr lang="en-US">
              <a:latin typeface="Arial" pitchFamily="34" charset="0"/>
              <a:cs typeface="Arial" pitchFamily="34" charset="0"/>
            </a:endParaRPr>
          </a:p>
        </p:txBody>
      </p:sp>
      <p:sp>
        <p:nvSpPr>
          <p:cNvPr id="28" name="Textfeld 27"/>
          <p:cNvSpPr txBox="1"/>
          <p:nvPr/>
        </p:nvSpPr>
        <p:spPr>
          <a:xfrm>
            <a:off x="5796136" y="3611240"/>
            <a:ext cx="479618" cy="369332"/>
          </a:xfrm>
          <a:prstGeom prst="rect">
            <a:avLst/>
          </a:prstGeom>
          <a:noFill/>
        </p:spPr>
        <p:txBody>
          <a:bodyPr wrap="none" rtlCol="0">
            <a:spAutoFit/>
          </a:bodyPr>
          <a:lstStyle/>
          <a:p>
            <a:r>
              <a:rPr lang="en-US" smtClean="0">
                <a:latin typeface="Arial" pitchFamily="34" charset="0"/>
                <a:cs typeface="Arial" pitchFamily="34" charset="0"/>
              </a:rPr>
              <a:t>No</a:t>
            </a:r>
            <a:endParaRPr lang="en-US">
              <a:latin typeface="Arial" pitchFamily="34" charset="0"/>
              <a:cs typeface="Arial" pitchFamily="34" charset="0"/>
            </a:endParaRPr>
          </a:p>
        </p:txBody>
      </p:sp>
      <p:sp>
        <p:nvSpPr>
          <p:cNvPr id="29" name="Textfeld 28"/>
          <p:cNvSpPr txBox="1"/>
          <p:nvPr/>
        </p:nvSpPr>
        <p:spPr>
          <a:xfrm>
            <a:off x="4499992" y="3611240"/>
            <a:ext cx="561051" cy="369332"/>
          </a:xfrm>
          <a:prstGeom prst="rect">
            <a:avLst/>
          </a:prstGeom>
          <a:noFill/>
        </p:spPr>
        <p:txBody>
          <a:bodyPr wrap="none" rtlCol="0">
            <a:spAutoFit/>
          </a:bodyPr>
          <a:lstStyle/>
          <a:p>
            <a:r>
              <a:rPr lang="en-US" dirty="0" smtClean="0">
                <a:latin typeface="Arial" pitchFamily="34" charset="0"/>
                <a:cs typeface="Arial" pitchFamily="34" charset="0"/>
              </a:rPr>
              <a:t>Yes</a:t>
            </a:r>
            <a:endParaRPr lang="en-US" dirty="0">
              <a:latin typeface="Arial" pitchFamily="34" charset="0"/>
              <a:cs typeface="Arial" pitchFamily="34" charset="0"/>
            </a:endParaRPr>
          </a:p>
        </p:txBody>
      </p:sp>
      <p:grpSp>
        <p:nvGrpSpPr>
          <p:cNvPr id="2" name="Gruppo 85"/>
          <p:cNvGrpSpPr>
            <a:grpSpLocks/>
          </p:cNvGrpSpPr>
          <p:nvPr/>
        </p:nvGrpSpPr>
        <p:grpSpPr bwMode="auto">
          <a:xfrm>
            <a:off x="160338" y="127000"/>
            <a:ext cx="2252662" cy="1016000"/>
            <a:chOff x="169337" y="105760"/>
            <a:chExt cx="2580217" cy="1257475"/>
          </a:xfrm>
        </p:grpSpPr>
        <p:pic>
          <p:nvPicPr>
            <p:cNvPr id="31" name="Immagin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337" y="105760"/>
              <a:ext cx="2580217" cy="1257475"/>
            </a:xfrm>
            <a:prstGeom prst="rect">
              <a:avLst/>
            </a:prstGeom>
            <a:noFill/>
            <a:ln w="3429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32" name="Immagin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4879" y="947711"/>
              <a:ext cx="587402" cy="239312"/>
            </a:xfrm>
            <a:prstGeom prst="rect">
              <a:avLst/>
            </a:prstGeom>
            <a:noFill/>
            <a:ln w="3429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369956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36089"/>
            <a:ext cx="6195526" cy="529568"/>
          </a:xfrm>
        </p:spPr>
        <p:txBody>
          <a:bodyPr>
            <a:noAutofit/>
          </a:bodyPr>
          <a:lstStyle/>
          <a:p>
            <a:r>
              <a:rPr lang="en-US" dirty="0" smtClean="0"/>
              <a:t>Surgery for suspected </a:t>
            </a:r>
            <a:br>
              <a:rPr lang="en-US" dirty="0" smtClean="0"/>
            </a:br>
            <a:r>
              <a:rPr lang="en-US" dirty="0" smtClean="0"/>
              <a:t>localized ACC</a:t>
            </a:r>
            <a:endParaRPr lang="en-US" dirty="0"/>
          </a:p>
        </p:txBody>
      </p:sp>
      <p:sp>
        <p:nvSpPr>
          <p:cNvPr id="3" name="Inhaltsplatzhalter 2"/>
          <p:cNvSpPr>
            <a:spLocks noGrp="1"/>
          </p:cNvSpPr>
          <p:nvPr>
            <p:ph idx="1"/>
          </p:nvPr>
        </p:nvSpPr>
        <p:spPr/>
        <p:txBody>
          <a:bodyPr/>
          <a:lstStyle/>
          <a:p>
            <a:r>
              <a:rPr lang="en-US" sz="2800" dirty="0"/>
              <a:t>R.3.4</a:t>
            </a:r>
            <a:r>
              <a:rPr lang="en-US" sz="2800" dirty="0" smtClean="0"/>
              <a:t>. </a:t>
            </a:r>
            <a:r>
              <a:rPr lang="en-US" sz="2800" b="1" dirty="0" smtClean="0"/>
              <a:t>We </a:t>
            </a:r>
            <a:r>
              <a:rPr lang="en-US" sz="2800" b="1" dirty="0"/>
              <a:t>suggest </a:t>
            </a:r>
            <a:r>
              <a:rPr lang="en-US" sz="2800" dirty="0"/>
              <a:t>that routine </a:t>
            </a:r>
            <a:r>
              <a:rPr lang="en-US" sz="2800" dirty="0" err="1"/>
              <a:t>locoregional</a:t>
            </a:r>
            <a:r>
              <a:rPr lang="en-US" sz="2800" dirty="0"/>
              <a:t> lymphadenectomy should be performed with </a:t>
            </a:r>
            <a:r>
              <a:rPr lang="en-US" sz="2800" dirty="0" err="1" smtClean="0"/>
              <a:t>adrenalectomy</a:t>
            </a:r>
            <a:r>
              <a:rPr lang="en-US" sz="2800" dirty="0" smtClean="0"/>
              <a:t>. </a:t>
            </a:r>
            <a:r>
              <a:rPr lang="en-US" sz="2800" dirty="0"/>
              <a:t>It should include </a:t>
            </a:r>
            <a:r>
              <a:rPr lang="en-US" sz="2800" dirty="0" smtClean="0"/>
              <a:t>the </a:t>
            </a:r>
            <a:r>
              <a:rPr lang="en-US" sz="2800" dirty="0" err="1"/>
              <a:t>periadrenal</a:t>
            </a:r>
            <a:r>
              <a:rPr lang="en-US" sz="2800" dirty="0"/>
              <a:t> and renal hilum nodes. All suspicious or enlarged lymph nodes </a:t>
            </a:r>
            <a:r>
              <a:rPr lang="en-US" sz="2800" dirty="0" smtClean="0"/>
              <a:t>should </a:t>
            </a:r>
            <a:r>
              <a:rPr lang="en-US" sz="2800" dirty="0"/>
              <a:t>be removed</a:t>
            </a:r>
            <a:r>
              <a:rPr lang="en-US" sz="2800" dirty="0" smtClean="0"/>
              <a:t>.</a:t>
            </a:r>
          </a:p>
        </p:txBody>
      </p:sp>
      <p:sp>
        <p:nvSpPr>
          <p:cNvPr id="4" name="CasellaDiTesto 2"/>
          <p:cNvSpPr txBox="1">
            <a:spLocks noChangeArrowheads="1"/>
          </p:cNvSpPr>
          <p:nvPr/>
        </p:nvSpPr>
        <p:spPr bwMode="auto">
          <a:xfrm>
            <a:off x="250825" y="3231754"/>
            <a:ext cx="8713788" cy="1815882"/>
          </a:xfrm>
          <a:prstGeom prst="rect">
            <a:avLst/>
          </a:prstGeom>
          <a:solidFill>
            <a:schemeClr val="accent1">
              <a:alpha val="43137"/>
            </a:schemeClr>
          </a:solidFill>
          <a:ln w="9525">
            <a:solidFill>
              <a:srgbClr val="3366FF"/>
            </a:solidFill>
            <a:miter lim="800000"/>
            <a:headEnd/>
            <a:tailEnd/>
          </a:ln>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buFont typeface="Wingdings" charset="0"/>
              <a:buChar char="q"/>
            </a:pPr>
            <a:r>
              <a:rPr lang="en-US" sz="2800" dirty="0" smtClean="0">
                <a:solidFill>
                  <a:srgbClr val="000000"/>
                </a:solidFill>
                <a:latin typeface="Arial Rounded MT Bold" charset="0"/>
                <a:cs typeface="Arial Rounded MT Bold" charset="0"/>
              </a:rPr>
              <a:t>Lymphadenectomy is rarely done and assessed at pathology</a:t>
            </a:r>
          </a:p>
          <a:p>
            <a:pPr defTabSz="914400" eaLnBrk="1" fontAlgn="base" hangingPunct="1">
              <a:spcBef>
                <a:spcPct val="0"/>
              </a:spcBef>
              <a:spcAft>
                <a:spcPct val="0"/>
              </a:spcAft>
              <a:buFont typeface="Wingdings" charset="0"/>
              <a:buChar char="q"/>
            </a:pPr>
            <a:r>
              <a:rPr lang="en-US" sz="2800" dirty="0" smtClean="0">
                <a:solidFill>
                  <a:srgbClr val="000000"/>
                </a:solidFill>
                <a:latin typeface="Arial Rounded MT Bold" charset="0"/>
                <a:cs typeface="Arial Rounded MT Bold" charset="0"/>
              </a:rPr>
              <a:t>Evidence that is linked with better RFS</a:t>
            </a:r>
          </a:p>
          <a:p>
            <a:pPr defTabSz="914400" eaLnBrk="1" fontAlgn="base" hangingPunct="1">
              <a:spcBef>
                <a:spcPct val="0"/>
              </a:spcBef>
              <a:spcAft>
                <a:spcPct val="0"/>
              </a:spcAft>
              <a:buFont typeface="Wingdings" charset="0"/>
              <a:buChar char="q"/>
            </a:pPr>
            <a:r>
              <a:rPr lang="en-US" sz="2800" dirty="0" smtClean="0">
                <a:solidFill>
                  <a:srgbClr val="000000"/>
                </a:solidFill>
                <a:latin typeface="Arial Rounded MT Bold" charset="0"/>
                <a:cs typeface="Arial Rounded MT Bold" charset="0"/>
              </a:rPr>
              <a:t>No re-do surgery if not done </a:t>
            </a:r>
          </a:p>
        </p:txBody>
      </p:sp>
    </p:spTree>
    <p:extLst>
      <p:ext uri="{BB962C8B-B14F-4D97-AF65-F5344CB8AC3E}">
        <p14:creationId xmlns:p14="http://schemas.microsoft.com/office/powerpoint/2010/main" xmlns="" val="46454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441" y="1518163"/>
            <a:ext cx="7772400" cy="913544"/>
          </a:xfrm>
        </p:spPr>
        <p:txBody>
          <a:bodyPr>
            <a:noAutofit/>
          </a:bodyPr>
          <a:lstStyle/>
          <a:p>
            <a:pPr algn="ctr"/>
            <a:r>
              <a:rPr lang="de-DE" sz="4400" b="1" dirty="0" err="1" smtClean="0"/>
              <a:t>Pathology</a:t>
            </a:r>
            <a:r>
              <a:rPr lang="de-DE" sz="4400" b="1" dirty="0" smtClean="0"/>
              <a:t> </a:t>
            </a:r>
            <a:r>
              <a:rPr lang="de-DE" sz="4400" b="1" dirty="0" err="1" smtClean="0"/>
              <a:t>and</a:t>
            </a:r>
            <a:r>
              <a:rPr lang="de-DE" sz="4400" b="1" dirty="0" smtClean="0"/>
              <a:t> </a:t>
            </a:r>
            <a:br>
              <a:rPr lang="de-DE" sz="4400" b="1" dirty="0" smtClean="0"/>
            </a:br>
            <a:r>
              <a:rPr lang="de-DE" sz="4400" b="1" dirty="0" err="1" smtClean="0"/>
              <a:t>prognostic</a:t>
            </a:r>
            <a:r>
              <a:rPr lang="de-DE" sz="4400" b="1" dirty="0" smtClean="0"/>
              <a:t> </a:t>
            </a:r>
            <a:r>
              <a:rPr lang="de-DE" sz="4400" b="1" dirty="0" err="1" smtClean="0"/>
              <a:t>factors</a:t>
            </a:r>
            <a:endParaRPr lang="en-US" sz="4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74189"/>
            <a:ext cx="6195526" cy="790974"/>
          </a:xfrm>
        </p:spPr>
        <p:txBody>
          <a:bodyPr>
            <a:normAutofit/>
          </a:bodyPr>
          <a:lstStyle/>
          <a:p>
            <a:r>
              <a:rPr lang="fr-FR" dirty="0" err="1"/>
              <a:t>Pathology</a:t>
            </a:r>
            <a:r>
              <a:rPr lang="fr-FR" dirty="0"/>
              <a:t/>
            </a:r>
            <a:br>
              <a:rPr lang="fr-FR" dirty="0"/>
            </a:br>
            <a:r>
              <a:rPr lang="fr-FR" sz="2200" b="0" i="1" dirty="0"/>
              <a:t>Minimal Expertise</a:t>
            </a:r>
            <a:endParaRPr lang="en-US" sz="2200" b="0" i="1" dirty="0"/>
          </a:p>
        </p:txBody>
      </p:sp>
      <p:sp>
        <p:nvSpPr>
          <p:cNvPr id="3" name="Inhaltsplatzhalter 2"/>
          <p:cNvSpPr>
            <a:spLocks noGrp="1"/>
          </p:cNvSpPr>
          <p:nvPr>
            <p:ph idx="1"/>
          </p:nvPr>
        </p:nvSpPr>
        <p:spPr/>
        <p:txBody>
          <a:bodyPr/>
          <a:lstStyle/>
          <a:p>
            <a:pPr marL="0" indent="0">
              <a:buNone/>
            </a:pPr>
            <a:r>
              <a:rPr lang="en-US" dirty="0"/>
              <a:t>R.4.1.	</a:t>
            </a:r>
            <a:r>
              <a:rPr lang="en-US" b="1" dirty="0"/>
              <a:t>We recommend </a:t>
            </a:r>
            <a:r>
              <a:rPr lang="en-US" dirty="0"/>
              <a:t>that the diagnosis of ACC should be </a:t>
            </a:r>
            <a:r>
              <a:rPr lang="en-US" b="1" dirty="0"/>
              <a:t>confirmed by </a:t>
            </a:r>
            <a:r>
              <a:rPr lang="en-US" b="1" dirty="0" smtClean="0"/>
              <a:t>histopathology (+++O).</a:t>
            </a:r>
            <a:endParaRPr lang="fr-FR" b="1" dirty="0"/>
          </a:p>
          <a:p>
            <a:endParaRPr lang="fr-FR" sz="1050" dirty="0"/>
          </a:p>
          <a:p>
            <a:r>
              <a:rPr lang="fr-FR" sz="2000" dirty="0"/>
              <a:t>On </a:t>
            </a:r>
            <a:r>
              <a:rPr lang="fr-FR" sz="2000" dirty="0" err="1"/>
              <a:t>resection</a:t>
            </a:r>
            <a:r>
              <a:rPr lang="fr-FR" sz="2000" dirty="0"/>
              <a:t> </a:t>
            </a:r>
            <a:r>
              <a:rPr lang="fr-FR" sz="2000" dirty="0" err="1"/>
              <a:t>specimen</a:t>
            </a:r>
            <a:r>
              <a:rPr lang="fr-FR" sz="2000" dirty="0"/>
              <a:t> (</a:t>
            </a:r>
            <a:r>
              <a:rPr lang="fr-FR" sz="2000" dirty="0" err="1" smtClean="0"/>
              <a:t>biopsy</a:t>
            </a:r>
            <a:r>
              <a:rPr lang="fr-FR" sz="2000" dirty="0" smtClean="0"/>
              <a:t> </a:t>
            </a:r>
            <a:r>
              <a:rPr lang="fr-FR" sz="2000" dirty="0" err="1" smtClean="0"/>
              <a:t>is</a:t>
            </a:r>
            <a:r>
              <a:rPr lang="fr-FR" sz="2000" dirty="0" smtClean="0"/>
              <a:t> </a:t>
            </a:r>
            <a:r>
              <a:rPr lang="fr-FR" sz="2000" dirty="0" err="1" smtClean="0"/>
              <a:t>usually</a:t>
            </a:r>
            <a:r>
              <a:rPr lang="fr-FR" sz="2000" dirty="0" smtClean="0"/>
              <a:t> not </a:t>
            </a:r>
            <a:r>
              <a:rPr lang="fr-FR" sz="2000" dirty="0" err="1" smtClean="0"/>
              <a:t>indicated</a:t>
            </a:r>
            <a:r>
              <a:rPr lang="fr-FR" sz="2000" dirty="0" smtClean="0"/>
              <a:t>?)</a:t>
            </a:r>
            <a:endParaRPr lang="fr-FR" sz="2000" dirty="0"/>
          </a:p>
          <a:p>
            <a:r>
              <a:rPr lang="en-US" sz="2000" dirty="0"/>
              <a:t>Majority of panelists argued that histology is dispensable in selected cases unequivocal ACTH-independent steroid excess. </a:t>
            </a:r>
            <a:endParaRPr lang="de-DE" sz="2000" dirty="0"/>
          </a:p>
          <a:p>
            <a:endParaRPr lang="fr-FR" sz="1800" dirty="0"/>
          </a:p>
          <a:p>
            <a:pPr marL="0" indent="0">
              <a:buNone/>
            </a:pPr>
            <a:r>
              <a:rPr lang="en-US" dirty="0"/>
              <a:t>R.4.2. </a:t>
            </a:r>
            <a:r>
              <a:rPr lang="en-US" b="1" dirty="0"/>
              <a:t>We suggest </a:t>
            </a:r>
            <a:r>
              <a:rPr lang="en-US" dirty="0"/>
              <a:t>that all adrenal tumors, which cannot be readily classified, and all suspected ACC, should be reviewed by an </a:t>
            </a:r>
            <a:r>
              <a:rPr lang="en-US" b="1" dirty="0"/>
              <a:t>expert adrenal pathologist </a:t>
            </a:r>
            <a:r>
              <a:rPr lang="en-US" b="1" dirty="0" smtClean="0"/>
              <a:t>(++OO)</a:t>
            </a:r>
            <a:endParaRPr lang="en-US" b="1" dirty="0"/>
          </a:p>
          <a:p>
            <a:endParaRPr lang="fr-FR" sz="1050" dirty="0"/>
          </a:p>
          <a:p>
            <a:r>
              <a:rPr lang="fr-FR" sz="2000" dirty="0"/>
              <a:t>10% of </a:t>
            </a:r>
            <a:r>
              <a:rPr lang="fr-FR" sz="2000" dirty="0" err="1"/>
              <a:t>misdiagnosis</a:t>
            </a:r>
            <a:endParaRPr lang="en-US" sz="2000" dirty="0"/>
          </a:p>
        </p:txBody>
      </p:sp>
    </p:spTree>
    <p:extLst>
      <p:ext uri="{BB962C8B-B14F-4D97-AF65-F5344CB8AC3E}">
        <p14:creationId xmlns:p14="http://schemas.microsoft.com/office/powerpoint/2010/main" xmlns="" val="3265385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18861" y="22010"/>
            <a:ext cx="6195526" cy="529568"/>
          </a:xfrm>
        </p:spPr>
        <p:txBody>
          <a:bodyPr>
            <a:noAutofit/>
          </a:bodyPr>
          <a:lstStyle/>
          <a:p>
            <a:r>
              <a:rPr lang="en-US" dirty="0" smtClean="0"/>
              <a:t>Two typical cases with </a:t>
            </a:r>
            <a:br>
              <a:rPr lang="en-US" dirty="0" smtClean="0"/>
            </a:br>
            <a:r>
              <a:rPr lang="en-US" dirty="0" smtClean="0"/>
              <a:t>adrenocortical carcinoma (ACC)</a:t>
            </a:r>
            <a:endParaRPr lang="en-US" dirty="0"/>
          </a:p>
        </p:txBody>
      </p:sp>
      <p:sp>
        <p:nvSpPr>
          <p:cNvPr id="3" name="Inhaltsplatzhalter 2"/>
          <p:cNvSpPr>
            <a:spLocks noGrp="1"/>
          </p:cNvSpPr>
          <p:nvPr>
            <p:ph idx="1"/>
          </p:nvPr>
        </p:nvSpPr>
        <p:spPr>
          <a:xfrm>
            <a:off x="251520" y="897564"/>
            <a:ext cx="3786524" cy="3624673"/>
          </a:xfrm>
        </p:spPr>
        <p:txBody>
          <a:bodyPr/>
          <a:lstStyle/>
          <a:p>
            <a:pPr>
              <a:buNone/>
            </a:pPr>
            <a:r>
              <a:rPr lang="en-US" b="1" smtClean="0"/>
              <a:t>Maria, 43 y</a:t>
            </a:r>
          </a:p>
          <a:p>
            <a:r>
              <a:rPr lang="en-US" smtClean="0"/>
              <a:t>Cushing‘s syndrome</a:t>
            </a:r>
          </a:p>
          <a:p>
            <a:r>
              <a:rPr lang="en-US" smtClean="0"/>
              <a:t>6.5 cm adrenal tumor</a:t>
            </a:r>
          </a:p>
          <a:p>
            <a:endParaRPr lang="en-US" smtClean="0"/>
          </a:p>
          <a:p>
            <a:endParaRPr lang="en-US" smtClean="0"/>
          </a:p>
          <a:p>
            <a:endParaRPr lang="en-US" smtClean="0"/>
          </a:p>
          <a:p>
            <a:endParaRPr lang="en-US" smtClean="0"/>
          </a:p>
          <a:p>
            <a:r>
              <a:rPr lang="en-US" smtClean="0"/>
              <a:t>Surgery 5.4.2010</a:t>
            </a:r>
          </a:p>
          <a:p>
            <a:r>
              <a:rPr lang="en-US" smtClean="0"/>
              <a:t>She died June 2011 of advanced ACC </a:t>
            </a:r>
            <a:endParaRPr lang="en-US"/>
          </a:p>
        </p:txBody>
      </p:sp>
      <p:pic>
        <p:nvPicPr>
          <p:cNvPr id="4" name="Picture 14" descr="Kleinhenz_par_frontal"/>
          <p:cNvPicPr>
            <a:picLocks noChangeAspect="1" noChangeArrowheads="1"/>
          </p:cNvPicPr>
          <p:nvPr/>
        </p:nvPicPr>
        <p:blipFill>
          <a:blip r:embed="rId3" cstate="print"/>
          <a:srcRect l="5889" t="3552" r="6153" b="30865"/>
          <a:stretch>
            <a:fillRect/>
          </a:stretch>
        </p:blipFill>
        <p:spPr bwMode="auto">
          <a:xfrm>
            <a:off x="5726679" y="2191559"/>
            <a:ext cx="2076138" cy="1548000"/>
          </a:xfrm>
          <a:prstGeom prst="rect">
            <a:avLst/>
          </a:prstGeom>
          <a:noFill/>
          <a:ln w="9525">
            <a:noFill/>
            <a:miter lim="800000"/>
            <a:headEnd/>
            <a:tailEnd/>
          </a:ln>
        </p:spPr>
      </p:pic>
      <p:pic>
        <p:nvPicPr>
          <p:cNvPr id="5" name="Grafik 4"/>
          <p:cNvPicPr>
            <a:picLocks noChangeAspect="1"/>
          </p:cNvPicPr>
          <p:nvPr/>
        </p:nvPicPr>
        <p:blipFill>
          <a:blip r:embed="rId4" cstate="print"/>
          <a:srcRect l="5023" t="30349" r="8266" b="7356"/>
          <a:stretch>
            <a:fillRect/>
          </a:stretch>
        </p:blipFill>
        <p:spPr bwMode="auto">
          <a:xfrm>
            <a:off x="1174703" y="2215918"/>
            <a:ext cx="1865144" cy="1584000"/>
          </a:xfrm>
          <a:prstGeom prst="rect">
            <a:avLst/>
          </a:prstGeom>
          <a:noFill/>
          <a:ln w="9525">
            <a:noFill/>
            <a:miter lim="800000"/>
            <a:headEnd/>
            <a:tailEnd/>
          </a:ln>
        </p:spPr>
      </p:pic>
      <p:sp>
        <p:nvSpPr>
          <p:cNvPr id="6" name="Inhaltsplatzhalter 2"/>
          <p:cNvSpPr txBox="1">
            <a:spLocks/>
          </p:cNvSpPr>
          <p:nvPr/>
        </p:nvSpPr>
        <p:spPr>
          <a:xfrm>
            <a:off x="4615510" y="897564"/>
            <a:ext cx="4528490" cy="3624673"/>
          </a:xfrm>
          <a:prstGeom prst="rect">
            <a:avLst/>
          </a:prstGeom>
        </p:spPr>
        <p:txBody>
          <a:bodyPr lIns="0" tIns="0" rIns="0" bIns="0"/>
          <a:lstStyle/>
          <a:p>
            <a:pPr marL="342900" marR="0" lvl="0" indent="-342900" algn="l" defTabSz="914400" rtl="0" eaLnBrk="1" fontAlgn="auto" latinLnBrk="0" hangingPunct="1">
              <a:lnSpc>
                <a:spcPct val="100000"/>
              </a:lnSpc>
              <a:spcBef>
                <a:spcPct val="20000"/>
              </a:spcBef>
              <a:spcAft>
                <a:spcPts val="0"/>
              </a:spcAft>
              <a:buClrTx/>
              <a:buSzPct val="80000"/>
              <a:buFont typeface="Arial" pitchFamily="34" charset="0"/>
              <a:buNone/>
              <a:tabLst/>
              <a:defRPr/>
            </a:pPr>
            <a:r>
              <a:rPr lang="en-US" sz="2400" b="1" dirty="0" smtClean="0">
                <a:solidFill>
                  <a:schemeClr val="tx2">
                    <a:lumMod val="75000"/>
                  </a:schemeClr>
                </a:solidFill>
                <a:latin typeface="Arial" pitchFamily="34" charset="0"/>
                <a:cs typeface="Arial" pitchFamily="34" charset="0"/>
              </a:rPr>
              <a:t>Christina</a:t>
            </a:r>
            <a:r>
              <a:rPr kumimoji="0" lang="en-US" sz="24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 44 y</a:t>
            </a:r>
            <a:r>
              <a:rPr kumimoji="0" lang="en-US" sz="24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Pct val="80000"/>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“Incidentaloma” (&lt;= back pain)</a:t>
            </a:r>
          </a:p>
          <a:p>
            <a:pPr marL="342900" marR="0" lvl="0" indent="-342900" algn="l" defTabSz="914400" rtl="0" eaLnBrk="1" fontAlgn="auto" latinLnBrk="0" hangingPunct="1">
              <a:lnSpc>
                <a:spcPct val="100000"/>
              </a:lnSpc>
              <a:spcBef>
                <a:spcPct val="20000"/>
              </a:spcBef>
              <a:spcAft>
                <a:spcPts val="0"/>
              </a:spcAft>
              <a:buClrTx/>
              <a:buSzPct val="80000"/>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6.3 cm adrenal tumor</a:t>
            </a:r>
          </a:p>
          <a:p>
            <a:pPr marL="342900" marR="0" lvl="0" indent="-342900" algn="l" defTabSz="914400" rtl="0" eaLnBrk="1" fontAlgn="auto" latinLnBrk="0" hangingPunct="1">
              <a:lnSpc>
                <a:spcPct val="100000"/>
              </a:lnSpc>
              <a:spcBef>
                <a:spcPct val="20000"/>
              </a:spcBef>
              <a:spcAft>
                <a:spcPts val="0"/>
              </a:spcAft>
              <a:buClrTx/>
              <a:buSzPct val="80000"/>
              <a:buFont typeface="Arial" pitchFamily="34" charset="0"/>
              <a:buChar char="►"/>
              <a:tabLst/>
              <a:defRPr/>
            </a:pPr>
            <a:endParaRPr lang="en-US" sz="2400" dirty="0" smtClean="0">
              <a:solidFill>
                <a:schemeClr val="tx2">
                  <a:lumMod val="75000"/>
                </a:schemeClr>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 typeface="Arial" pitchFamily="34" charset="0"/>
              <a:buChar char="►"/>
              <a:tabLst/>
              <a:defRPr/>
            </a:pPr>
            <a:endParaRPr kumimoji="0" lang="en-US" sz="24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 typeface="Arial" pitchFamily="34" charset="0"/>
              <a:buChar char="►"/>
              <a:tabLst/>
              <a:defRPr/>
            </a:pPr>
            <a:endParaRPr lang="en-US" sz="2400" dirty="0" smtClean="0">
              <a:solidFill>
                <a:schemeClr val="tx2">
                  <a:lumMod val="75000"/>
                </a:schemeClr>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 typeface="Arial" pitchFamily="34" charset="0"/>
              <a:buChar char="►"/>
              <a:tabLst/>
              <a:defRPr/>
            </a:pPr>
            <a:endParaRPr kumimoji="0" lang="en-US" sz="24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endParaRPr>
          </a:p>
          <a:p>
            <a:pPr marL="342900" lvl="0" indent="-342900">
              <a:spcBef>
                <a:spcPct val="20000"/>
              </a:spcBef>
              <a:buSzPct val="80000"/>
              <a:buFont typeface="Arial" pitchFamily="34" charset="0"/>
              <a:buChar char="►"/>
            </a:pPr>
            <a:r>
              <a:rPr lang="en-US" sz="2400" dirty="0" smtClean="0">
                <a:solidFill>
                  <a:schemeClr val="tx2">
                    <a:lumMod val="75000"/>
                  </a:schemeClr>
                </a:solidFill>
                <a:latin typeface="Arial" pitchFamily="34" charset="0"/>
                <a:cs typeface="Arial" pitchFamily="34" charset="0"/>
              </a:rPr>
              <a:t>Surgery 15.6.2010</a:t>
            </a:r>
          </a:p>
          <a:p>
            <a:pPr marL="342900" lvl="0" indent="-342900">
              <a:spcBef>
                <a:spcPct val="20000"/>
              </a:spcBef>
              <a:buSzPct val="80000"/>
              <a:buFont typeface="Arial" pitchFamily="34" charset="0"/>
              <a:buChar char="►"/>
            </a:pPr>
            <a:r>
              <a:rPr lang="en-US" sz="2400" dirty="0" smtClean="0">
                <a:solidFill>
                  <a:schemeClr val="tx2">
                    <a:lumMod val="75000"/>
                  </a:schemeClr>
                </a:solidFill>
                <a:latin typeface="Arial" pitchFamily="34" charset="0"/>
                <a:cs typeface="Arial" pitchFamily="34" charset="0"/>
              </a:rPr>
              <a:t>She is still alive without evidence of disease</a:t>
            </a:r>
            <a:endParaRPr kumimoji="0" lang="en-US" sz="2400" b="0" i="0" u="none" strike="noStrike" kern="1200" cap="none" spc="0" normalizeH="0" baseline="0" noProof="0" dirty="0">
              <a:ln>
                <a:noFill/>
              </a:ln>
              <a:solidFill>
                <a:schemeClr val="tx2">
                  <a:lumMod val="75000"/>
                </a:schemeClr>
              </a:solidFill>
              <a:effectLst/>
              <a:uLnTx/>
              <a:uFillTx/>
              <a:latin typeface="Arial" pitchFamily="34" charset="0"/>
              <a:cs typeface="Arial" pitchFamily="34" charset="0"/>
            </a:endParaRPr>
          </a:p>
        </p:txBody>
      </p:sp>
      <p:sp>
        <p:nvSpPr>
          <p:cNvPr id="7" name="Textfeld 6"/>
          <p:cNvSpPr txBox="1"/>
          <p:nvPr/>
        </p:nvSpPr>
        <p:spPr>
          <a:xfrm>
            <a:off x="2174184" y="3327538"/>
            <a:ext cx="5581650" cy="830997"/>
          </a:xfrm>
          <a:prstGeom prst="rect">
            <a:avLst/>
          </a:prstGeom>
          <a:solidFill>
            <a:schemeClr val="bg1"/>
          </a:solidFill>
        </p:spPr>
        <p:txBody>
          <a:bodyPr wrap="square" rtlCol="0">
            <a:spAutoFit/>
          </a:bodyPr>
          <a:lstStyle/>
          <a:p>
            <a:pPr algn="ctr"/>
            <a:r>
              <a:rPr lang="en-US" sz="2400" b="1" dirty="0" smtClean="0">
                <a:solidFill>
                  <a:srgbClr val="C00000"/>
                </a:solidFill>
                <a:latin typeface="Arial" pitchFamily="34" charset="0"/>
                <a:cs typeface="Arial" pitchFamily="34" charset="0"/>
              </a:rPr>
              <a:t>What can we do that all patients will have a better outcome?  </a:t>
            </a:r>
            <a:endParaRPr lang="en-US" sz="2400" b="1" dirty="0">
              <a:solidFill>
                <a:srgbClr val="C00000"/>
              </a:solidFill>
              <a:latin typeface="Arial" pitchFamily="34" charset="0"/>
              <a:cs typeface="Arial" pitchFamily="34" charset="0"/>
            </a:endParaRPr>
          </a:p>
        </p:txBody>
      </p:sp>
      <p:sp>
        <p:nvSpPr>
          <p:cNvPr id="8" name="Pfeil nach rechts 7"/>
          <p:cNvSpPr/>
          <p:nvPr/>
        </p:nvSpPr>
        <p:spPr>
          <a:xfrm rot="10800000">
            <a:off x="2653748" y="2902227"/>
            <a:ext cx="616226" cy="3478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rot="10800000">
            <a:off x="7328453" y="2488096"/>
            <a:ext cx="616226" cy="3478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006DA5-A191-48D2-9F5A-A86C6AA2C97B}"/>
              </a:ext>
            </a:extLst>
          </p:cNvPr>
          <p:cNvSpPr>
            <a:spLocks noGrp="1"/>
          </p:cNvSpPr>
          <p:nvPr>
            <p:ph type="title"/>
          </p:nvPr>
        </p:nvSpPr>
        <p:spPr>
          <a:xfrm>
            <a:off x="1884784" y="74188"/>
            <a:ext cx="6195526" cy="833177"/>
          </a:xfrm>
        </p:spPr>
        <p:txBody>
          <a:bodyPr>
            <a:normAutofit/>
          </a:bodyPr>
          <a:lstStyle/>
          <a:p>
            <a:r>
              <a:rPr lang="fr-FR" dirty="0" err="1"/>
              <a:t>Pathology</a:t>
            </a:r>
            <a:r>
              <a:rPr lang="fr-FR" dirty="0"/>
              <a:t/>
            </a:r>
            <a:br>
              <a:rPr lang="fr-FR" dirty="0"/>
            </a:br>
            <a:r>
              <a:rPr lang="fr-FR" sz="2200" i="1" dirty="0" err="1"/>
              <a:t>Differential</a:t>
            </a:r>
            <a:r>
              <a:rPr lang="fr-FR" sz="2200" i="1" dirty="0"/>
              <a:t> diagnoses</a:t>
            </a:r>
            <a:endParaRPr lang="en-US" sz="2200" i="1" dirty="0"/>
          </a:p>
        </p:txBody>
      </p:sp>
      <p:sp>
        <p:nvSpPr>
          <p:cNvPr id="3" name="Espace réservé du contenu 2">
            <a:extLst>
              <a:ext uri="{FF2B5EF4-FFF2-40B4-BE49-F238E27FC236}">
                <a16:creationId xmlns:a16="http://schemas.microsoft.com/office/drawing/2014/main" xmlns="" id="{3AE2EAAF-650F-4642-A30D-8A1F2742D0CC}"/>
              </a:ext>
            </a:extLst>
          </p:cNvPr>
          <p:cNvSpPr>
            <a:spLocks noGrp="1"/>
          </p:cNvSpPr>
          <p:nvPr>
            <p:ph idx="1"/>
          </p:nvPr>
        </p:nvSpPr>
        <p:spPr/>
        <p:txBody>
          <a:bodyPr/>
          <a:lstStyle/>
          <a:p>
            <a:pPr marL="0" indent="0">
              <a:buNone/>
            </a:pPr>
            <a:r>
              <a:rPr lang="en-US" dirty="0"/>
              <a:t>R.4.3. </a:t>
            </a:r>
            <a:r>
              <a:rPr lang="en-US" b="1" dirty="0"/>
              <a:t>We suggest </a:t>
            </a:r>
            <a:r>
              <a:rPr lang="en-US" dirty="0"/>
              <a:t>the use of immunohistochemistry for steroidogenic factor-1 (</a:t>
            </a:r>
            <a:r>
              <a:rPr lang="en-US" b="1" dirty="0"/>
              <a:t>SF1</a:t>
            </a:r>
            <a:r>
              <a:rPr lang="en-US" dirty="0"/>
              <a:t>) for the distinction of primary adrenocortical tumors and non-adrenocortical </a:t>
            </a:r>
            <a:r>
              <a:rPr lang="en-US" dirty="0" smtClean="0"/>
              <a:t>tumors (+OOO) </a:t>
            </a:r>
            <a:endParaRPr lang="fr-FR" dirty="0"/>
          </a:p>
          <a:p>
            <a:endParaRPr lang="en-US" dirty="0"/>
          </a:p>
        </p:txBody>
      </p:sp>
      <p:pic>
        <p:nvPicPr>
          <p:cNvPr id="40962" name="Picture 2"/>
          <p:cNvPicPr>
            <a:picLocks noChangeAspect="1" noChangeArrowheads="1"/>
          </p:cNvPicPr>
          <p:nvPr/>
        </p:nvPicPr>
        <p:blipFill>
          <a:blip r:embed="rId2" cstate="print"/>
          <a:srcRect r="51396"/>
          <a:stretch>
            <a:fillRect/>
          </a:stretch>
        </p:blipFill>
        <p:spPr bwMode="auto">
          <a:xfrm>
            <a:off x="3170582" y="2173290"/>
            <a:ext cx="3160644" cy="2814965"/>
          </a:xfrm>
          <a:prstGeom prst="rect">
            <a:avLst/>
          </a:prstGeom>
          <a:noFill/>
          <a:ln w="9525">
            <a:noFill/>
            <a:miter lim="800000"/>
            <a:headEnd/>
            <a:tailEnd/>
          </a:ln>
        </p:spPr>
      </p:pic>
      <p:sp>
        <p:nvSpPr>
          <p:cNvPr id="7" name="Textfeld 6"/>
          <p:cNvSpPr txBox="1"/>
          <p:nvPr/>
        </p:nvSpPr>
        <p:spPr>
          <a:xfrm>
            <a:off x="527563" y="3056049"/>
            <a:ext cx="2711127" cy="400110"/>
          </a:xfrm>
          <a:prstGeom prst="rect">
            <a:avLst/>
          </a:prstGeom>
          <a:noFill/>
        </p:spPr>
        <p:txBody>
          <a:bodyPr wrap="none" rtlCol="0">
            <a:spAutoFit/>
          </a:bodyPr>
          <a:lstStyle/>
          <a:p>
            <a:r>
              <a:rPr lang="en-US" sz="2000" b="1" dirty="0" smtClean="0">
                <a:latin typeface="Arial" pitchFamily="34" charset="0"/>
                <a:cs typeface="Arial" pitchFamily="34" charset="0"/>
              </a:rPr>
              <a:t>SF-1 staining in ACC</a:t>
            </a:r>
            <a:endParaRPr lang="en-US" sz="2000" b="1" dirty="0">
              <a:latin typeface="Arial" pitchFamily="34" charset="0"/>
              <a:cs typeface="Arial" pitchFamily="34" charset="0"/>
            </a:endParaRPr>
          </a:p>
        </p:txBody>
      </p:sp>
      <p:sp>
        <p:nvSpPr>
          <p:cNvPr id="8" name="Textfeld 7"/>
          <p:cNvSpPr txBox="1"/>
          <p:nvPr/>
        </p:nvSpPr>
        <p:spPr>
          <a:xfrm>
            <a:off x="6430618" y="4641574"/>
            <a:ext cx="2408032" cy="338554"/>
          </a:xfrm>
          <a:prstGeom prst="rect">
            <a:avLst/>
          </a:prstGeom>
          <a:noFill/>
        </p:spPr>
        <p:txBody>
          <a:bodyPr wrap="none" rtlCol="0">
            <a:spAutoFit/>
          </a:bodyPr>
          <a:lstStyle/>
          <a:p>
            <a:r>
              <a:rPr lang="de-DE" sz="1600" dirty="0" err="1" smtClean="0">
                <a:latin typeface="Arial" pitchFamily="34" charset="0"/>
                <a:cs typeface="Arial" pitchFamily="34" charset="0"/>
              </a:rPr>
              <a:t>Sbiera</a:t>
            </a:r>
            <a:r>
              <a:rPr lang="de-DE" sz="1600" dirty="0" smtClean="0">
                <a:latin typeface="Arial" pitchFamily="34" charset="0"/>
                <a:cs typeface="Arial" pitchFamily="34" charset="0"/>
              </a:rPr>
              <a:t> et al. JCEM 2010</a:t>
            </a:r>
            <a:endParaRPr lang="de-DE" sz="1600" dirty="0">
              <a:latin typeface="Arial" pitchFamily="34" charset="0"/>
              <a:cs typeface="Arial" pitchFamily="34" charset="0"/>
            </a:endParaRPr>
          </a:p>
        </p:txBody>
      </p:sp>
    </p:spTree>
    <p:extLst>
      <p:ext uri="{BB962C8B-B14F-4D97-AF65-F5344CB8AC3E}">
        <p14:creationId xmlns:p14="http://schemas.microsoft.com/office/powerpoint/2010/main" xmlns="" val="179657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5635C47-33FE-4126-8B47-57BBC9A54412}"/>
              </a:ext>
            </a:extLst>
          </p:cNvPr>
          <p:cNvSpPr>
            <a:spLocks noGrp="1"/>
          </p:cNvSpPr>
          <p:nvPr>
            <p:ph type="title"/>
          </p:nvPr>
        </p:nvSpPr>
        <p:spPr>
          <a:xfrm>
            <a:off x="1884784" y="74189"/>
            <a:ext cx="6195526" cy="821364"/>
          </a:xfrm>
        </p:spPr>
        <p:txBody>
          <a:bodyPr>
            <a:normAutofit/>
          </a:bodyPr>
          <a:lstStyle/>
          <a:p>
            <a:r>
              <a:rPr lang="fr-FR" dirty="0" err="1"/>
              <a:t>Pathology</a:t>
            </a:r>
            <a:r>
              <a:rPr lang="fr-FR" dirty="0"/>
              <a:t/>
            </a:r>
            <a:br>
              <a:rPr lang="fr-FR" dirty="0"/>
            </a:br>
            <a:r>
              <a:rPr lang="fr-FR" sz="2200" b="0" i="1" dirty="0"/>
              <a:t>The Weiss score</a:t>
            </a:r>
            <a:endParaRPr lang="en-US" b="0" i="1" dirty="0"/>
          </a:p>
        </p:txBody>
      </p:sp>
      <p:sp>
        <p:nvSpPr>
          <p:cNvPr id="3" name="Espace réservé du contenu 2">
            <a:extLst>
              <a:ext uri="{FF2B5EF4-FFF2-40B4-BE49-F238E27FC236}">
                <a16:creationId xmlns:a16="http://schemas.microsoft.com/office/drawing/2014/main" xmlns="" id="{48E78D3E-35BB-427E-ABAD-78078EEE6730}"/>
              </a:ext>
            </a:extLst>
          </p:cNvPr>
          <p:cNvSpPr>
            <a:spLocks noGrp="1"/>
          </p:cNvSpPr>
          <p:nvPr>
            <p:ph idx="1"/>
          </p:nvPr>
        </p:nvSpPr>
        <p:spPr/>
        <p:txBody>
          <a:bodyPr/>
          <a:lstStyle/>
          <a:p>
            <a:pPr marL="0" indent="0">
              <a:buNone/>
            </a:pPr>
            <a:r>
              <a:rPr lang="en-US" dirty="0"/>
              <a:t>R.4.4.	</a:t>
            </a:r>
            <a:r>
              <a:rPr lang="en-US" b="1" dirty="0"/>
              <a:t>We recommend </a:t>
            </a:r>
            <a:r>
              <a:rPr lang="en-US" dirty="0"/>
              <a:t>the use of the </a:t>
            </a:r>
            <a:r>
              <a:rPr lang="en-US" b="1" dirty="0"/>
              <a:t>Weiss </a:t>
            </a:r>
            <a:r>
              <a:rPr lang="en-US" b="1" dirty="0" smtClean="0"/>
              <a:t>system</a:t>
            </a:r>
            <a:r>
              <a:rPr lang="en-US" dirty="0" smtClean="0"/>
              <a:t> </a:t>
            </a:r>
            <a:r>
              <a:rPr lang="en-US" dirty="0"/>
              <a:t>for the distinction of benign and malignant adrenocortical tumors </a:t>
            </a:r>
            <a:r>
              <a:rPr lang="en-US" dirty="0" smtClean="0"/>
              <a:t>(++OO)</a:t>
            </a:r>
            <a:endParaRPr lang="fr-FR" dirty="0"/>
          </a:p>
          <a:p>
            <a:endParaRPr lang="fr-FR" dirty="0"/>
          </a:p>
          <a:p>
            <a:r>
              <a:rPr lang="fr-FR" dirty="0" smtClean="0"/>
              <a:t>0-2: </a:t>
            </a:r>
            <a:r>
              <a:rPr lang="fr-FR" dirty="0" err="1"/>
              <a:t>benign</a:t>
            </a:r>
            <a:endParaRPr lang="fr-FR" dirty="0"/>
          </a:p>
          <a:p>
            <a:r>
              <a:rPr lang="fr-FR" dirty="0"/>
              <a:t>3</a:t>
            </a:r>
            <a:r>
              <a:rPr lang="fr-FR" dirty="0" smtClean="0"/>
              <a:t>-9</a:t>
            </a:r>
            <a:r>
              <a:rPr lang="fr-FR" dirty="0"/>
              <a:t>: </a:t>
            </a:r>
            <a:r>
              <a:rPr lang="fr-FR" dirty="0" err="1" smtClean="0"/>
              <a:t>malignant</a:t>
            </a:r>
            <a:endParaRPr lang="fr-FR" dirty="0" smtClean="0"/>
          </a:p>
          <a:p>
            <a:endParaRPr lang="fr-FR" dirty="0"/>
          </a:p>
          <a:p>
            <a:endParaRPr lang="fr-FR" dirty="0"/>
          </a:p>
          <a:p>
            <a:r>
              <a:rPr lang="fr-FR" dirty="0" err="1"/>
              <a:t>Special</a:t>
            </a:r>
            <a:r>
              <a:rPr lang="fr-FR" dirty="0"/>
              <a:t>: </a:t>
            </a:r>
            <a:r>
              <a:rPr lang="fr-FR" dirty="0" err="1"/>
              <a:t>oncocytic</a:t>
            </a:r>
            <a:r>
              <a:rPr lang="fr-FR" dirty="0"/>
              <a:t> variants</a:t>
            </a:r>
            <a:endParaRPr lang="en-US" dirty="0"/>
          </a:p>
        </p:txBody>
      </p:sp>
      <p:pic>
        <p:nvPicPr>
          <p:cNvPr id="5" name="Image 4">
            <a:extLst>
              <a:ext uri="{FF2B5EF4-FFF2-40B4-BE49-F238E27FC236}">
                <a16:creationId xmlns:a16="http://schemas.microsoft.com/office/drawing/2014/main" xmlns="" id="{84D5F90B-D53A-4DC8-937E-3CE8E9122B15}"/>
              </a:ext>
            </a:extLst>
          </p:cNvPr>
          <p:cNvPicPr>
            <a:picLocks noChangeAspect="1"/>
          </p:cNvPicPr>
          <p:nvPr/>
        </p:nvPicPr>
        <p:blipFill>
          <a:blip r:embed="rId2" cstate="print"/>
          <a:stretch>
            <a:fillRect/>
          </a:stretch>
        </p:blipFill>
        <p:spPr>
          <a:xfrm>
            <a:off x="4293704" y="2127668"/>
            <a:ext cx="4447190" cy="2643469"/>
          </a:xfrm>
          <a:prstGeom prst="rect">
            <a:avLst/>
          </a:prstGeom>
        </p:spPr>
      </p:pic>
      <p:sp>
        <p:nvSpPr>
          <p:cNvPr id="6" name="CasellaDiTesto 2"/>
          <p:cNvSpPr txBox="1">
            <a:spLocks noChangeArrowheads="1"/>
          </p:cNvSpPr>
          <p:nvPr/>
        </p:nvSpPr>
        <p:spPr bwMode="auto">
          <a:xfrm>
            <a:off x="208948" y="3537877"/>
            <a:ext cx="5335510" cy="461665"/>
          </a:xfrm>
          <a:prstGeom prst="rect">
            <a:avLst/>
          </a:prstGeom>
          <a:solidFill>
            <a:srgbClr val="4F81BD"/>
          </a:solidFill>
          <a:ln w="9525">
            <a:solidFill>
              <a:srgbClr val="3366FF"/>
            </a:solidFill>
            <a:miter lim="800000"/>
            <a:headEnd/>
            <a:tailEnd/>
          </a:ln>
        </p:spPr>
        <p:txBody>
          <a:bodyPr wrap="squar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buFont typeface="Wingdings" panose="05000000000000000000" pitchFamily="2" charset="2"/>
              <a:buChar char="Ø"/>
            </a:pPr>
            <a:r>
              <a:rPr lang="en-US" dirty="0" smtClean="0">
                <a:solidFill>
                  <a:schemeClr val="bg1"/>
                </a:solidFill>
                <a:latin typeface="Arial Rounded MT Bold" charset="0"/>
                <a:cs typeface="Arial Rounded MT Bold" charset="0"/>
              </a:rPr>
              <a:t>Scores of 2-3 may be borderline</a:t>
            </a:r>
          </a:p>
        </p:txBody>
      </p:sp>
    </p:spTree>
    <p:extLst>
      <p:ext uri="{BB962C8B-B14F-4D97-AF65-F5344CB8AC3E}">
        <p14:creationId xmlns:p14="http://schemas.microsoft.com/office/powerpoint/2010/main" xmlns="" val="278657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F7E31B-ACB7-484D-A4A1-C91EB4EDD915}"/>
              </a:ext>
            </a:extLst>
          </p:cNvPr>
          <p:cNvSpPr>
            <a:spLocks noGrp="1"/>
          </p:cNvSpPr>
          <p:nvPr>
            <p:ph type="title"/>
          </p:nvPr>
        </p:nvSpPr>
        <p:spPr>
          <a:xfrm>
            <a:off x="1884784" y="74188"/>
            <a:ext cx="6195526" cy="918625"/>
          </a:xfrm>
        </p:spPr>
        <p:txBody>
          <a:bodyPr>
            <a:normAutofit/>
          </a:bodyPr>
          <a:lstStyle/>
          <a:p>
            <a:r>
              <a:rPr lang="fr-FR" dirty="0" err="1"/>
              <a:t>Pathology</a:t>
            </a:r>
            <a:r>
              <a:rPr lang="fr-FR" dirty="0"/>
              <a:t/>
            </a:r>
            <a:br>
              <a:rPr lang="fr-FR" dirty="0"/>
            </a:br>
            <a:r>
              <a:rPr lang="fr-FR" sz="2200" i="1" dirty="0" err="1"/>
              <a:t>Proliferation</a:t>
            </a:r>
            <a:r>
              <a:rPr lang="fr-FR" sz="2200" i="1" dirty="0"/>
              <a:t> index</a:t>
            </a:r>
            <a:endParaRPr lang="en-US" i="1" dirty="0"/>
          </a:p>
        </p:txBody>
      </p:sp>
      <p:sp>
        <p:nvSpPr>
          <p:cNvPr id="3" name="Espace réservé du contenu 2">
            <a:extLst>
              <a:ext uri="{FF2B5EF4-FFF2-40B4-BE49-F238E27FC236}">
                <a16:creationId xmlns:a16="http://schemas.microsoft.com/office/drawing/2014/main" xmlns="" id="{F386D431-72BA-4F61-95D5-7827F00619DD}"/>
              </a:ext>
            </a:extLst>
          </p:cNvPr>
          <p:cNvSpPr>
            <a:spLocks noGrp="1"/>
          </p:cNvSpPr>
          <p:nvPr>
            <p:ph idx="1"/>
          </p:nvPr>
        </p:nvSpPr>
        <p:spPr/>
        <p:txBody>
          <a:bodyPr/>
          <a:lstStyle/>
          <a:p>
            <a:pPr marL="0" indent="0">
              <a:buNone/>
            </a:pPr>
            <a:r>
              <a:rPr lang="en-US" dirty="0"/>
              <a:t>R.4.5.	</a:t>
            </a:r>
            <a:r>
              <a:rPr lang="en-US" b="1" dirty="0"/>
              <a:t>We recommend </a:t>
            </a:r>
            <a:r>
              <a:rPr lang="en-US" dirty="0"/>
              <a:t>the use of </a:t>
            </a:r>
            <a:r>
              <a:rPr lang="en-US" b="1" dirty="0"/>
              <a:t>Ki67 </a:t>
            </a:r>
            <a:r>
              <a:rPr lang="en-US" dirty="0"/>
              <a:t>immunohistochemistry for every resection specimen of an adrenocortical </a:t>
            </a:r>
            <a:r>
              <a:rPr lang="en-US" dirty="0" smtClean="0"/>
              <a:t>tumor (++OO) </a:t>
            </a:r>
            <a:endParaRPr lang="en-US" dirty="0"/>
          </a:p>
          <a:p>
            <a:pPr marL="0" indent="0">
              <a:buNone/>
            </a:pPr>
            <a:endParaRPr lang="en-US" dirty="0"/>
          </a:p>
          <a:p>
            <a:r>
              <a:rPr lang="fr-FR" sz="2000" dirty="0"/>
              <a:t>In areas of </a:t>
            </a:r>
            <a:r>
              <a:rPr lang="fr-FR" sz="2000" dirty="0" err="1"/>
              <a:t>highest</a:t>
            </a:r>
            <a:r>
              <a:rPr lang="fr-FR" sz="2000" dirty="0"/>
              <a:t> labelling</a:t>
            </a:r>
          </a:p>
          <a:p>
            <a:r>
              <a:rPr lang="fr-FR" sz="2000" dirty="0"/>
              <a:t>(</a:t>
            </a:r>
            <a:r>
              <a:rPr lang="en-US" sz="2000" dirty="0"/>
              <a:t>alternative: mitotic count)</a:t>
            </a:r>
          </a:p>
        </p:txBody>
      </p:sp>
      <p:pic>
        <p:nvPicPr>
          <p:cNvPr id="5" name="Grafik 4" descr="Ki67-ACC.png"/>
          <p:cNvPicPr>
            <a:picLocks noChangeAspect="1"/>
          </p:cNvPicPr>
          <p:nvPr/>
        </p:nvPicPr>
        <p:blipFill>
          <a:blip r:embed="rId2" cstate="print"/>
          <a:srcRect l="79047" t="77101" r="3843" b="13237"/>
          <a:stretch>
            <a:fillRect/>
          </a:stretch>
        </p:blipFill>
        <p:spPr>
          <a:xfrm>
            <a:off x="4591877" y="1967948"/>
            <a:ext cx="4188345" cy="2435087"/>
          </a:xfrm>
          <a:prstGeom prst="rect">
            <a:avLst/>
          </a:prstGeom>
        </p:spPr>
      </p:pic>
      <p:sp>
        <p:nvSpPr>
          <p:cNvPr id="6" name="Textfeld 5"/>
          <p:cNvSpPr txBox="1"/>
          <p:nvPr/>
        </p:nvSpPr>
        <p:spPr>
          <a:xfrm>
            <a:off x="5160989" y="4775129"/>
            <a:ext cx="4052584" cy="338554"/>
          </a:xfrm>
          <a:prstGeom prst="rect">
            <a:avLst/>
          </a:prstGeom>
          <a:noFill/>
        </p:spPr>
        <p:txBody>
          <a:bodyPr wrap="none" rtlCol="0">
            <a:spAutoFit/>
          </a:bodyPr>
          <a:lstStyle/>
          <a:p>
            <a:r>
              <a:rPr lang="de-DE" sz="1600" dirty="0" err="1" smtClean="0">
                <a:latin typeface="Arial" pitchFamily="34" charset="0"/>
                <a:cs typeface="Arial" pitchFamily="34" charset="0"/>
              </a:rPr>
              <a:t>Papathomas</a:t>
            </a:r>
            <a:r>
              <a:rPr lang="de-DE" sz="1600" dirty="0" smtClean="0">
                <a:latin typeface="Arial" pitchFamily="34" charset="0"/>
                <a:cs typeface="Arial" pitchFamily="34" charset="0"/>
              </a:rPr>
              <a:t> et al. Am J </a:t>
            </a:r>
            <a:r>
              <a:rPr lang="de-DE" sz="1600" dirty="0" err="1" smtClean="0">
                <a:latin typeface="Arial" pitchFamily="34" charset="0"/>
                <a:cs typeface="Arial" pitchFamily="34" charset="0"/>
              </a:rPr>
              <a:t>Surg</a:t>
            </a:r>
            <a:r>
              <a:rPr lang="de-DE" sz="1600" dirty="0" smtClean="0">
                <a:latin typeface="Arial" pitchFamily="34" charset="0"/>
                <a:cs typeface="Arial" pitchFamily="34" charset="0"/>
              </a:rPr>
              <a:t> </a:t>
            </a:r>
            <a:r>
              <a:rPr lang="de-DE" sz="1600" dirty="0" err="1" smtClean="0">
                <a:latin typeface="Arial" pitchFamily="34" charset="0"/>
                <a:cs typeface="Arial" pitchFamily="34" charset="0"/>
              </a:rPr>
              <a:t>Pathol</a:t>
            </a:r>
            <a:r>
              <a:rPr lang="de-DE" sz="1600" dirty="0" smtClean="0">
                <a:latin typeface="Arial" pitchFamily="34" charset="0"/>
                <a:cs typeface="Arial" pitchFamily="34" charset="0"/>
              </a:rPr>
              <a:t>. 2016</a:t>
            </a:r>
            <a:endParaRPr lang="de-DE" sz="1600" dirty="0">
              <a:latin typeface="Arial" pitchFamily="34" charset="0"/>
              <a:cs typeface="Arial" pitchFamily="34" charset="0"/>
            </a:endParaRPr>
          </a:p>
        </p:txBody>
      </p:sp>
    </p:spTree>
    <p:extLst>
      <p:ext uri="{BB962C8B-B14F-4D97-AF65-F5344CB8AC3E}">
        <p14:creationId xmlns:p14="http://schemas.microsoft.com/office/powerpoint/2010/main" xmlns="" val="990726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5" name="Title 2"/>
          <p:cNvSpPr>
            <a:spLocks noGrp="1"/>
          </p:cNvSpPr>
          <p:nvPr>
            <p:ph type="title"/>
          </p:nvPr>
        </p:nvSpPr>
        <p:spPr>
          <a:xfrm>
            <a:off x="2019300" y="19050"/>
            <a:ext cx="5981700" cy="857250"/>
          </a:xfrm>
        </p:spPr>
        <p:txBody>
          <a:bodyPr>
            <a:normAutofit/>
          </a:bodyPr>
          <a:lstStyle/>
          <a:p>
            <a:pPr eaLnBrk="1" hangingPunct="1">
              <a:defRPr/>
            </a:pPr>
            <a:r>
              <a:rPr lang="en-US" sz="2800" dirty="0">
                <a:ea typeface="ＭＳ Ｐゴシック" charset="0"/>
              </a:rPr>
              <a:t>Major Prognostic Role of Ki67 in </a:t>
            </a:r>
            <a:r>
              <a:rPr lang="en-US" sz="2800" dirty="0" smtClean="0">
                <a:ea typeface="ＭＳ Ｐゴシック" charset="0"/>
              </a:rPr>
              <a:t>ACC after </a:t>
            </a:r>
            <a:r>
              <a:rPr lang="en-US" sz="2800" dirty="0">
                <a:ea typeface="ＭＳ Ｐゴシック" charset="0"/>
              </a:rPr>
              <a:t>Complete </a:t>
            </a:r>
            <a:r>
              <a:rPr lang="en-US" sz="2800" dirty="0" smtClean="0">
                <a:ea typeface="ＭＳ Ｐゴシック" charset="0"/>
              </a:rPr>
              <a:t>Resection</a:t>
            </a:r>
            <a:endParaRPr lang="en-US" sz="2800" dirty="0">
              <a:ea typeface="ＭＳ Ｐゴシック" charset="0"/>
            </a:endParaRPr>
          </a:p>
        </p:txBody>
      </p:sp>
      <p:sp>
        <p:nvSpPr>
          <p:cNvPr id="6" name="CasellaDiTesto 5"/>
          <p:cNvSpPr txBox="1"/>
          <p:nvPr/>
        </p:nvSpPr>
        <p:spPr>
          <a:xfrm>
            <a:off x="3156187" y="4770835"/>
            <a:ext cx="2874505" cy="338554"/>
          </a:xfrm>
          <a:prstGeom prst="rect">
            <a:avLst/>
          </a:prstGeom>
          <a:noFill/>
        </p:spPr>
        <p:txBody>
          <a:bodyPr wrap="none">
            <a:spAutoFit/>
          </a:bodyPr>
          <a:lstStyle/>
          <a:p>
            <a:pPr defTabSz="914400">
              <a:defRPr/>
            </a:pPr>
            <a:r>
              <a:rPr lang="it-IT" sz="1600" dirty="0" err="1">
                <a:latin typeface="Arial" panose="020B0604020202020204" pitchFamily="34" charset="0"/>
                <a:ea typeface="ＭＳ Ｐゴシック" charset="0"/>
                <a:cs typeface="Arial" panose="020B0604020202020204" pitchFamily="34" charset="0"/>
              </a:rPr>
              <a:t>Beuschlein</a:t>
            </a:r>
            <a:r>
              <a:rPr lang="it-IT" sz="1600" dirty="0">
                <a:latin typeface="Arial" panose="020B0604020202020204" pitchFamily="34" charset="0"/>
                <a:ea typeface="ＭＳ Ｐゴシック" charset="0"/>
                <a:cs typeface="Arial" panose="020B0604020202020204" pitchFamily="34" charset="0"/>
              </a:rPr>
              <a:t> </a:t>
            </a:r>
            <a:r>
              <a:rPr lang="it-IT" sz="1600" dirty="0" err="1">
                <a:latin typeface="Arial" panose="020B0604020202020204" pitchFamily="34" charset="0"/>
                <a:ea typeface="ＭＳ Ｐゴシック" charset="0"/>
                <a:cs typeface="Arial" panose="020B0604020202020204" pitchFamily="34" charset="0"/>
              </a:rPr>
              <a:t>et</a:t>
            </a:r>
            <a:r>
              <a:rPr lang="it-IT" sz="1600" dirty="0">
                <a:latin typeface="Arial" panose="020B0604020202020204" pitchFamily="34" charset="0"/>
                <a:ea typeface="ＭＳ Ｐゴシック" charset="0"/>
                <a:cs typeface="Arial" panose="020B0604020202020204" pitchFamily="34" charset="0"/>
              </a:rPr>
              <a:t> al., JCEM 2015</a:t>
            </a:r>
          </a:p>
        </p:txBody>
      </p:sp>
      <p:pic>
        <p:nvPicPr>
          <p:cNvPr id="19" name="Immagine 18"/>
          <p:cNvPicPr>
            <a:picLocks noChangeAspect="1"/>
          </p:cNvPicPr>
          <p:nvPr/>
        </p:nvPicPr>
        <p:blipFill>
          <a:blip r:embed="rId3" cstate="print"/>
          <a:stretch>
            <a:fillRect/>
          </a:stretch>
        </p:blipFill>
        <p:spPr>
          <a:xfrm>
            <a:off x="1352550" y="1149350"/>
            <a:ext cx="6438900" cy="3295650"/>
          </a:xfrm>
          <a:prstGeom prst="rect">
            <a:avLst/>
          </a:prstGeom>
          <a:ln w="76200">
            <a:solidFill>
              <a:schemeClr val="bg1">
                <a:lumMod val="65000"/>
              </a:schemeClr>
            </a:solidFill>
          </a:ln>
        </p:spPr>
      </p:pic>
    </p:spTree>
    <p:extLst>
      <p:ext uri="{BB962C8B-B14F-4D97-AF65-F5344CB8AC3E}">
        <p14:creationId xmlns:p14="http://schemas.microsoft.com/office/powerpoint/2010/main" xmlns="" val="2039563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C641D0-812A-4038-9460-7682A71F73EF}"/>
              </a:ext>
            </a:extLst>
          </p:cNvPr>
          <p:cNvSpPr>
            <a:spLocks noGrp="1"/>
          </p:cNvSpPr>
          <p:nvPr>
            <p:ph type="title"/>
          </p:nvPr>
        </p:nvSpPr>
        <p:spPr>
          <a:xfrm>
            <a:off x="1884784" y="74189"/>
            <a:ext cx="6195526" cy="692500"/>
          </a:xfrm>
        </p:spPr>
        <p:txBody>
          <a:bodyPr>
            <a:normAutofit fontScale="90000"/>
          </a:bodyPr>
          <a:lstStyle/>
          <a:p>
            <a:r>
              <a:rPr lang="fr-FR" dirty="0" err="1"/>
              <a:t>Pathology</a:t>
            </a:r>
            <a:r>
              <a:rPr lang="fr-FR" dirty="0"/>
              <a:t/>
            </a:r>
            <a:br>
              <a:rPr lang="fr-FR" dirty="0"/>
            </a:br>
            <a:r>
              <a:rPr lang="fr-FR" sz="2200" i="1" dirty="0"/>
              <a:t>The report</a:t>
            </a:r>
            <a:endParaRPr lang="en-US" i="1" dirty="0"/>
          </a:p>
        </p:txBody>
      </p:sp>
      <p:sp>
        <p:nvSpPr>
          <p:cNvPr id="3" name="Espace réservé du contenu 2">
            <a:extLst>
              <a:ext uri="{FF2B5EF4-FFF2-40B4-BE49-F238E27FC236}">
                <a16:creationId xmlns:a16="http://schemas.microsoft.com/office/drawing/2014/main" xmlns="" id="{432A1619-B1AD-4B9B-B96D-AD3E108E8C4B}"/>
              </a:ext>
            </a:extLst>
          </p:cNvPr>
          <p:cNvSpPr>
            <a:spLocks noGrp="1"/>
          </p:cNvSpPr>
          <p:nvPr>
            <p:ph idx="1"/>
          </p:nvPr>
        </p:nvSpPr>
        <p:spPr>
          <a:xfrm>
            <a:off x="251519" y="992814"/>
            <a:ext cx="8948751" cy="3979236"/>
          </a:xfrm>
        </p:spPr>
        <p:txBody>
          <a:bodyPr/>
          <a:lstStyle/>
          <a:p>
            <a:pPr marL="0" indent="0">
              <a:buNone/>
            </a:pPr>
            <a:r>
              <a:rPr lang="en-US" dirty="0"/>
              <a:t>R.4.6.	 </a:t>
            </a:r>
            <a:r>
              <a:rPr lang="en-US" b="1" dirty="0"/>
              <a:t>We recommend </a:t>
            </a:r>
            <a:r>
              <a:rPr lang="en-US" dirty="0"/>
              <a:t>that the pathology report of a suspected ACC should at least contain the following </a:t>
            </a:r>
            <a:r>
              <a:rPr lang="en-US" dirty="0" smtClean="0"/>
              <a:t>information (+OOO): </a:t>
            </a:r>
            <a:endParaRPr lang="en-US" dirty="0"/>
          </a:p>
          <a:p>
            <a:pPr marL="0" indent="0">
              <a:buNone/>
            </a:pPr>
            <a:endParaRPr lang="en-US" dirty="0"/>
          </a:p>
          <a:p>
            <a:r>
              <a:rPr lang="en-US" sz="2000" b="1" dirty="0"/>
              <a:t>Weiss score </a:t>
            </a:r>
            <a:r>
              <a:rPr lang="en-US" sz="2000" dirty="0"/>
              <a:t>(including the exact mitotic count)</a:t>
            </a:r>
          </a:p>
          <a:p>
            <a:r>
              <a:rPr lang="en-US" sz="2000" b="1" dirty="0"/>
              <a:t>exact Ki67 index</a:t>
            </a:r>
          </a:p>
          <a:p>
            <a:r>
              <a:rPr lang="en-US" sz="2000" b="1" dirty="0"/>
              <a:t>resection status </a:t>
            </a:r>
          </a:p>
          <a:p>
            <a:r>
              <a:rPr lang="en-US" sz="2000" b="1" dirty="0"/>
              <a:t>pathological tumor stage</a:t>
            </a:r>
          </a:p>
          <a:p>
            <a:pPr lvl="1"/>
            <a:r>
              <a:rPr lang="en-US" sz="1800" dirty="0"/>
              <a:t>invasion of the capsule and/or surrounding tissue and organs</a:t>
            </a:r>
          </a:p>
          <a:p>
            <a:pPr lvl="1"/>
            <a:r>
              <a:rPr lang="en-US" sz="1800" dirty="0"/>
              <a:t>nodal status </a:t>
            </a:r>
          </a:p>
        </p:txBody>
      </p:sp>
    </p:spTree>
    <p:extLst>
      <p:ext uri="{BB962C8B-B14F-4D97-AF65-F5344CB8AC3E}">
        <p14:creationId xmlns:p14="http://schemas.microsoft.com/office/powerpoint/2010/main" xmlns="" val="1132017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0B48034-8D65-46A4-84B4-EBFB59CB8E9F}"/>
              </a:ext>
            </a:extLst>
          </p:cNvPr>
          <p:cNvSpPr>
            <a:spLocks noGrp="1"/>
          </p:cNvSpPr>
          <p:nvPr>
            <p:ph type="title"/>
          </p:nvPr>
        </p:nvSpPr>
        <p:spPr>
          <a:xfrm>
            <a:off x="1884784" y="74189"/>
            <a:ext cx="6195526" cy="776906"/>
          </a:xfrm>
        </p:spPr>
        <p:txBody>
          <a:bodyPr>
            <a:normAutofit/>
          </a:bodyPr>
          <a:lstStyle/>
          <a:p>
            <a:r>
              <a:rPr lang="fr-FR" dirty="0" err="1"/>
              <a:t>Prognosis</a:t>
            </a:r>
            <a:r>
              <a:rPr lang="fr-FR" dirty="0"/>
              <a:t/>
            </a:r>
            <a:br>
              <a:rPr lang="fr-FR" dirty="0"/>
            </a:br>
            <a:r>
              <a:rPr lang="fr-FR" sz="2200" i="1" dirty="0"/>
              <a:t>Initial </a:t>
            </a:r>
            <a:r>
              <a:rPr lang="fr-FR" sz="2200" i="1" dirty="0" err="1"/>
              <a:t>staging</a:t>
            </a:r>
            <a:endParaRPr lang="en-US" i="1" dirty="0"/>
          </a:p>
        </p:txBody>
      </p:sp>
      <p:sp>
        <p:nvSpPr>
          <p:cNvPr id="3" name="Espace réservé du contenu 2">
            <a:extLst>
              <a:ext uri="{FF2B5EF4-FFF2-40B4-BE49-F238E27FC236}">
                <a16:creationId xmlns:a16="http://schemas.microsoft.com/office/drawing/2014/main" xmlns="" id="{FA4B4D13-6C2E-4058-BE30-3AF7C7D56463}"/>
              </a:ext>
            </a:extLst>
          </p:cNvPr>
          <p:cNvSpPr>
            <a:spLocks noGrp="1"/>
          </p:cNvSpPr>
          <p:nvPr>
            <p:ph idx="1"/>
          </p:nvPr>
        </p:nvSpPr>
        <p:spPr/>
        <p:txBody>
          <a:bodyPr/>
          <a:lstStyle/>
          <a:p>
            <a:pPr marL="0" indent="0">
              <a:buNone/>
            </a:pPr>
            <a:r>
              <a:rPr lang="en-US" dirty="0" smtClean="0"/>
              <a:t>R.5.1. At </a:t>
            </a:r>
            <a:r>
              <a:rPr lang="en-US" dirty="0"/>
              <a:t>initial diagnosis, we recommend using the </a:t>
            </a:r>
            <a:r>
              <a:rPr lang="en-US" b="1" dirty="0"/>
              <a:t>ENSAT staging </a:t>
            </a:r>
            <a:r>
              <a:rPr lang="en-US" dirty="0"/>
              <a:t>classification </a:t>
            </a:r>
            <a:r>
              <a:rPr lang="en-US" dirty="0" smtClean="0"/>
              <a:t>(+++O)</a:t>
            </a:r>
            <a:endParaRPr lang="en-US" dirty="0"/>
          </a:p>
        </p:txBody>
      </p:sp>
      <p:pic>
        <p:nvPicPr>
          <p:cNvPr id="5" name="Image 4">
            <a:extLst>
              <a:ext uri="{FF2B5EF4-FFF2-40B4-BE49-F238E27FC236}">
                <a16:creationId xmlns:a16="http://schemas.microsoft.com/office/drawing/2014/main" xmlns="" id="{950BBED8-C7E9-493C-881A-BC328083A1EB}"/>
              </a:ext>
            </a:extLst>
          </p:cNvPr>
          <p:cNvPicPr>
            <a:picLocks noChangeAspect="1"/>
          </p:cNvPicPr>
          <p:nvPr/>
        </p:nvPicPr>
        <p:blipFill>
          <a:blip r:embed="rId2" cstate="print"/>
          <a:stretch>
            <a:fillRect/>
          </a:stretch>
        </p:blipFill>
        <p:spPr>
          <a:xfrm>
            <a:off x="200195" y="1873730"/>
            <a:ext cx="4446385" cy="2628000"/>
          </a:xfrm>
          <a:prstGeom prst="rect">
            <a:avLst/>
          </a:prstGeom>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r="23508"/>
          <a:stretch/>
        </p:blipFill>
        <p:spPr bwMode="auto">
          <a:xfrm>
            <a:off x="4785142" y="1873731"/>
            <a:ext cx="4175297" cy="259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feld 5"/>
          <p:cNvSpPr txBox="1"/>
          <p:nvPr/>
        </p:nvSpPr>
        <p:spPr>
          <a:xfrm>
            <a:off x="5631545" y="4557489"/>
            <a:ext cx="2967479" cy="338554"/>
          </a:xfrm>
          <a:prstGeom prst="rect">
            <a:avLst/>
          </a:prstGeom>
          <a:noFill/>
        </p:spPr>
        <p:txBody>
          <a:bodyPr wrap="none" rtlCol="0">
            <a:spAutoFit/>
          </a:bodyPr>
          <a:lstStyle/>
          <a:p>
            <a:r>
              <a:rPr lang="de-DE" sz="1600" dirty="0" err="1" smtClean="0">
                <a:latin typeface="Arial" panose="020B0604020202020204" pitchFamily="34" charset="0"/>
                <a:cs typeface="Arial" panose="020B0604020202020204" pitchFamily="34" charset="0"/>
              </a:rPr>
              <a:t>Fasssnacht</a:t>
            </a:r>
            <a:r>
              <a:rPr lang="de-DE" sz="1600" dirty="0" smtClean="0">
                <a:latin typeface="Arial" panose="020B0604020202020204" pitchFamily="34" charset="0"/>
                <a:cs typeface="Arial" panose="020B0604020202020204" pitchFamily="34" charset="0"/>
              </a:rPr>
              <a:t> et al. Cancer 2009</a:t>
            </a:r>
            <a:endParaRPr lang="de-DE" sz="1600" dirty="0">
              <a:latin typeface="Arial" panose="020B0604020202020204" pitchFamily="34" charset="0"/>
              <a:cs typeface="Arial" panose="020B0604020202020204" pitchFamily="34" charset="0"/>
            </a:endParaRPr>
          </a:p>
        </p:txBody>
      </p:sp>
      <p:sp>
        <p:nvSpPr>
          <p:cNvPr id="7" name="Rechteck 6"/>
          <p:cNvSpPr/>
          <p:nvPr/>
        </p:nvSpPr>
        <p:spPr>
          <a:xfrm>
            <a:off x="8739488" y="3861555"/>
            <a:ext cx="319531" cy="180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3870735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038AFE-89F2-497C-BBB5-B1302F071DF0}"/>
              </a:ext>
            </a:extLst>
          </p:cNvPr>
          <p:cNvSpPr>
            <a:spLocks noGrp="1"/>
          </p:cNvSpPr>
          <p:nvPr>
            <p:ph type="title"/>
          </p:nvPr>
        </p:nvSpPr>
        <p:spPr>
          <a:xfrm>
            <a:off x="1884784" y="74188"/>
            <a:ext cx="6195526" cy="833177"/>
          </a:xfrm>
        </p:spPr>
        <p:txBody>
          <a:bodyPr>
            <a:normAutofit/>
          </a:bodyPr>
          <a:lstStyle/>
          <a:p>
            <a:r>
              <a:rPr lang="fr-FR" dirty="0" err="1"/>
              <a:t>Prognosis</a:t>
            </a:r>
            <a:r>
              <a:rPr lang="fr-FR" dirty="0"/>
              <a:t/>
            </a:r>
            <a:br>
              <a:rPr lang="fr-FR" dirty="0"/>
            </a:br>
            <a:r>
              <a:rPr lang="fr-FR" sz="2200" i="1" dirty="0"/>
              <a:t>Initial </a:t>
            </a:r>
            <a:r>
              <a:rPr lang="fr-FR" sz="2200" i="1" dirty="0" err="1"/>
              <a:t>prognostic</a:t>
            </a:r>
            <a:r>
              <a:rPr lang="fr-FR" sz="2200" i="1" dirty="0"/>
              <a:t> </a:t>
            </a:r>
            <a:r>
              <a:rPr lang="fr-FR" sz="2200" i="1" dirty="0" err="1"/>
              <a:t>factors</a:t>
            </a:r>
            <a:endParaRPr lang="en-US" i="1" dirty="0"/>
          </a:p>
        </p:txBody>
      </p:sp>
      <p:sp>
        <p:nvSpPr>
          <p:cNvPr id="3" name="Espace réservé du contenu 2">
            <a:extLst>
              <a:ext uri="{FF2B5EF4-FFF2-40B4-BE49-F238E27FC236}">
                <a16:creationId xmlns:a16="http://schemas.microsoft.com/office/drawing/2014/main" xmlns="" id="{669A2DA8-483D-404F-AE8D-0978A6CB4E1E}"/>
              </a:ext>
            </a:extLst>
          </p:cNvPr>
          <p:cNvSpPr>
            <a:spLocks noGrp="1"/>
          </p:cNvSpPr>
          <p:nvPr>
            <p:ph idx="1"/>
          </p:nvPr>
        </p:nvSpPr>
        <p:spPr/>
        <p:txBody>
          <a:bodyPr/>
          <a:lstStyle/>
          <a:p>
            <a:r>
              <a:rPr lang="en-US" dirty="0" smtClean="0"/>
              <a:t>R.5.2. At </a:t>
            </a:r>
            <a:r>
              <a:rPr lang="en-US" dirty="0"/>
              <a:t>initial diagnosis, we recommend taking the following factors into account when assessing the prognosis and treatment </a:t>
            </a:r>
            <a:r>
              <a:rPr lang="en-US" dirty="0" smtClean="0"/>
              <a:t>options (++OO): </a:t>
            </a:r>
            <a:endParaRPr lang="en-US" dirty="0"/>
          </a:p>
          <a:p>
            <a:pPr lvl="1"/>
            <a:r>
              <a:rPr lang="en-US" sz="2400" b="1" dirty="0"/>
              <a:t>tumor stage</a:t>
            </a:r>
          </a:p>
          <a:p>
            <a:pPr lvl="1"/>
            <a:r>
              <a:rPr lang="en-US" sz="2400" b="1" dirty="0"/>
              <a:t>resection status </a:t>
            </a:r>
          </a:p>
          <a:p>
            <a:pPr lvl="1"/>
            <a:r>
              <a:rPr lang="en-US" sz="2400" b="1" dirty="0"/>
              <a:t>Ki67 index </a:t>
            </a:r>
            <a:r>
              <a:rPr lang="en-US" sz="2400" dirty="0"/>
              <a:t>(or mitotic count)</a:t>
            </a:r>
          </a:p>
          <a:p>
            <a:pPr lvl="1"/>
            <a:r>
              <a:rPr lang="en-US" sz="2400" b="1" dirty="0"/>
              <a:t>autonomous cortisol secretion</a:t>
            </a:r>
          </a:p>
          <a:p>
            <a:pPr lvl="1"/>
            <a:r>
              <a:rPr lang="en-US" sz="2400" b="1" dirty="0"/>
              <a:t>the patient's general condition </a:t>
            </a:r>
            <a:endParaRPr lang="en-US" sz="2400" dirty="0"/>
          </a:p>
        </p:txBody>
      </p:sp>
    </p:spTree>
    <p:extLst>
      <p:ext uri="{BB962C8B-B14F-4D97-AF65-F5344CB8AC3E}">
        <p14:creationId xmlns:p14="http://schemas.microsoft.com/office/powerpoint/2010/main" xmlns="" val="4119671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4640CDB-F7B2-4DD1-BC84-38E4B1F6B069}"/>
              </a:ext>
            </a:extLst>
          </p:cNvPr>
          <p:cNvSpPr>
            <a:spLocks noGrp="1"/>
          </p:cNvSpPr>
          <p:nvPr>
            <p:ph type="title"/>
          </p:nvPr>
        </p:nvSpPr>
        <p:spPr/>
        <p:txBody>
          <a:bodyPr>
            <a:normAutofit fontScale="90000"/>
          </a:bodyPr>
          <a:lstStyle/>
          <a:p>
            <a:r>
              <a:rPr lang="fr-FR" dirty="0" err="1"/>
              <a:t>Prognosis</a:t>
            </a:r>
            <a:r>
              <a:rPr lang="fr-FR" dirty="0"/>
              <a:t/>
            </a:r>
            <a:br>
              <a:rPr lang="fr-FR" dirty="0"/>
            </a:br>
            <a:r>
              <a:rPr lang="fr-FR" sz="2200" i="1" dirty="0"/>
              <a:t>2 distinct situations</a:t>
            </a:r>
            <a:endParaRPr lang="en-US" i="1" dirty="0"/>
          </a:p>
        </p:txBody>
      </p:sp>
      <p:sp>
        <p:nvSpPr>
          <p:cNvPr id="3" name="Espace réservé du contenu 2">
            <a:extLst>
              <a:ext uri="{FF2B5EF4-FFF2-40B4-BE49-F238E27FC236}">
                <a16:creationId xmlns:a16="http://schemas.microsoft.com/office/drawing/2014/main" xmlns="" id="{0D82116B-1A9E-4D00-A286-C6B771716F00}"/>
              </a:ext>
            </a:extLst>
          </p:cNvPr>
          <p:cNvSpPr>
            <a:spLocks noGrp="1"/>
          </p:cNvSpPr>
          <p:nvPr>
            <p:ph idx="1"/>
          </p:nvPr>
        </p:nvSpPr>
        <p:spPr/>
        <p:txBody>
          <a:bodyPr/>
          <a:lstStyle/>
          <a:p>
            <a:r>
              <a:rPr lang="fr-FR" dirty="0" err="1"/>
              <a:t>Localized</a:t>
            </a:r>
            <a:r>
              <a:rPr lang="fr-FR" dirty="0"/>
              <a:t> </a:t>
            </a:r>
            <a:r>
              <a:rPr lang="fr-FR" dirty="0" err="1"/>
              <a:t>disease</a:t>
            </a:r>
            <a:r>
              <a:rPr lang="fr-FR" dirty="0"/>
              <a:t> (stage I-III): </a:t>
            </a:r>
            <a:r>
              <a:rPr lang="fr-FR" b="1" dirty="0" err="1"/>
              <a:t>risk</a:t>
            </a:r>
            <a:r>
              <a:rPr lang="fr-FR" b="1" dirty="0"/>
              <a:t> of </a:t>
            </a:r>
            <a:r>
              <a:rPr lang="fr-FR" b="1" dirty="0" err="1"/>
              <a:t>recurrence</a:t>
            </a:r>
            <a:r>
              <a:rPr lang="fr-FR" dirty="0"/>
              <a:t>?</a:t>
            </a:r>
          </a:p>
          <a:p>
            <a:pPr lvl="1"/>
            <a:r>
              <a:rPr lang="fr-FR" sz="2400" dirty="0" err="1" smtClean="0"/>
              <a:t>Low</a:t>
            </a:r>
            <a:r>
              <a:rPr lang="fr-FR" sz="2400" dirty="0" smtClean="0"/>
              <a:t>/</a:t>
            </a:r>
            <a:r>
              <a:rPr lang="fr-FR" sz="2400" dirty="0" err="1" smtClean="0"/>
              <a:t>moderate</a:t>
            </a:r>
            <a:r>
              <a:rPr lang="fr-FR" sz="2400" dirty="0" smtClean="0"/>
              <a:t> </a:t>
            </a:r>
            <a:r>
              <a:rPr lang="fr-FR" sz="2400" dirty="0" err="1"/>
              <a:t>risk</a:t>
            </a:r>
            <a:r>
              <a:rPr lang="fr-FR" sz="2400" dirty="0"/>
              <a:t> : stage I-II </a:t>
            </a:r>
            <a:r>
              <a:rPr lang="fr-FR" sz="2400" b="1" u="sng" dirty="0" smtClean="0"/>
              <a:t>and</a:t>
            </a:r>
            <a:r>
              <a:rPr lang="fr-FR" sz="2400" dirty="0" smtClean="0"/>
              <a:t> </a:t>
            </a:r>
            <a:r>
              <a:rPr lang="fr-FR" sz="2400" dirty="0"/>
              <a:t>R0 </a:t>
            </a:r>
            <a:r>
              <a:rPr lang="fr-FR" sz="2400" b="1" u="sng" dirty="0" smtClean="0"/>
              <a:t>and</a:t>
            </a:r>
            <a:r>
              <a:rPr lang="fr-FR" sz="2400" dirty="0" smtClean="0"/>
              <a:t> </a:t>
            </a:r>
            <a:r>
              <a:rPr lang="fr-FR" sz="2400" dirty="0"/>
              <a:t>Ki67&lt;10%</a:t>
            </a:r>
          </a:p>
          <a:p>
            <a:pPr lvl="1"/>
            <a:r>
              <a:rPr lang="fr-FR" sz="2400" dirty="0"/>
              <a:t>High </a:t>
            </a:r>
            <a:r>
              <a:rPr lang="fr-FR" sz="2400" dirty="0" err="1"/>
              <a:t>risk</a:t>
            </a:r>
            <a:r>
              <a:rPr lang="fr-FR" sz="2400" dirty="0"/>
              <a:t>: stage III </a:t>
            </a:r>
            <a:r>
              <a:rPr lang="fr-FR" sz="2400" b="1" u="sng" dirty="0" smtClean="0"/>
              <a:t>or</a:t>
            </a:r>
            <a:r>
              <a:rPr lang="fr-FR" sz="2400" dirty="0" smtClean="0"/>
              <a:t> </a:t>
            </a:r>
            <a:r>
              <a:rPr lang="fr-FR" sz="2400" dirty="0"/>
              <a:t>R1 </a:t>
            </a:r>
            <a:r>
              <a:rPr lang="fr-FR" sz="2400" b="1" u="sng" dirty="0" smtClean="0"/>
              <a:t>or</a:t>
            </a:r>
            <a:r>
              <a:rPr lang="fr-FR" sz="2400" dirty="0" smtClean="0"/>
              <a:t> Ki67&gt;10</a:t>
            </a:r>
            <a:r>
              <a:rPr lang="fr-FR" sz="2400" dirty="0"/>
              <a:t>%</a:t>
            </a:r>
          </a:p>
          <a:p>
            <a:pPr lvl="1"/>
            <a:endParaRPr lang="fr-FR" sz="1600" dirty="0"/>
          </a:p>
          <a:p>
            <a:r>
              <a:rPr lang="fr-FR" dirty="0"/>
              <a:t>Advanced </a:t>
            </a:r>
            <a:r>
              <a:rPr lang="fr-FR" smtClean="0"/>
              <a:t>disease (</a:t>
            </a:r>
            <a:r>
              <a:rPr lang="fr-FR" dirty="0"/>
              <a:t>stage IV, </a:t>
            </a:r>
            <a:r>
              <a:rPr lang="fr-FR" dirty="0" err="1"/>
              <a:t>unresectable</a:t>
            </a:r>
            <a:r>
              <a:rPr lang="fr-FR" dirty="0"/>
              <a:t>, R2): </a:t>
            </a:r>
            <a:r>
              <a:rPr lang="fr-FR" b="1" dirty="0" err="1"/>
              <a:t>specific</a:t>
            </a:r>
            <a:r>
              <a:rPr lang="fr-FR" b="1" dirty="0"/>
              <a:t> </a:t>
            </a:r>
            <a:r>
              <a:rPr lang="fr-FR" b="1" dirty="0" err="1"/>
              <a:t>survival</a:t>
            </a:r>
            <a:r>
              <a:rPr lang="fr-FR" dirty="0"/>
              <a:t>?</a:t>
            </a:r>
          </a:p>
          <a:p>
            <a:pPr lvl="1"/>
            <a:r>
              <a:rPr lang="en-US" sz="2400" dirty="0"/>
              <a:t>H</a:t>
            </a:r>
            <a:r>
              <a:rPr lang="en-US" sz="2400" dirty="0" smtClean="0"/>
              <a:t>igh </a:t>
            </a:r>
            <a:r>
              <a:rPr lang="en-US" sz="2400" dirty="0"/>
              <a:t>tumor burden</a:t>
            </a:r>
          </a:p>
          <a:p>
            <a:pPr lvl="1"/>
            <a:r>
              <a:rPr lang="en-US" sz="2400" dirty="0" smtClean="0"/>
              <a:t>High </a:t>
            </a:r>
            <a:r>
              <a:rPr lang="en-US" sz="2400" dirty="0"/>
              <a:t>tumor grade, high Ki67 </a:t>
            </a:r>
            <a:r>
              <a:rPr lang="en-US" sz="2400" dirty="0" smtClean="0"/>
              <a:t>index</a:t>
            </a:r>
            <a:endParaRPr lang="en-US" sz="2400" dirty="0"/>
          </a:p>
          <a:p>
            <a:pPr lvl="1"/>
            <a:r>
              <a:rPr lang="en-US" sz="2400" dirty="0"/>
              <a:t>U</a:t>
            </a:r>
            <a:r>
              <a:rPr lang="en-US" sz="2400" dirty="0" smtClean="0"/>
              <a:t>ncontrolled </a:t>
            </a:r>
            <a:r>
              <a:rPr lang="en-US" sz="2400" dirty="0"/>
              <a:t>symptoms</a:t>
            </a:r>
          </a:p>
          <a:p>
            <a:pPr lvl="1"/>
            <a:r>
              <a:rPr lang="en-US" sz="2400" dirty="0" smtClean="0"/>
              <a:t>Fast kinetics </a:t>
            </a:r>
            <a:r>
              <a:rPr lang="en-US" sz="2400" dirty="0"/>
              <a:t>of tumor growth</a:t>
            </a:r>
            <a:endParaRPr lang="fr-FR" sz="2400" dirty="0"/>
          </a:p>
          <a:p>
            <a:endParaRPr lang="en-US" dirty="0"/>
          </a:p>
        </p:txBody>
      </p:sp>
    </p:spTree>
    <p:extLst>
      <p:ext uri="{BB962C8B-B14F-4D97-AF65-F5344CB8AC3E}">
        <p14:creationId xmlns:p14="http://schemas.microsoft.com/office/powerpoint/2010/main" xmlns="" val="3719685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32366A6-D912-466F-A25C-9FD99FB0973F}"/>
              </a:ext>
            </a:extLst>
          </p:cNvPr>
          <p:cNvSpPr>
            <a:spLocks noGrp="1"/>
          </p:cNvSpPr>
          <p:nvPr>
            <p:ph type="title"/>
          </p:nvPr>
        </p:nvSpPr>
        <p:spPr>
          <a:xfrm>
            <a:off x="1884784" y="74188"/>
            <a:ext cx="6195526" cy="762839"/>
          </a:xfrm>
        </p:spPr>
        <p:txBody>
          <a:bodyPr>
            <a:normAutofit/>
          </a:bodyPr>
          <a:lstStyle/>
          <a:p>
            <a:r>
              <a:rPr lang="fr-FR" dirty="0" err="1"/>
              <a:t>Prognosis</a:t>
            </a:r>
            <a:r>
              <a:rPr lang="fr-FR" dirty="0"/>
              <a:t/>
            </a:r>
            <a:br>
              <a:rPr lang="fr-FR" dirty="0"/>
            </a:br>
            <a:r>
              <a:rPr lang="fr-FR" sz="2200" i="1" dirty="0" err="1"/>
              <a:t>During</a:t>
            </a:r>
            <a:r>
              <a:rPr lang="fr-FR" sz="2200" i="1" dirty="0"/>
              <a:t> follow-up</a:t>
            </a:r>
            <a:endParaRPr lang="en-US" i="1" dirty="0"/>
          </a:p>
        </p:txBody>
      </p:sp>
      <p:sp>
        <p:nvSpPr>
          <p:cNvPr id="3" name="Espace réservé du contenu 2">
            <a:extLst>
              <a:ext uri="{FF2B5EF4-FFF2-40B4-BE49-F238E27FC236}">
                <a16:creationId xmlns:a16="http://schemas.microsoft.com/office/drawing/2014/main" xmlns="" id="{8FE9A65C-0336-4041-8559-200406070F05}"/>
              </a:ext>
            </a:extLst>
          </p:cNvPr>
          <p:cNvSpPr>
            <a:spLocks noGrp="1"/>
          </p:cNvSpPr>
          <p:nvPr>
            <p:ph idx="1"/>
          </p:nvPr>
        </p:nvSpPr>
        <p:spPr>
          <a:xfrm>
            <a:off x="251520" y="992814"/>
            <a:ext cx="8640960" cy="3979236"/>
          </a:xfrm>
        </p:spPr>
        <p:txBody>
          <a:bodyPr/>
          <a:lstStyle/>
          <a:p>
            <a:r>
              <a:rPr lang="en-US" dirty="0" smtClean="0"/>
              <a:t>R.5.3. During </a:t>
            </a:r>
            <a:r>
              <a:rPr lang="en-US" dirty="0"/>
              <a:t>follow-up, </a:t>
            </a:r>
            <a:r>
              <a:rPr lang="en-US" b="1" dirty="0"/>
              <a:t>we recommend </a:t>
            </a:r>
            <a:r>
              <a:rPr lang="en-US" dirty="0"/>
              <a:t>re-assessing prognosis at each evaluation, to guide treatment strategy</a:t>
            </a:r>
          </a:p>
          <a:p>
            <a:pPr lvl="1"/>
            <a:r>
              <a:rPr lang="fr-FR" sz="2400" dirty="0" smtClean="0"/>
              <a:t>A</a:t>
            </a:r>
            <a:r>
              <a:rPr lang="en-US" sz="2400" dirty="0" err="1"/>
              <a:t>fter</a:t>
            </a:r>
            <a:r>
              <a:rPr lang="en-US" sz="2400" dirty="0"/>
              <a:t> complete surgery: </a:t>
            </a:r>
          </a:p>
          <a:p>
            <a:pPr lvl="2"/>
            <a:r>
              <a:rPr lang="en-US" sz="2400" dirty="0"/>
              <a:t>recurrence?</a:t>
            </a:r>
          </a:p>
          <a:p>
            <a:pPr lvl="1"/>
            <a:r>
              <a:rPr lang="fr-FR" sz="2400" dirty="0" smtClean="0"/>
              <a:t>A</a:t>
            </a:r>
            <a:r>
              <a:rPr lang="en-US" sz="2400" dirty="0"/>
              <a:t>t the time of recurrence: </a:t>
            </a:r>
          </a:p>
          <a:p>
            <a:pPr lvl="2"/>
            <a:r>
              <a:rPr lang="en-US" sz="2400" dirty="0"/>
              <a:t>time from surgery, tumor burden, </a:t>
            </a:r>
            <a:r>
              <a:rPr lang="en-US" sz="2400" dirty="0" err="1"/>
              <a:t>resectability</a:t>
            </a:r>
            <a:r>
              <a:rPr lang="en-US" sz="2400" dirty="0"/>
              <a:t>?</a:t>
            </a:r>
          </a:p>
          <a:p>
            <a:pPr lvl="1"/>
            <a:r>
              <a:rPr lang="fr-FR" sz="2400" dirty="0" smtClean="0"/>
              <a:t>A</a:t>
            </a:r>
            <a:r>
              <a:rPr lang="en-US" sz="2400" dirty="0" err="1"/>
              <a:t>dvanced</a:t>
            </a:r>
            <a:r>
              <a:rPr lang="en-US" sz="2400" dirty="0"/>
              <a:t> disease: </a:t>
            </a:r>
          </a:p>
          <a:p>
            <a:pPr lvl="2"/>
            <a:r>
              <a:rPr lang="en-US" sz="2400" dirty="0"/>
              <a:t>Ki67, tumor burden, general condition, kinetics of growth, response to treatment?</a:t>
            </a:r>
          </a:p>
        </p:txBody>
      </p:sp>
    </p:spTree>
    <p:extLst>
      <p:ext uri="{BB962C8B-B14F-4D97-AF65-F5344CB8AC3E}">
        <p14:creationId xmlns:p14="http://schemas.microsoft.com/office/powerpoint/2010/main" xmlns="" val="1994486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34433"/>
            <a:ext cx="6195526" cy="529568"/>
          </a:xfrm>
        </p:spPr>
        <p:txBody>
          <a:bodyPr>
            <a:noAutofit/>
          </a:bodyPr>
          <a:lstStyle/>
          <a:p>
            <a:r>
              <a:rPr lang="en-US" dirty="0" smtClean="0"/>
              <a:t>Methods and time interval </a:t>
            </a:r>
            <a:br>
              <a:rPr lang="en-US" dirty="0" smtClean="0"/>
            </a:br>
            <a:r>
              <a:rPr lang="en-US" dirty="0" smtClean="0"/>
              <a:t>of follow-up examinations</a:t>
            </a:r>
            <a:endParaRPr lang="en-US" dirty="0"/>
          </a:p>
        </p:txBody>
      </p:sp>
      <p:sp>
        <p:nvSpPr>
          <p:cNvPr id="3" name="Inhaltsplatzhalter 2"/>
          <p:cNvSpPr>
            <a:spLocks noGrp="1"/>
          </p:cNvSpPr>
          <p:nvPr>
            <p:ph idx="1"/>
          </p:nvPr>
        </p:nvSpPr>
        <p:spPr/>
        <p:txBody>
          <a:bodyPr/>
          <a:lstStyle/>
          <a:p>
            <a:r>
              <a:rPr lang="en-US" dirty="0" smtClean="0"/>
              <a:t>R.6.1. We recommend following patients with regular cross-sectional imaging of the abdomen, pelvis and chest. </a:t>
            </a:r>
          </a:p>
          <a:p>
            <a:r>
              <a:rPr lang="en-US" dirty="0" smtClean="0"/>
              <a:t>R.6.2. </a:t>
            </a:r>
            <a:r>
              <a:rPr lang="en-US" dirty="0"/>
              <a:t>After complete resection, </a:t>
            </a:r>
            <a:r>
              <a:rPr lang="en-US" b="1" dirty="0"/>
              <a:t>we suggest </a:t>
            </a:r>
            <a:r>
              <a:rPr lang="en-US" dirty="0"/>
              <a:t>radiological imaging </a:t>
            </a:r>
            <a:r>
              <a:rPr lang="en-US" b="1" dirty="0"/>
              <a:t>every 3 months for 2 years</a:t>
            </a:r>
            <a:r>
              <a:rPr lang="en-US" dirty="0"/>
              <a:t>, then every 3-6 months for a further 3 years. </a:t>
            </a:r>
            <a:endParaRPr lang="en-US" dirty="0" smtClean="0"/>
          </a:p>
          <a:p>
            <a:r>
              <a:rPr lang="en-US" dirty="0" smtClean="0"/>
              <a:t>The </a:t>
            </a:r>
            <a:r>
              <a:rPr lang="en-US" dirty="0"/>
              <a:t>majority of the panel </a:t>
            </a:r>
            <a:r>
              <a:rPr lang="en-US" b="1" dirty="0"/>
              <a:t>suggests</a:t>
            </a:r>
            <a:r>
              <a:rPr lang="en-US" dirty="0"/>
              <a:t> continuation of follow-up imaging beyond 5 years, but surveillance should then be adapted.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Aim</a:t>
            </a:r>
            <a:r>
              <a:rPr lang="de-DE" dirty="0" smtClean="0"/>
              <a:t> </a:t>
            </a:r>
            <a:r>
              <a:rPr lang="de-DE" dirty="0" err="1" smtClean="0"/>
              <a:t>of</a:t>
            </a:r>
            <a:r>
              <a:rPr lang="de-DE" dirty="0" smtClean="0"/>
              <a:t> </a:t>
            </a:r>
            <a:r>
              <a:rPr lang="de-DE" dirty="0" err="1" smtClean="0"/>
              <a:t>the</a:t>
            </a:r>
            <a:r>
              <a:rPr lang="de-DE" dirty="0" smtClean="0"/>
              <a:t> </a:t>
            </a:r>
            <a:r>
              <a:rPr lang="de-DE" dirty="0" err="1" smtClean="0"/>
              <a:t>guidelines</a:t>
            </a:r>
            <a:endParaRPr lang="de-DE" dirty="0"/>
          </a:p>
        </p:txBody>
      </p:sp>
      <p:sp>
        <p:nvSpPr>
          <p:cNvPr id="3" name="Inhaltsplatzhalter 2"/>
          <p:cNvSpPr>
            <a:spLocks noGrp="1"/>
          </p:cNvSpPr>
          <p:nvPr>
            <p:ph idx="1"/>
          </p:nvPr>
        </p:nvSpPr>
        <p:spPr>
          <a:xfrm>
            <a:off x="251520" y="1042509"/>
            <a:ext cx="8640960" cy="3979236"/>
          </a:xfrm>
        </p:spPr>
        <p:txBody>
          <a:bodyPr/>
          <a:lstStyle/>
          <a:p>
            <a:r>
              <a:rPr lang="en-US" dirty="0" smtClean="0"/>
              <a:t>Provide for the first time evidence-based clinical practice guidelines for</a:t>
            </a:r>
          </a:p>
          <a:p>
            <a:pPr lvl="1"/>
            <a:r>
              <a:rPr lang="en-US" sz="2400" dirty="0" smtClean="0"/>
              <a:t>Diagnosis</a:t>
            </a:r>
          </a:p>
          <a:p>
            <a:pPr lvl="1"/>
            <a:r>
              <a:rPr lang="en-US" sz="2400" dirty="0" smtClean="0"/>
              <a:t>Treatment</a:t>
            </a:r>
          </a:p>
          <a:p>
            <a:pPr lvl="1"/>
            <a:r>
              <a:rPr lang="en-US" sz="2400" dirty="0" smtClean="0"/>
              <a:t>Prognosis </a:t>
            </a:r>
          </a:p>
          <a:p>
            <a:r>
              <a:rPr lang="en-US" dirty="0" smtClean="0"/>
              <a:t>of patients with adrenocortical carcinoma (ACC)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441" y="1787990"/>
            <a:ext cx="7772400" cy="913544"/>
          </a:xfrm>
        </p:spPr>
        <p:txBody>
          <a:bodyPr>
            <a:normAutofit/>
          </a:bodyPr>
          <a:lstStyle/>
          <a:p>
            <a:pPr algn="ctr"/>
            <a:r>
              <a:rPr lang="en-US" sz="4000" b="1" dirty="0" smtClean="0"/>
              <a:t>ADJUVANT THERAPY</a:t>
            </a:r>
            <a:endParaRPr lang="en-US" sz="4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95209"/>
            <a:ext cx="6195526" cy="529568"/>
          </a:xfrm>
        </p:spPr>
        <p:txBody>
          <a:bodyPr/>
          <a:lstStyle/>
          <a:p>
            <a:r>
              <a:rPr lang="en-US" dirty="0" smtClean="0"/>
              <a:t>ADJUVANT THERAPY</a:t>
            </a:r>
            <a:endParaRPr lang="en-US" dirty="0"/>
          </a:p>
        </p:txBody>
      </p:sp>
      <p:sp>
        <p:nvSpPr>
          <p:cNvPr id="3" name="Inhaltsplatzhalter 2"/>
          <p:cNvSpPr>
            <a:spLocks noGrp="1"/>
          </p:cNvSpPr>
          <p:nvPr>
            <p:ph idx="1"/>
          </p:nvPr>
        </p:nvSpPr>
        <p:spPr>
          <a:xfrm>
            <a:off x="569020" y="897564"/>
            <a:ext cx="8219380" cy="3834426"/>
          </a:xfrm>
        </p:spPr>
        <p:txBody>
          <a:bodyPr/>
          <a:lstStyle/>
          <a:p>
            <a:r>
              <a:rPr lang="en-US" sz="3200" b="1" dirty="0">
                <a:solidFill>
                  <a:schemeClr val="accent1">
                    <a:lumMod val="75000"/>
                  </a:schemeClr>
                </a:solidFill>
              </a:rPr>
              <a:t>Is adjuvant therapy able to prevent recurrent disease or reduce mortality after radical resection</a:t>
            </a:r>
            <a:r>
              <a:rPr lang="en-US" sz="3200" b="1" dirty="0" smtClean="0">
                <a:solidFill>
                  <a:schemeClr val="accent1">
                    <a:lumMod val="75000"/>
                  </a:schemeClr>
                </a:solidFill>
              </a:rPr>
              <a:t>? </a:t>
            </a:r>
          </a:p>
          <a:p>
            <a:endParaRPr lang="en-US" sz="3200" b="1" dirty="0" smtClean="0">
              <a:solidFill>
                <a:schemeClr val="accent1">
                  <a:lumMod val="75000"/>
                </a:schemeClr>
              </a:solidFill>
            </a:endParaRPr>
          </a:p>
          <a:p>
            <a:pPr marL="533400" lvl="1" indent="-177800"/>
            <a:r>
              <a:rPr lang="en-US" sz="2800" b="1" dirty="0" smtClean="0">
                <a:solidFill>
                  <a:schemeClr val="accent1">
                    <a:lumMod val="75000"/>
                  </a:schemeClr>
                </a:solidFill>
              </a:rPr>
              <a:t>MITOTANE (n=6 papers included)</a:t>
            </a:r>
          </a:p>
          <a:p>
            <a:pPr marL="533400" lvl="1" indent="-177800"/>
            <a:r>
              <a:rPr lang="en-US" sz="2800" b="1" dirty="0" smtClean="0">
                <a:solidFill>
                  <a:schemeClr val="accent1">
                    <a:lumMod val="75000"/>
                  </a:schemeClr>
                </a:solidFill>
              </a:rPr>
              <a:t>RADIATION THERAPY (n=3 papers included)</a:t>
            </a:r>
          </a:p>
          <a:p>
            <a:pPr marL="533400" lvl="1" indent="-177800"/>
            <a:r>
              <a:rPr lang="en-US" sz="2800" b="1" dirty="0" smtClean="0">
                <a:solidFill>
                  <a:schemeClr val="accent1">
                    <a:lumMod val="75000"/>
                  </a:schemeClr>
                </a:solidFill>
              </a:rPr>
              <a:t>CHEMOTHERAPY (n=0 papers included)</a:t>
            </a:r>
            <a:endParaRPr lang="en-US" sz="2800" b="1" dirty="0">
              <a:solidFill>
                <a:schemeClr val="accent1">
                  <a:lumMod val="75000"/>
                </a:schemeClr>
              </a:solidFill>
            </a:endParaRPr>
          </a:p>
          <a:p>
            <a:endParaRPr lang="en-US" dirty="0">
              <a:solidFill>
                <a:schemeClr val="accent1">
                  <a:lumMod val="75000"/>
                </a:schemeClr>
              </a:solidFill>
            </a:endParaRPr>
          </a:p>
        </p:txBody>
      </p:sp>
      <p:sp>
        <p:nvSpPr>
          <p:cNvPr id="5" name="Rettangolo 2"/>
          <p:cNvSpPr>
            <a:spLocks noChangeArrowheads="1"/>
          </p:cNvSpPr>
          <p:nvPr/>
        </p:nvSpPr>
        <p:spPr bwMode="auto">
          <a:xfrm>
            <a:off x="903528" y="1471961"/>
            <a:ext cx="7095213" cy="3056634"/>
          </a:xfrm>
          <a:prstGeom prst="rect">
            <a:avLst/>
          </a:prstGeom>
          <a:solidFill>
            <a:srgbClr val="FFFFCC"/>
          </a:solidFill>
          <a:ln w="9525">
            <a:solidFill>
              <a:srgbClr val="FFFFFF"/>
            </a:solidFill>
            <a:round/>
            <a:headEnd/>
            <a:tailEnd/>
          </a:ln>
        </p:spPr>
        <p:txBody>
          <a:bodyPr/>
          <a:lstStyle/>
          <a:p>
            <a:pPr algn="ctr">
              <a:spcAft>
                <a:spcPts val="1200"/>
              </a:spcAft>
            </a:pPr>
            <a:r>
              <a:rPr lang="en-US" sz="3200" dirty="0" smtClean="0">
                <a:solidFill>
                  <a:srgbClr val="161616"/>
                </a:solidFill>
                <a:latin typeface="Arial Rounded MT Bold"/>
                <a:cs typeface="Arial Rounded MT Bold"/>
              </a:rPr>
              <a:t>STUDY CHARACTERISTICS</a:t>
            </a:r>
          </a:p>
          <a:p>
            <a:pPr marL="355600" indent="-355600">
              <a:spcAft>
                <a:spcPts val="1200"/>
              </a:spcAft>
              <a:buFont typeface="Courier New" charset="0"/>
              <a:buChar char="o"/>
            </a:pPr>
            <a:r>
              <a:rPr lang="en-US" sz="2400" dirty="0" smtClean="0">
                <a:solidFill>
                  <a:srgbClr val="161616"/>
                </a:solidFill>
                <a:latin typeface="Arial Rounded MT Bold"/>
                <a:cs typeface="Arial Rounded MT Bold"/>
              </a:rPr>
              <a:t>ACC operated on with R0, R1, Rx</a:t>
            </a:r>
          </a:p>
          <a:p>
            <a:pPr marL="355600" indent="-355600">
              <a:spcAft>
                <a:spcPts val="1200"/>
              </a:spcAft>
              <a:buFont typeface="Courier New" charset="0"/>
              <a:buChar char="o"/>
            </a:pPr>
            <a:r>
              <a:rPr lang="en-US" sz="2400" dirty="0" smtClean="0">
                <a:solidFill>
                  <a:srgbClr val="161616"/>
                </a:solidFill>
                <a:latin typeface="Arial Rounded MT Bold"/>
                <a:cs typeface="Arial Rounded MT Bold"/>
              </a:rPr>
              <a:t>Intervention group (&gt;10 </a:t>
            </a:r>
            <a:r>
              <a:rPr lang="en-US" sz="2400" dirty="0" err="1" smtClean="0">
                <a:solidFill>
                  <a:srgbClr val="161616"/>
                </a:solidFill>
                <a:latin typeface="Arial Rounded MT Bold"/>
                <a:cs typeface="Arial Rounded MT Bold"/>
              </a:rPr>
              <a:t>pts</a:t>
            </a:r>
            <a:r>
              <a:rPr lang="en-US" sz="2400" dirty="0" smtClean="0">
                <a:solidFill>
                  <a:srgbClr val="161616"/>
                </a:solidFill>
                <a:latin typeface="Arial Rounded MT Bold"/>
                <a:cs typeface="Arial Rounded MT Bold"/>
              </a:rPr>
              <a:t>) &amp; control group</a:t>
            </a:r>
          </a:p>
          <a:p>
            <a:pPr marL="355600" indent="-355600">
              <a:spcAft>
                <a:spcPts val="1200"/>
              </a:spcAft>
              <a:buFont typeface="Courier New" charset="0"/>
              <a:buChar char="o"/>
            </a:pPr>
            <a:r>
              <a:rPr lang="en-US" sz="2400" dirty="0" smtClean="0">
                <a:solidFill>
                  <a:srgbClr val="161616"/>
                </a:solidFill>
                <a:latin typeface="Arial Rounded MT Bold"/>
                <a:cs typeface="Arial Rounded MT Bold"/>
              </a:rPr>
              <a:t>Baseline data with age- and stage-adjusted estimates</a:t>
            </a:r>
          </a:p>
          <a:p>
            <a:pPr marL="355600" indent="-355600">
              <a:spcAft>
                <a:spcPts val="1200"/>
              </a:spcAft>
              <a:buFont typeface="Courier New" charset="0"/>
              <a:buChar char="o"/>
            </a:pPr>
            <a:r>
              <a:rPr lang="en-US" sz="2400" dirty="0" smtClean="0">
                <a:solidFill>
                  <a:srgbClr val="161616"/>
                </a:solidFill>
                <a:latin typeface="Arial Rounded MT Bold"/>
                <a:cs typeface="Arial Rounded MT Bold"/>
              </a:rPr>
              <a:t>&lt;25% overlap with other studies</a:t>
            </a:r>
            <a:endParaRPr lang="en-US" sz="2400" dirty="0">
              <a:solidFill>
                <a:srgbClr val="161616"/>
              </a:solidFill>
              <a:latin typeface="Arial Rounded MT Bold"/>
              <a:cs typeface="Arial Rounded MT Bold"/>
            </a:endParaRPr>
          </a:p>
        </p:txBody>
      </p:sp>
    </p:spTree>
    <p:extLst>
      <p:ext uri="{BB962C8B-B14F-4D97-AF65-F5344CB8AC3E}">
        <p14:creationId xmlns:p14="http://schemas.microsoft.com/office/powerpoint/2010/main" xmlns="" val="35206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6765928" y="3489722"/>
            <a:ext cx="17954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endParaRPr lang="it-IT" sz="1800" b="0" smtClean="0">
              <a:solidFill>
                <a:srgbClr val="000000"/>
              </a:solidFill>
              <a:latin typeface="Comic Sans MS" charset="0"/>
            </a:endParaRPr>
          </a:p>
        </p:txBody>
      </p:sp>
      <p:graphicFrame>
        <p:nvGraphicFramePr>
          <p:cNvPr id="528479" name="Group 95"/>
          <p:cNvGraphicFramePr>
            <a:graphicFrameLocks noGrp="1"/>
          </p:cNvGraphicFramePr>
          <p:nvPr>
            <p:extLst>
              <p:ext uri="{D42A27DB-BD31-4B8C-83A1-F6EECF244321}">
                <p14:modId xmlns:p14="http://schemas.microsoft.com/office/powerpoint/2010/main" xmlns="" val="913196100"/>
              </p:ext>
            </p:extLst>
          </p:nvPr>
        </p:nvGraphicFramePr>
        <p:xfrm>
          <a:off x="16094" y="-1586"/>
          <a:ext cx="9096375" cy="5182588"/>
        </p:xfrm>
        <a:graphic>
          <a:graphicData uri="http://schemas.openxmlformats.org/drawingml/2006/table">
            <a:tbl>
              <a:tblPr/>
              <a:tblGrid>
                <a:gridCol w="1434759"/>
                <a:gridCol w="1272153"/>
                <a:gridCol w="2874596"/>
                <a:gridCol w="3514867"/>
              </a:tblGrid>
              <a:tr h="4430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Paper</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N.</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Study characteristics</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Patient characteristics</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Berruti</a:t>
                      </a: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(2017)</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47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45 CTR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70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Treatment per </a:t>
                      </a:r>
                      <a:r>
                        <a:rPr kumimoji="0" lang="en-GB" sz="1600" b="0"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center</a:t>
                      </a: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 policy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Landmark analysis at 3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Treatment duration 42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Median follow-up &gt;120 mo.</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Stage IV in 13% of mitotane group vs. 9% and 1% of control groups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8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Arial" pitchFamily="34" charset="0"/>
                          <a:ea typeface="ＭＳ Ｐゴシック" charset="0"/>
                          <a:cs typeface="Arial" pitchFamily="34" charset="0"/>
                        </a:rPr>
                        <a:t>Postlewait</a:t>
                      </a: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(2016)</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a:t>
                      </a: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88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119 CTR</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Landmark analysis at 30 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Treatment duration 6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Median follow-up 44 mo.</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Stage IV in 28% of mitotane vs. 9% of control group</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Hormone secretion in 58% of mitotane vs. 32% of control group</a:t>
                      </a:r>
                      <a:endParaRPr kumimoji="0" lang="en-GB" sz="16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15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Beuschlein</a:t>
                      </a: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(2015)</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63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235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Study not originally aiming to assess outcome of adjuvant mitotane </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28% are stage III in both mitotane and control groups </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8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Else (2014)</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105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159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40% of pts received RDT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Median follow-up 46 mo.</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Non-significant excess of adverse prognostic factors in mitotane group</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140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Grubbs (2010)</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22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196 CTR</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Treatment duration &gt;2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Median follow-up 88 mo.</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Non-significant excess of adverse prognostic factors in mitotane group</a:t>
                      </a:r>
                      <a:endParaRPr kumimoji="0" lang="en-GB" sz="16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Bertherat</a:t>
                      </a: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(2007)</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65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101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Published as letter to the Editor</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Cortisol secretion in 77% of mitotane group vs. 41% of control group</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xmlns="" val="36986252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6765928" y="3489722"/>
            <a:ext cx="17954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endParaRPr lang="it-IT" sz="1800" b="0" smtClean="0">
              <a:solidFill>
                <a:srgbClr val="000000"/>
              </a:solidFill>
              <a:latin typeface="Comic Sans MS" charset="0"/>
            </a:endParaRPr>
          </a:p>
        </p:txBody>
      </p:sp>
      <p:graphicFrame>
        <p:nvGraphicFramePr>
          <p:cNvPr id="528479" name="Group 95"/>
          <p:cNvGraphicFramePr>
            <a:graphicFrameLocks noGrp="1"/>
          </p:cNvGraphicFramePr>
          <p:nvPr>
            <p:extLst>
              <p:ext uri="{D42A27DB-BD31-4B8C-83A1-F6EECF244321}">
                <p14:modId xmlns:p14="http://schemas.microsoft.com/office/powerpoint/2010/main" xmlns="" val="1993132015"/>
              </p:ext>
            </p:extLst>
          </p:nvPr>
        </p:nvGraphicFramePr>
        <p:xfrm>
          <a:off x="16094" y="-1586"/>
          <a:ext cx="9096375" cy="5182588"/>
        </p:xfrm>
        <a:graphic>
          <a:graphicData uri="http://schemas.openxmlformats.org/drawingml/2006/table">
            <a:tbl>
              <a:tblPr/>
              <a:tblGrid>
                <a:gridCol w="1434759"/>
                <a:gridCol w="1272153"/>
                <a:gridCol w="2874596"/>
                <a:gridCol w="3514867"/>
              </a:tblGrid>
              <a:tr h="4430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Paper</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N.</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Study characteristics</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Patient characteristics</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Berruti</a:t>
                      </a: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(2017)</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47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45 CTR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70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Treatment per </a:t>
                      </a:r>
                      <a:r>
                        <a:rPr kumimoji="0" lang="en-GB" sz="1600" b="0"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center</a:t>
                      </a: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 policy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Landmark analysis at 3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Treatment duration 42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Median follow-up &gt;120 mo.</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Stage IV in 13% of mitotane group vs. 9% and 1% of control groups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8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Arial" pitchFamily="34" charset="0"/>
                          <a:ea typeface="ＭＳ Ｐゴシック" charset="0"/>
                          <a:cs typeface="Arial" pitchFamily="34" charset="0"/>
                        </a:rPr>
                        <a:t>Postlewait</a:t>
                      </a: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(2016)</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a:t>
                      </a: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88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119 CTR</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Landmark analysis at 30 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Treatment duration 6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Median follow-up 44 mo.</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Stage IV in 28% of mitotane vs. 9% of control group</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Hormone secretion in 58% of mitotane vs. 32% of control group</a:t>
                      </a:r>
                      <a:endParaRPr kumimoji="0" lang="en-GB" sz="16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15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Beuschlein</a:t>
                      </a: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(2015)</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63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235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Study not originally aiming to assess outcome of adjuvant mitotane </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28% are stage III in both mitotane and control groups </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8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Else (2014)</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105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159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40% of pts received RDT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Median follow-up 46 mo.</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Non-significant excess of adverse prognostic factors in mitotane group</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140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Grubbs (2010)</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22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196 CTR</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Treatment duration &gt;2 mo.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Median follow-up 88 mo.</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ea typeface="ＭＳ Ｐゴシック" charset="0"/>
                          <a:cs typeface="Arial" pitchFamily="34" charset="0"/>
                        </a:rPr>
                        <a:t>Non-significant excess of adverse prognostic factors in mitotane group</a:t>
                      </a:r>
                      <a:endParaRPr kumimoji="0" lang="en-GB" sz="16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bg1"/>
                          </a:solidFill>
                          <a:effectLst/>
                          <a:latin typeface="Arial" pitchFamily="34" charset="0"/>
                          <a:ea typeface="ＭＳ Ｐゴシック" charset="0"/>
                          <a:cs typeface="Arial" pitchFamily="34" charset="0"/>
                        </a:rPr>
                        <a:t>Bertherat</a:t>
                      </a: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(2007)</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  65 MIT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Arial" pitchFamily="34" charset="0"/>
                          <a:ea typeface="ＭＳ Ｐゴシック" charset="0"/>
                          <a:cs typeface="Arial" pitchFamily="34" charset="0"/>
                        </a:rPr>
                        <a:t>101 CTR</a:t>
                      </a:r>
                      <a:endParaRPr kumimoji="0" lang="en-GB" sz="18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Published as letter to the Editor</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Arial" pitchFamily="34" charset="0"/>
                          <a:ea typeface="ＭＳ Ｐゴシック" charset="0"/>
                          <a:cs typeface="Arial" pitchFamily="34" charset="0"/>
                        </a:rPr>
                        <a:t>Cortisol secretion in 77% of mitotane group vs. 41% of control group</a:t>
                      </a:r>
                      <a:endParaRPr kumimoji="0" lang="en-GB" sz="1600" b="0" i="0" u="none" strike="noStrike" cap="none" normalizeH="0" baseline="0" dirty="0">
                        <a:ln>
                          <a:noFill/>
                        </a:ln>
                        <a:solidFill>
                          <a:schemeClr val="bg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xmlns="" val="264171448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d 1"/>
          <p:cNvPicPr/>
          <p:nvPr/>
        </p:nvPicPr>
        <p:blipFill>
          <a:blip r:embed="rId2" cstate="print"/>
          <a:srcRect/>
          <a:stretch>
            <a:fillRect/>
          </a:stretch>
        </p:blipFill>
        <p:spPr bwMode="auto">
          <a:xfrm>
            <a:off x="-33850" y="0"/>
            <a:ext cx="9194800" cy="7027333"/>
          </a:xfrm>
          <a:prstGeom prst="rect">
            <a:avLst/>
          </a:prstGeom>
          <a:noFill/>
          <a:ln w="9525">
            <a:noFill/>
            <a:miter lim="800000"/>
            <a:headEnd/>
            <a:tailEnd/>
          </a:ln>
        </p:spPr>
      </p:pic>
      <p:pic>
        <p:nvPicPr>
          <p:cNvPr id="3" name="Immagine 2" descr="Senza titol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537" y="3962400"/>
            <a:ext cx="8559800" cy="1181100"/>
          </a:xfrm>
          <a:prstGeom prst="rect">
            <a:avLst/>
          </a:prstGeom>
        </p:spPr>
      </p:pic>
      <p:sp>
        <p:nvSpPr>
          <p:cNvPr id="5" name="Rettangolo 4"/>
          <p:cNvSpPr/>
          <p:nvPr/>
        </p:nvSpPr>
        <p:spPr>
          <a:xfrm>
            <a:off x="4190999" y="723900"/>
            <a:ext cx="3048001"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4400" dirty="0" smtClean="0"/>
              <a:t>MITOTANE</a:t>
            </a:r>
            <a:endParaRPr lang="it-IT" sz="4400" dirty="0"/>
          </a:p>
        </p:txBody>
      </p:sp>
    </p:spTree>
    <p:extLst>
      <p:ext uri="{BB962C8B-B14F-4D97-AF65-F5344CB8AC3E}">
        <p14:creationId xmlns:p14="http://schemas.microsoft.com/office/powerpoint/2010/main" xmlns="" val="11637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2"/>
          <p:cNvPicPr/>
          <p:nvPr/>
        </p:nvPicPr>
        <p:blipFill>
          <a:blip r:embed="rId2" cstate="print"/>
          <a:srcRect/>
          <a:stretch>
            <a:fillRect/>
          </a:stretch>
        </p:blipFill>
        <p:spPr bwMode="auto">
          <a:xfrm>
            <a:off x="4811" y="0"/>
            <a:ext cx="9139189" cy="6986306"/>
          </a:xfrm>
          <a:prstGeom prst="rect">
            <a:avLst/>
          </a:prstGeom>
          <a:noFill/>
          <a:ln w="9525">
            <a:noFill/>
            <a:miter lim="800000"/>
            <a:headEnd/>
            <a:tailEnd/>
          </a:ln>
        </p:spPr>
      </p:pic>
      <p:pic>
        <p:nvPicPr>
          <p:cNvPr id="3" name="Immagine 2" descr="Senza titol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185" y="3977844"/>
            <a:ext cx="8559800" cy="1181100"/>
          </a:xfrm>
          <a:prstGeom prst="rect">
            <a:avLst/>
          </a:prstGeom>
        </p:spPr>
      </p:pic>
      <p:sp>
        <p:nvSpPr>
          <p:cNvPr id="7" name="Rettangolo 6"/>
          <p:cNvSpPr/>
          <p:nvPr/>
        </p:nvSpPr>
        <p:spPr>
          <a:xfrm>
            <a:off x="4063999" y="850900"/>
            <a:ext cx="3136901"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4400" dirty="0" smtClean="0"/>
              <a:t>MITOTANE</a:t>
            </a:r>
            <a:endParaRPr lang="it-IT" sz="4400" dirty="0"/>
          </a:p>
        </p:txBody>
      </p:sp>
    </p:spTree>
    <p:extLst>
      <p:ext uri="{BB962C8B-B14F-4D97-AF65-F5344CB8AC3E}">
        <p14:creationId xmlns:p14="http://schemas.microsoft.com/office/powerpoint/2010/main" xmlns="" val="18200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116229"/>
            <a:ext cx="6195526" cy="529568"/>
          </a:xfrm>
        </p:spPr>
        <p:txBody>
          <a:bodyPr>
            <a:normAutofit/>
          </a:bodyPr>
          <a:lstStyle/>
          <a:p>
            <a:r>
              <a:rPr lang="en-US" dirty="0" smtClean="0"/>
              <a:t>ADJUVANT MITOTANE THERAPY</a:t>
            </a:r>
            <a:endParaRPr lang="en-US" dirty="0"/>
          </a:p>
        </p:txBody>
      </p:sp>
      <p:sp>
        <p:nvSpPr>
          <p:cNvPr id="3" name="Inhaltsplatzhalter 2"/>
          <p:cNvSpPr>
            <a:spLocks noGrp="1"/>
          </p:cNvSpPr>
          <p:nvPr>
            <p:ph idx="1"/>
          </p:nvPr>
        </p:nvSpPr>
        <p:spPr>
          <a:xfrm>
            <a:off x="569020" y="897564"/>
            <a:ext cx="8219380" cy="3834426"/>
          </a:xfrm>
        </p:spPr>
        <p:txBody>
          <a:bodyPr/>
          <a:lstStyle/>
          <a:p>
            <a:r>
              <a:rPr lang="en-US" dirty="0"/>
              <a:t>R.8.1</a:t>
            </a:r>
            <a:r>
              <a:rPr lang="en-US" dirty="0" smtClean="0"/>
              <a:t>. For </a:t>
            </a:r>
            <a:r>
              <a:rPr lang="en-US" dirty="0"/>
              <a:t>adrenal tumors with uncertain malignant potential, </a:t>
            </a:r>
            <a:r>
              <a:rPr lang="en-US" b="1" dirty="0"/>
              <a:t>we recommend against</a:t>
            </a:r>
            <a:r>
              <a:rPr lang="en-US" dirty="0"/>
              <a:t> adjuvant therapy (+OOO). </a:t>
            </a:r>
            <a:endParaRPr lang="en-US" dirty="0" smtClean="0"/>
          </a:p>
          <a:p>
            <a:r>
              <a:rPr lang="en-US" dirty="0"/>
              <a:t>R.8.2. </a:t>
            </a:r>
            <a:r>
              <a:rPr lang="en-US" b="1" dirty="0"/>
              <a:t>We suggest </a:t>
            </a:r>
            <a:r>
              <a:rPr lang="en-US" dirty="0"/>
              <a:t>adjuvant mitotane treatment in </a:t>
            </a:r>
            <a:r>
              <a:rPr lang="en-US" dirty="0" smtClean="0"/>
              <a:t>patients </a:t>
            </a:r>
            <a:r>
              <a:rPr lang="en-US" dirty="0"/>
              <a:t>without macroscopic residual tumor after surgery that have a perceived </a:t>
            </a:r>
            <a:r>
              <a:rPr lang="en-US" u="sng" dirty="0"/>
              <a:t>high risk </a:t>
            </a:r>
            <a:r>
              <a:rPr lang="en-US" dirty="0"/>
              <a:t>of recurrence (+OOO). </a:t>
            </a:r>
            <a:endParaRPr lang="en-US" dirty="0" smtClean="0"/>
          </a:p>
          <a:p>
            <a:pPr marL="0" indent="0">
              <a:buNone/>
              <a:tabLst>
                <a:tab pos="358775" algn="l"/>
              </a:tabLst>
            </a:pPr>
            <a:r>
              <a:rPr lang="en-US" dirty="0" smtClean="0"/>
              <a:t>	High risk: stage III </a:t>
            </a:r>
            <a:r>
              <a:rPr lang="en-US" u="sng" dirty="0" smtClean="0"/>
              <a:t>or</a:t>
            </a:r>
            <a:r>
              <a:rPr lang="en-US" dirty="0" smtClean="0"/>
              <a:t> R1 resection </a:t>
            </a:r>
            <a:r>
              <a:rPr lang="en-US" u="sng" dirty="0" smtClean="0"/>
              <a:t>or</a:t>
            </a:r>
            <a:r>
              <a:rPr lang="en-US" dirty="0" smtClean="0"/>
              <a:t> Ki67 &gt; 10%</a:t>
            </a:r>
            <a:endParaRPr lang="en-US" dirty="0"/>
          </a:p>
          <a:p>
            <a:r>
              <a:rPr lang="en-US" dirty="0" smtClean="0"/>
              <a:t>However</a:t>
            </a:r>
            <a:r>
              <a:rPr lang="en-US" dirty="0"/>
              <a:t>, </a:t>
            </a:r>
            <a:r>
              <a:rPr lang="en-US" b="1" dirty="0"/>
              <a:t>we cannot suggest for or against </a:t>
            </a:r>
            <a:r>
              <a:rPr lang="en-US" dirty="0"/>
              <a:t>adjuvant therapy for patients at </a:t>
            </a:r>
            <a:r>
              <a:rPr lang="en-US" u="sng" dirty="0"/>
              <a:t>low/moderate risk </a:t>
            </a:r>
            <a:r>
              <a:rPr lang="en-US" dirty="0"/>
              <a:t>of recurrence (stage I-II, R0 resection </a:t>
            </a:r>
            <a:r>
              <a:rPr lang="en-US" u="sng" dirty="0"/>
              <a:t>and</a:t>
            </a:r>
            <a:r>
              <a:rPr lang="en-US" dirty="0"/>
              <a:t> Ki67 ≤ 10%</a:t>
            </a:r>
            <a:r>
              <a:rPr lang="en-US" dirty="0" smtClean="0"/>
              <a:t>).</a:t>
            </a:r>
            <a:endParaRPr lang="it-IT" dirty="0"/>
          </a:p>
          <a:p>
            <a:endParaRPr lang="it-IT" dirty="0"/>
          </a:p>
          <a:p>
            <a:endParaRPr lang="en-US" dirty="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xmlns="" val="3348042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126739"/>
            <a:ext cx="6195526" cy="529568"/>
          </a:xfrm>
        </p:spPr>
        <p:txBody>
          <a:bodyPr>
            <a:normAutofit/>
          </a:bodyPr>
          <a:lstStyle/>
          <a:p>
            <a:r>
              <a:rPr lang="en-US" dirty="0" smtClean="0"/>
              <a:t>ADJUVANT MITOTANE THERAPY</a:t>
            </a:r>
            <a:endParaRPr lang="en-US" dirty="0"/>
          </a:p>
        </p:txBody>
      </p:sp>
      <p:sp>
        <p:nvSpPr>
          <p:cNvPr id="3" name="Inhaltsplatzhalter 2"/>
          <p:cNvSpPr>
            <a:spLocks noGrp="1"/>
          </p:cNvSpPr>
          <p:nvPr>
            <p:ph idx="1"/>
          </p:nvPr>
        </p:nvSpPr>
        <p:spPr>
          <a:xfrm>
            <a:off x="569020" y="973764"/>
            <a:ext cx="8219380" cy="3834426"/>
          </a:xfrm>
        </p:spPr>
        <p:txBody>
          <a:bodyPr/>
          <a:lstStyle/>
          <a:p>
            <a:r>
              <a:rPr lang="en-US" dirty="0"/>
              <a:t>R.8.3</a:t>
            </a:r>
            <a:r>
              <a:rPr lang="en-US" dirty="0" smtClean="0"/>
              <a:t>. Once </a:t>
            </a:r>
            <a:r>
              <a:rPr lang="en-US" dirty="0"/>
              <a:t>the decision for mitotane treatment is established, </a:t>
            </a:r>
            <a:r>
              <a:rPr lang="en-US" b="1" dirty="0"/>
              <a:t>we recommend </a:t>
            </a:r>
            <a:r>
              <a:rPr lang="en-US" dirty="0"/>
              <a:t>starting mitotane as soon as clinically possible after surgery (+OOO). </a:t>
            </a:r>
            <a:endParaRPr lang="en-US" dirty="0" smtClean="0"/>
          </a:p>
          <a:p>
            <a:r>
              <a:rPr lang="en-US" dirty="0"/>
              <a:t>R.8.4</a:t>
            </a:r>
            <a:r>
              <a:rPr lang="en-US" dirty="0" smtClean="0"/>
              <a:t>. In </a:t>
            </a:r>
            <a:r>
              <a:rPr lang="en-US" dirty="0"/>
              <a:t>patients without recurrence who tolerate mitotane in an acceptable manner, </a:t>
            </a:r>
            <a:r>
              <a:rPr lang="en-US" b="1" dirty="0"/>
              <a:t>we suggest </a:t>
            </a:r>
            <a:r>
              <a:rPr lang="en-US" dirty="0"/>
              <a:t>to administer adjuvant mitotane for at least 2 years, but not longer than 5 years (+OOO). </a:t>
            </a:r>
            <a:endParaRPr lang="en-US" dirty="0" smtClean="0"/>
          </a:p>
          <a:p>
            <a:endParaRPr lang="it-IT" dirty="0"/>
          </a:p>
          <a:p>
            <a:endParaRPr lang="it-IT" dirty="0"/>
          </a:p>
          <a:p>
            <a:endParaRPr lang="it-IT" dirty="0"/>
          </a:p>
          <a:p>
            <a:endParaRPr lang="en-US" dirty="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xmlns="" val="99361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5"/>
          <p:cNvGraphicFramePr>
            <a:graphicFrameLocks noGrp="1"/>
          </p:cNvGraphicFramePr>
          <p:nvPr>
            <p:extLst>
              <p:ext uri="{D42A27DB-BD31-4B8C-83A1-F6EECF244321}">
                <p14:modId xmlns:p14="http://schemas.microsoft.com/office/powerpoint/2010/main" xmlns="" val="2754769397"/>
              </p:ext>
            </p:extLst>
          </p:nvPr>
        </p:nvGraphicFramePr>
        <p:xfrm>
          <a:off x="47625" y="1014414"/>
          <a:ext cx="9058276" cy="3634692"/>
        </p:xfrm>
        <a:graphic>
          <a:graphicData uri="http://schemas.openxmlformats.org/drawingml/2006/table">
            <a:tbl>
              <a:tblPr/>
              <a:tblGrid>
                <a:gridCol w="1349375"/>
                <a:gridCol w="1209566"/>
                <a:gridCol w="3273534"/>
                <a:gridCol w="3225801"/>
              </a:tblGrid>
              <a:tr h="50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Paper</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N.</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Study characteristics</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ＭＳ Ｐゴシック" charset="0"/>
                          <a:cs typeface="Arial" pitchFamily="34" charset="0"/>
                        </a:rPr>
                        <a:t>Patient characteristics</a:t>
                      </a:r>
                      <a:endParaRPr kumimoji="0" lang="en-GB" sz="1800" b="1" i="0" u="sng" strike="noStrike" cap="none" normalizeH="0" baseline="0" dirty="0">
                        <a:ln>
                          <a:noFill/>
                        </a:ln>
                        <a:solidFill>
                          <a:schemeClr val="tx1"/>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Else (2014)</a:t>
                      </a:r>
                      <a:endParaRPr kumimoji="0" lang="en-GB" sz="1800" b="0"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  59 RDT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217 CTR</a:t>
                      </a:r>
                      <a:endParaRPr kumimoji="0" lang="en-GB" sz="1800" b="0"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Most pts. received RDT at reference institution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Median follow-up 46 mo.</a:t>
                      </a:r>
                      <a:endParaRPr kumimoji="0" lang="en-GB" sz="16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Non-significant excess of adverse prognostic factors in RDT group; 71% of pts. received mitotane </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85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Habra (2013)</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22 RDT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196 CTR</a:t>
                      </a:r>
                      <a:endParaRPr kumimoji="0" lang="en-GB" sz="18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All patients received RDT outside reference institution</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6% of patients had R2 resection</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6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Median follow-up 1.8 </a:t>
                      </a:r>
                      <a:r>
                        <a:rPr kumimoji="0" lang="en-GB" sz="1600" b="1" i="0" u="none" strike="noStrike" cap="none" normalizeH="0" baseline="0" dirty="0" err="1" smtClean="0">
                          <a:ln>
                            <a:noFill/>
                          </a:ln>
                          <a:solidFill>
                            <a:srgbClr val="000000"/>
                          </a:solidFill>
                          <a:effectLst/>
                          <a:latin typeface="Arial" pitchFamily="34" charset="0"/>
                          <a:ea typeface="ＭＳ Ｐゴシック" charset="0"/>
                          <a:cs typeface="Arial" pitchFamily="34" charset="0"/>
                        </a:rPr>
                        <a:t>yrs</a:t>
                      </a:r>
                      <a:r>
                        <a:rPr kumimoji="0" lang="en-GB" sz="16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in RDT and 2.8 </a:t>
                      </a:r>
                      <a:r>
                        <a:rPr kumimoji="0" lang="en-GB" sz="1600" b="1" i="0" u="none" strike="noStrike" cap="none" normalizeH="0" baseline="0" dirty="0" err="1" smtClean="0">
                          <a:ln>
                            <a:noFill/>
                          </a:ln>
                          <a:solidFill>
                            <a:srgbClr val="000000"/>
                          </a:solidFill>
                          <a:effectLst/>
                          <a:latin typeface="Arial" pitchFamily="34" charset="0"/>
                          <a:ea typeface="ＭＳ Ｐゴシック" charset="0"/>
                          <a:cs typeface="Arial" pitchFamily="34" charset="0"/>
                        </a:rPr>
                        <a:t>yrs</a:t>
                      </a:r>
                      <a:r>
                        <a:rPr kumimoji="0" lang="en-GB" sz="16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 in CTRL group</a:t>
                      </a: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pitchFamily="34" charset="0"/>
                          <a:ea typeface="ＭＳ Ｐゴシック" charset="0"/>
                          <a:cs typeface="Arial" pitchFamily="34" charset="0"/>
                        </a:rPr>
                        <a:t>Part of the patients received mitotane (4 in RDT and 10 in CTR)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FFFFFF"/>
                          </a:solidFill>
                          <a:effectLst/>
                          <a:latin typeface="Arial" pitchFamily="34" charset="0"/>
                          <a:ea typeface="ＭＳ Ｐゴシック" charset="0"/>
                          <a:cs typeface="Arial" pitchFamily="34" charset="0"/>
                        </a:rPr>
                        <a:t>Fassnacht</a:t>
                      </a:r>
                      <a:r>
                        <a:rPr kumimoji="0" lang="en-GB" sz="18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 (2006)</a:t>
                      </a:r>
                      <a:endParaRPr kumimoji="0" lang="en-GB" sz="1800" b="0"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  14 RDT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  14 CTR</a:t>
                      </a:r>
                      <a:endParaRPr kumimoji="0" lang="en-GB" sz="1800" b="0"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50% of patients received RDT at reference institution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Median follow-up 36 </a:t>
                      </a:r>
                      <a:r>
                        <a:rPr kumimoji="0" lang="en-GB" sz="1600" b="1" i="0" u="none" strike="noStrike" cap="none" normalizeH="0" baseline="0" dirty="0" err="1" smtClean="0">
                          <a:ln>
                            <a:noFill/>
                          </a:ln>
                          <a:solidFill>
                            <a:srgbClr val="FFFFFF"/>
                          </a:solidFill>
                          <a:effectLst/>
                          <a:latin typeface="Arial" pitchFamily="34" charset="0"/>
                          <a:ea typeface="ＭＳ Ｐゴシック" charset="0"/>
                          <a:cs typeface="Arial" pitchFamily="34" charset="0"/>
                        </a:rPr>
                        <a:t>mos</a:t>
                      </a:r>
                      <a:endParaRPr kumimoji="0" lang="en-GB" sz="16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ＭＳ Ｐゴシック" charset="0"/>
                          <a:cs typeface="Arial" pitchFamily="34" charset="0"/>
                        </a:rPr>
                        <a:t>Part of the patients received mitotane (5 in each group)</a:t>
                      </a:r>
                      <a:endParaRPr kumimoji="0" lang="en-GB" sz="16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L="91452" marR="91452" marT="34284" marB="342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 name="Titel 1"/>
          <p:cNvSpPr>
            <a:spLocks noGrp="1"/>
          </p:cNvSpPr>
          <p:nvPr>
            <p:ph type="title"/>
          </p:nvPr>
        </p:nvSpPr>
        <p:spPr>
          <a:xfrm>
            <a:off x="1884784" y="126739"/>
            <a:ext cx="6195526" cy="529568"/>
          </a:xfrm>
        </p:spPr>
        <p:txBody>
          <a:bodyPr>
            <a:normAutofit/>
          </a:bodyPr>
          <a:lstStyle/>
          <a:p>
            <a:r>
              <a:rPr lang="en-US" dirty="0" smtClean="0"/>
              <a:t>ADJUVANT RADIATION THERAPY</a:t>
            </a:r>
            <a:endParaRPr lang="en-US" dirty="0"/>
          </a:p>
        </p:txBody>
      </p:sp>
    </p:spTree>
    <p:extLst>
      <p:ext uri="{BB962C8B-B14F-4D97-AF65-F5344CB8AC3E}">
        <p14:creationId xmlns:p14="http://schemas.microsoft.com/office/powerpoint/2010/main" xmlns="" val="4135253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p:cNvPicPr/>
          <p:nvPr/>
        </p:nvPicPr>
        <p:blipFill>
          <a:blip r:embed="rId2" cstate="print"/>
          <a:srcRect l="3131" t="61686" r="4466"/>
          <a:stretch>
            <a:fillRect/>
          </a:stretch>
        </p:blipFill>
        <p:spPr bwMode="auto">
          <a:xfrm>
            <a:off x="228600" y="1854200"/>
            <a:ext cx="8496300" cy="2692437"/>
          </a:xfrm>
          <a:prstGeom prst="rect">
            <a:avLst/>
          </a:prstGeom>
          <a:noFill/>
          <a:ln w="9525">
            <a:noFill/>
            <a:miter lim="800000"/>
            <a:headEnd/>
            <a:tailEnd/>
          </a:ln>
        </p:spPr>
      </p:pic>
      <p:sp>
        <p:nvSpPr>
          <p:cNvPr id="8" name="Textfeld 7"/>
          <p:cNvSpPr txBox="1"/>
          <p:nvPr/>
        </p:nvSpPr>
        <p:spPr>
          <a:xfrm>
            <a:off x="3276600" y="1168400"/>
            <a:ext cx="4164923" cy="523220"/>
          </a:xfrm>
          <a:prstGeom prst="rect">
            <a:avLst/>
          </a:prstGeom>
          <a:noFill/>
        </p:spPr>
        <p:txBody>
          <a:bodyPr wrap="none" rtlCol="0">
            <a:spAutoFit/>
          </a:bodyPr>
          <a:lstStyle/>
          <a:p>
            <a:r>
              <a:rPr lang="de-DE" sz="2800" u="sng" dirty="0" err="1" smtClean="0">
                <a:latin typeface="Arial" pitchFamily="34" charset="0"/>
                <a:cs typeface="Arial" pitchFamily="34" charset="0"/>
              </a:rPr>
              <a:t>Recurrence-free</a:t>
            </a:r>
            <a:r>
              <a:rPr lang="de-DE" sz="2800" u="sng" dirty="0" smtClean="0">
                <a:latin typeface="Arial" pitchFamily="34" charset="0"/>
                <a:cs typeface="Arial" pitchFamily="34" charset="0"/>
              </a:rPr>
              <a:t> </a:t>
            </a:r>
            <a:r>
              <a:rPr lang="de-DE" sz="2800" u="sng" dirty="0" err="1" smtClean="0">
                <a:latin typeface="Arial" pitchFamily="34" charset="0"/>
                <a:cs typeface="Arial" pitchFamily="34" charset="0"/>
              </a:rPr>
              <a:t>Survival</a:t>
            </a:r>
            <a:endParaRPr lang="de-DE" sz="2800" u="sng" dirty="0">
              <a:latin typeface="Arial" pitchFamily="34" charset="0"/>
              <a:cs typeface="Arial" pitchFamily="34" charset="0"/>
            </a:endParaRPr>
          </a:p>
        </p:txBody>
      </p:sp>
      <p:sp>
        <p:nvSpPr>
          <p:cNvPr id="6" name="Titel 1"/>
          <p:cNvSpPr>
            <a:spLocks noGrp="1"/>
          </p:cNvSpPr>
          <p:nvPr>
            <p:ph type="title"/>
          </p:nvPr>
        </p:nvSpPr>
        <p:spPr>
          <a:xfrm>
            <a:off x="1884784" y="126739"/>
            <a:ext cx="6195526" cy="529568"/>
          </a:xfrm>
        </p:spPr>
        <p:txBody>
          <a:bodyPr>
            <a:normAutofit/>
          </a:bodyPr>
          <a:lstStyle/>
          <a:p>
            <a:r>
              <a:rPr lang="en-US" dirty="0" smtClean="0"/>
              <a:t>ADJUVANT RADIATION THERAPY</a:t>
            </a:r>
            <a:endParaRPr lang="en-US" dirty="0"/>
          </a:p>
        </p:txBody>
      </p:sp>
    </p:spTree>
    <p:extLst>
      <p:ext uri="{BB962C8B-B14F-4D97-AF65-F5344CB8AC3E}">
        <p14:creationId xmlns:p14="http://schemas.microsoft.com/office/powerpoint/2010/main" xmlns="" val="206331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Current situation</a:t>
            </a:r>
            <a:endParaRPr lang="en-US"/>
          </a:p>
        </p:txBody>
      </p:sp>
      <p:sp>
        <p:nvSpPr>
          <p:cNvPr id="3" name="Inhaltsplatzhalter 2"/>
          <p:cNvSpPr>
            <a:spLocks noGrp="1"/>
          </p:cNvSpPr>
          <p:nvPr>
            <p:ph idx="1"/>
          </p:nvPr>
        </p:nvSpPr>
        <p:spPr/>
        <p:txBody>
          <a:bodyPr/>
          <a:lstStyle/>
          <a:p>
            <a:r>
              <a:rPr lang="en-US" dirty="0" smtClean="0"/>
              <a:t>No generally accepted international guidelines are available for ACC</a:t>
            </a:r>
          </a:p>
          <a:p>
            <a:pPr eaLnBrk="1" hangingPunct="1">
              <a:lnSpc>
                <a:spcPct val="80000"/>
              </a:lnSpc>
            </a:pPr>
            <a:r>
              <a:rPr lang="en-US" altLang="de-DE" dirty="0" smtClean="0"/>
              <a:t>In addition to reviews by experts there are only two “guideline-like” papers: </a:t>
            </a:r>
          </a:p>
          <a:p>
            <a:pPr eaLnBrk="1" hangingPunct="1">
              <a:lnSpc>
                <a:spcPct val="80000"/>
              </a:lnSpc>
            </a:pPr>
            <a:endParaRPr lang="en-US" altLang="de-DE" dirty="0" smtClean="0"/>
          </a:p>
          <a:p>
            <a:pPr eaLnBrk="1" hangingPunct="1">
              <a:lnSpc>
                <a:spcPct val="80000"/>
              </a:lnSpc>
            </a:pPr>
            <a:endParaRPr lang="en-US" altLang="de-DE" dirty="0" smtClean="0"/>
          </a:p>
          <a:p>
            <a:pPr eaLnBrk="1" hangingPunct="1">
              <a:lnSpc>
                <a:spcPct val="80000"/>
              </a:lnSpc>
            </a:pPr>
            <a:endParaRPr lang="en-US" altLang="de-DE" dirty="0" smtClean="0"/>
          </a:p>
          <a:p>
            <a:pPr eaLnBrk="1" hangingPunct="1">
              <a:lnSpc>
                <a:spcPct val="80000"/>
              </a:lnSpc>
            </a:pPr>
            <a:endParaRPr lang="en-US" altLang="de-DE" dirty="0" smtClean="0"/>
          </a:p>
          <a:p>
            <a:pPr eaLnBrk="1" hangingPunct="1">
              <a:lnSpc>
                <a:spcPct val="80000"/>
              </a:lnSpc>
            </a:pPr>
            <a:endParaRPr lang="en-US" altLang="de-DE" dirty="0" smtClean="0"/>
          </a:p>
          <a:p>
            <a:pPr eaLnBrk="1" hangingPunct="1">
              <a:lnSpc>
                <a:spcPct val="80000"/>
              </a:lnSpc>
            </a:pPr>
            <a:r>
              <a:rPr lang="en-US" altLang="de-DE" dirty="0" smtClean="0"/>
              <a:t>However, for both no systematic literature search was performed</a:t>
            </a:r>
          </a:p>
        </p:txBody>
      </p:sp>
      <p:pic>
        <p:nvPicPr>
          <p:cNvPr id="1026" name="Picture 2"/>
          <p:cNvPicPr>
            <a:picLocks noChangeAspect="1" noChangeArrowheads="1"/>
          </p:cNvPicPr>
          <p:nvPr/>
        </p:nvPicPr>
        <p:blipFill>
          <a:blip r:embed="rId2" cstate="print"/>
          <a:srcRect/>
          <a:stretch>
            <a:fillRect/>
          </a:stretch>
        </p:blipFill>
        <p:spPr bwMode="auto">
          <a:xfrm>
            <a:off x="335593" y="2479210"/>
            <a:ext cx="3696769" cy="126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3681"/>
          <a:stretch>
            <a:fillRect/>
          </a:stretch>
        </p:blipFill>
        <p:spPr bwMode="auto">
          <a:xfrm>
            <a:off x="4204483" y="2486481"/>
            <a:ext cx="4669993" cy="126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2"/>
          <p:cNvPicPr/>
          <p:nvPr/>
        </p:nvPicPr>
        <p:blipFill>
          <a:blip r:embed="rId2" cstate="print"/>
          <a:srcRect l="1615" t="61079" r="3752"/>
          <a:stretch>
            <a:fillRect/>
          </a:stretch>
        </p:blipFill>
        <p:spPr bwMode="auto">
          <a:xfrm>
            <a:off x="152400" y="1803400"/>
            <a:ext cx="8648700" cy="2719106"/>
          </a:xfrm>
          <a:prstGeom prst="rect">
            <a:avLst/>
          </a:prstGeom>
          <a:noFill/>
          <a:ln w="9525">
            <a:noFill/>
            <a:miter lim="800000"/>
            <a:headEnd/>
            <a:tailEnd/>
          </a:ln>
        </p:spPr>
      </p:pic>
      <p:sp>
        <p:nvSpPr>
          <p:cNvPr id="8" name="Rechteck 7"/>
          <p:cNvSpPr/>
          <p:nvPr/>
        </p:nvSpPr>
        <p:spPr>
          <a:xfrm>
            <a:off x="4113653" y="1078984"/>
            <a:ext cx="2702984" cy="523220"/>
          </a:xfrm>
          <a:prstGeom prst="rect">
            <a:avLst/>
          </a:prstGeom>
        </p:spPr>
        <p:txBody>
          <a:bodyPr wrap="none">
            <a:spAutoFit/>
          </a:bodyPr>
          <a:lstStyle/>
          <a:p>
            <a:r>
              <a:rPr lang="de-DE" sz="2800" u="sng" dirty="0" smtClean="0">
                <a:latin typeface="Arial" pitchFamily="34" charset="0"/>
                <a:cs typeface="Arial" pitchFamily="34" charset="0"/>
              </a:rPr>
              <a:t>Overall </a:t>
            </a:r>
            <a:r>
              <a:rPr lang="de-DE" sz="2800" u="sng" dirty="0" err="1" smtClean="0">
                <a:latin typeface="Arial" pitchFamily="34" charset="0"/>
                <a:cs typeface="Arial" pitchFamily="34" charset="0"/>
              </a:rPr>
              <a:t>Survival</a:t>
            </a:r>
            <a:endParaRPr lang="de-DE" sz="2800" u="sng" dirty="0">
              <a:latin typeface="Arial" pitchFamily="34" charset="0"/>
              <a:cs typeface="Arial" pitchFamily="34" charset="0"/>
            </a:endParaRPr>
          </a:p>
        </p:txBody>
      </p:sp>
      <p:sp>
        <p:nvSpPr>
          <p:cNvPr id="9" name="Titel 1"/>
          <p:cNvSpPr>
            <a:spLocks noGrp="1"/>
          </p:cNvSpPr>
          <p:nvPr>
            <p:ph type="title"/>
          </p:nvPr>
        </p:nvSpPr>
        <p:spPr>
          <a:xfrm>
            <a:off x="1884784" y="126739"/>
            <a:ext cx="6195526" cy="529568"/>
          </a:xfrm>
        </p:spPr>
        <p:txBody>
          <a:bodyPr>
            <a:normAutofit/>
          </a:bodyPr>
          <a:lstStyle/>
          <a:p>
            <a:r>
              <a:rPr lang="en-US" dirty="0" smtClean="0"/>
              <a:t>ADJUVANT RADIATION THERAPY</a:t>
            </a:r>
            <a:endParaRPr lang="en-US" dirty="0"/>
          </a:p>
        </p:txBody>
      </p:sp>
    </p:spTree>
    <p:extLst>
      <p:ext uri="{BB962C8B-B14F-4D97-AF65-F5344CB8AC3E}">
        <p14:creationId xmlns:p14="http://schemas.microsoft.com/office/powerpoint/2010/main" xmlns="" val="602627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9020" y="1088064"/>
            <a:ext cx="8219380" cy="3834426"/>
          </a:xfrm>
        </p:spPr>
        <p:txBody>
          <a:bodyPr/>
          <a:lstStyle/>
          <a:p>
            <a:r>
              <a:rPr lang="en-US" dirty="0"/>
              <a:t>R.8.5</a:t>
            </a:r>
            <a:r>
              <a:rPr lang="en-US" dirty="0" smtClean="0"/>
              <a:t>. The </a:t>
            </a:r>
            <a:r>
              <a:rPr lang="en-US" dirty="0"/>
              <a:t>panel did not come to a definitive consensus on adjuvant radiation </a:t>
            </a:r>
            <a:r>
              <a:rPr lang="en-US" dirty="0" smtClean="0"/>
              <a:t>therapy. </a:t>
            </a:r>
            <a:br>
              <a:rPr lang="en-US" dirty="0" smtClean="0"/>
            </a:br>
            <a:r>
              <a:rPr lang="en-US" b="1" dirty="0" smtClean="0"/>
              <a:t>We </a:t>
            </a:r>
            <a:r>
              <a:rPr lang="en-US" b="1" dirty="0"/>
              <a:t>suggest against</a:t>
            </a:r>
            <a:r>
              <a:rPr lang="en-US" dirty="0"/>
              <a:t> the routine use of radiation therapy in patients with stage I-II </a:t>
            </a:r>
            <a:r>
              <a:rPr lang="en-US" u="sng" dirty="0"/>
              <a:t>and</a:t>
            </a:r>
            <a:r>
              <a:rPr lang="en-US" dirty="0"/>
              <a:t> R0 resection (+OOO). The panel </a:t>
            </a:r>
            <a:r>
              <a:rPr lang="en-US" b="1" dirty="0"/>
              <a:t>suggests considering</a:t>
            </a:r>
            <a:r>
              <a:rPr lang="en-US" dirty="0"/>
              <a:t> radiation in addition to mitotane therapy on an individualized basis therapy in patients with </a:t>
            </a:r>
            <a:r>
              <a:rPr lang="en-US" u="sng" dirty="0"/>
              <a:t>R1 or Rx</a:t>
            </a:r>
            <a:r>
              <a:rPr lang="en-US" dirty="0"/>
              <a:t> resection </a:t>
            </a:r>
            <a:r>
              <a:rPr lang="en-US" u="sng" dirty="0"/>
              <a:t>or</a:t>
            </a:r>
            <a:r>
              <a:rPr lang="en-US" dirty="0"/>
              <a:t> in </a:t>
            </a:r>
            <a:r>
              <a:rPr lang="en-US" u="sng" dirty="0"/>
              <a:t>stage III</a:t>
            </a:r>
            <a:r>
              <a:rPr lang="en-US" dirty="0" smtClean="0"/>
              <a:t>.</a:t>
            </a:r>
          </a:p>
          <a:p>
            <a:r>
              <a:rPr lang="en-US" dirty="0"/>
              <a:t>R.8.6. </a:t>
            </a:r>
            <a:r>
              <a:rPr lang="en-US" b="1" dirty="0" smtClean="0"/>
              <a:t>We </a:t>
            </a:r>
            <a:r>
              <a:rPr lang="en-US" b="1" dirty="0"/>
              <a:t>recommend </a:t>
            </a:r>
            <a:r>
              <a:rPr lang="en-US" dirty="0"/>
              <a:t>starting treatment </a:t>
            </a:r>
            <a:r>
              <a:rPr lang="en-US" i="1" dirty="0" err="1" smtClean="0"/>
              <a:t>asap</a:t>
            </a:r>
            <a:r>
              <a:rPr lang="en-US" dirty="0" smtClean="0"/>
              <a:t> </a:t>
            </a:r>
            <a:r>
              <a:rPr lang="en-US" dirty="0"/>
              <a:t>after surgery and to deliver </a:t>
            </a:r>
            <a:r>
              <a:rPr lang="en-US" dirty="0" smtClean="0"/>
              <a:t>a </a:t>
            </a:r>
            <a:r>
              <a:rPr lang="en-US" dirty="0"/>
              <a:t>dose of 50-60 </a:t>
            </a:r>
            <a:r>
              <a:rPr lang="en-US" dirty="0" err="1"/>
              <a:t>Gy</a:t>
            </a:r>
            <a:r>
              <a:rPr lang="en-US" dirty="0"/>
              <a:t> </a:t>
            </a:r>
            <a:r>
              <a:rPr lang="en-US" dirty="0" smtClean="0"/>
              <a:t>(+</a:t>
            </a:r>
            <a:r>
              <a:rPr lang="en-US" dirty="0"/>
              <a:t>OOO).</a:t>
            </a:r>
            <a:endParaRPr lang="it-IT" dirty="0"/>
          </a:p>
          <a:p>
            <a:endParaRPr lang="en-US" b="1" dirty="0" smtClean="0"/>
          </a:p>
          <a:p>
            <a:endParaRPr lang="en-US" b="1" dirty="0" smtClean="0"/>
          </a:p>
          <a:p>
            <a:endParaRPr lang="en-US" b="1" dirty="0" smtClean="0"/>
          </a:p>
          <a:p>
            <a:endParaRPr lang="it-IT" dirty="0" smtClean="0"/>
          </a:p>
          <a:p>
            <a:endParaRPr lang="it-IT" dirty="0"/>
          </a:p>
          <a:p>
            <a:endParaRPr lang="it-IT" dirty="0"/>
          </a:p>
          <a:p>
            <a:endParaRPr lang="it-IT" dirty="0"/>
          </a:p>
          <a:p>
            <a:endParaRPr lang="en-US" dirty="0">
              <a:solidFill>
                <a:schemeClr val="accent1">
                  <a:lumMod val="75000"/>
                </a:schemeClr>
              </a:solidFill>
            </a:endParaRPr>
          </a:p>
          <a:p>
            <a:endParaRPr lang="en-US" dirty="0">
              <a:solidFill>
                <a:schemeClr val="accent1">
                  <a:lumMod val="75000"/>
                </a:schemeClr>
              </a:solidFill>
            </a:endParaRPr>
          </a:p>
        </p:txBody>
      </p:sp>
      <p:sp>
        <p:nvSpPr>
          <p:cNvPr id="5" name="Titel 1"/>
          <p:cNvSpPr>
            <a:spLocks noGrp="1"/>
          </p:cNvSpPr>
          <p:nvPr>
            <p:ph type="title"/>
          </p:nvPr>
        </p:nvSpPr>
        <p:spPr>
          <a:xfrm>
            <a:off x="1884784" y="126739"/>
            <a:ext cx="6195526" cy="529568"/>
          </a:xfrm>
        </p:spPr>
        <p:txBody>
          <a:bodyPr>
            <a:normAutofit/>
          </a:bodyPr>
          <a:lstStyle/>
          <a:p>
            <a:r>
              <a:rPr lang="en-US" dirty="0" smtClean="0"/>
              <a:t>ADJUVANT RADIATION THERAPY</a:t>
            </a:r>
            <a:endParaRPr lang="en-US" dirty="0"/>
          </a:p>
        </p:txBody>
      </p:sp>
    </p:spTree>
    <p:extLst>
      <p:ext uri="{BB962C8B-B14F-4D97-AF65-F5344CB8AC3E}">
        <p14:creationId xmlns:p14="http://schemas.microsoft.com/office/powerpoint/2010/main" xmlns="" val="2570004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9020" y="957198"/>
            <a:ext cx="8219380" cy="3834426"/>
          </a:xfrm>
        </p:spPr>
        <p:txBody>
          <a:bodyPr/>
          <a:lstStyle/>
          <a:p>
            <a:r>
              <a:rPr lang="en-US" dirty="0"/>
              <a:t>R.8.7</a:t>
            </a:r>
            <a:r>
              <a:rPr lang="en-US" dirty="0" smtClean="0"/>
              <a:t>. The </a:t>
            </a:r>
            <a:r>
              <a:rPr lang="en-US" dirty="0"/>
              <a:t>panel did not come to a definitive consensus on adjuvant use of cytotoxic drugs. </a:t>
            </a:r>
            <a:r>
              <a:rPr lang="en-US" b="1" dirty="0"/>
              <a:t>We suggest against </a:t>
            </a:r>
            <a:r>
              <a:rPr lang="en-US" dirty="0"/>
              <a:t>the routine use of cytotoxic drugs in the adjuvant setting. However, the panel suggests considering adjuvant chemotherapy </a:t>
            </a:r>
            <a:r>
              <a:rPr lang="en-US" b="1" dirty="0"/>
              <a:t>in selected patients</a:t>
            </a:r>
            <a:r>
              <a:rPr lang="en-US" dirty="0"/>
              <a:t> with very high risk for recurrence</a:t>
            </a:r>
            <a:r>
              <a:rPr lang="en-US" dirty="0" smtClean="0"/>
              <a:t>.</a:t>
            </a:r>
          </a:p>
          <a:p>
            <a:r>
              <a:rPr lang="en-US" dirty="0"/>
              <a:t>S</a:t>
            </a:r>
            <a:r>
              <a:rPr lang="en-US" dirty="0" smtClean="0"/>
              <a:t>ome </a:t>
            </a:r>
            <a:r>
              <a:rPr lang="en-US" dirty="0"/>
              <a:t>members of the panel are currently using </a:t>
            </a:r>
            <a:r>
              <a:rPr lang="en-US" dirty="0" err="1" smtClean="0"/>
              <a:t>cisplatin</a:t>
            </a:r>
            <a:r>
              <a:rPr lang="en-US" dirty="0" smtClean="0"/>
              <a:t> ± </a:t>
            </a:r>
            <a:r>
              <a:rPr lang="en-US" dirty="0" err="1" smtClean="0"/>
              <a:t>etoposide</a:t>
            </a:r>
            <a:r>
              <a:rPr lang="en-US" dirty="0" smtClean="0"/>
              <a:t> </a:t>
            </a:r>
            <a:r>
              <a:rPr lang="en-US" dirty="0"/>
              <a:t>in </a:t>
            </a:r>
            <a:r>
              <a:rPr lang="en-US" dirty="0" err="1" smtClean="0"/>
              <a:t>pts</a:t>
            </a:r>
            <a:r>
              <a:rPr lang="en-US" dirty="0" smtClean="0"/>
              <a:t> at </a:t>
            </a:r>
            <a:r>
              <a:rPr lang="en-US" dirty="0"/>
              <a:t>perceived very high risk of recurrence (e.g. Ki67 &gt;30</a:t>
            </a:r>
            <a:r>
              <a:rPr lang="en-US" dirty="0" smtClean="0"/>
              <a:t>%, </a:t>
            </a:r>
            <a:r>
              <a:rPr lang="en-US" dirty="0"/>
              <a:t>large tumor thrombus in the vena cava, stage IV, </a:t>
            </a:r>
            <a:r>
              <a:rPr lang="en-US" b="1" u="sng" dirty="0"/>
              <a:t>or</a:t>
            </a:r>
            <a:r>
              <a:rPr lang="en-US" dirty="0"/>
              <a:t> R1 resection</a:t>
            </a:r>
            <a:r>
              <a:rPr lang="en-US" dirty="0" smtClean="0"/>
              <a:t>).</a:t>
            </a:r>
            <a:endParaRPr lang="it-IT" dirty="0"/>
          </a:p>
          <a:p>
            <a:endParaRPr lang="it-IT" dirty="0"/>
          </a:p>
          <a:p>
            <a:endParaRPr lang="it-IT" dirty="0" smtClean="0"/>
          </a:p>
          <a:p>
            <a:endParaRPr lang="it-IT" dirty="0"/>
          </a:p>
          <a:p>
            <a:endParaRPr lang="it-IT" dirty="0"/>
          </a:p>
          <a:p>
            <a:endParaRPr lang="it-IT" dirty="0"/>
          </a:p>
          <a:p>
            <a:endParaRPr lang="en-US" dirty="0">
              <a:solidFill>
                <a:schemeClr val="accent1">
                  <a:lumMod val="75000"/>
                </a:schemeClr>
              </a:solidFill>
            </a:endParaRPr>
          </a:p>
          <a:p>
            <a:endParaRPr lang="en-US" dirty="0">
              <a:solidFill>
                <a:schemeClr val="accent1">
                  <a:lumMod val="75000"/>
                </a:schemeClr>
              </a:solidFill>
            </a:endParaRPr>
          </a:p>
        </p:txBody>
      </p:sp>
      <p:sp>
        <p:nvSpPr>
          <p:cNvPr id="5" name="Titel 1"/>
          <p:cNvSpPr>
            <a:spLocks noGrp="1"/>
          </p:cNvSpPr>
          <p:nvPr>
            <p:ph type="title"/>
          </p:nvPr>
        </p:nvSpPr>
        <p:spPr>
          <a:xfrm>
            <a:off x="1884784" y="126739"/>
            <a:ext cx="6195526" cy="529568"/>
          </a:xfrm>
        </p:spPr>
        <p:txBody>
          <a:bodyPr>
            <a:normAutofit/>
          </a:bodyPr>
          <a:lstStyle/>
          <a:p>
            <a:r>
              <a:rPr lang="en-US" dirty="0" smtClean="0"/>
              <a:t>ADJUVANT CHEMOTHERAPY</a:t>
            </a:r>
            <a:endParaRPr lang="en-US" dirty="0"/>
          </a:p>
        </p:txBody>
      </p:sp>
    </p:spTree>
    <p:extLst>
      <p:ext uri="{BB962C8B-B14F-4D97-AF65-F5344CB8AC3E}">
        <p14:creationId xmlns:p14="http://schemas.microsoft.com/office/powerpoint/2010/main" xmlns="" val="3688999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3"/>
          <p:cNvSpPr>
            <a:spLocks noChangeShapeType="1"/>
          </p:cNvSpPr>
          <p:nvPr/>
        </p:nvSpPr>
        <p:spPr bwMode="auto">
          <a:xfrm>
            <a:off x="4778375" y="4257675"/>
            <a:ext cx="0" cy="161925"/>
          </a:xfrm>
          <a:prstGeom prst="line">
            <a:avLst/>
          </a:prstGeom>
          <a:noFill/>
          <a:ln w="19050">
            <a:solidFill>
              <a:schemeClr val="tx1"/>
            </a:solidFill>
            <a:round/>
            <a:headEnd/>
            <a:tailEnd/>
          </a:ln>
        </p:spPr>
        <p:txBody>
          <a:bodyPr wrap="none" anchor="ctr"/>
          <a:lstStyle/>
          <a:p>
            <a:endParaRPr lang="de-DE"/>
          </a:p>
        </p:txBody>
      </p:sp>
      <p:sp>
        <p:nvSpPr>
          <p:cNvPr id="2051" name="Line 2"/>
          <p:cNvSpPr>
            <a:spLocks noChangeShapeType="1"/>
          </p:cNvSpPr>
          <p:nvPr/>
        </p:nvSpPr>
        <p:spPr bwMode="auto">
          <a:xfrm>
            <a:off x="4068763" y="2813448"/>
            <a:ext cx="0" cy="539353"/>
          </a:xfrm>
          <a:prstGeom prst="line">
            <a:avLst/>
          </a:prstGeom>
          <a:noFill/>
          <a:ln w="28575">
            <a:solidFill>
              <a:schemeClr val="tx1"/>
            </a:solidFill>
            <a:round/>
            <a:headEnd/>
            <a:tailEnd type="triangle" w="med" len="med"/>
          </a:ln>
        </p:spPr>
        <p:txBody>
          <a:bodyPr wrap="none" anchor="ctr"/>
          <a:lstStyle/>
          <a:p>
            <a:endParaRPr lang="de-DE"/>
          </a:p>
        </p:txBody>
      </p:sp>
      <p:sp>
        <p:nvSpPr>
          <p:cNvPr id="2052" name="Line 3"/>
          <p:cNvSpPr>
            <a:spLocks noChangeShapeType="1"/>
          </p:cNvSpPr>
          <p:nvPr/>
        </p:nvSpPr>
        <p:spPr bwMode="auto">
          <a:xfrm>
            <a:off x="4046538" y="3673078"/>
            <a:ext cx="0" cy="242888"/>
          </a:xfrm>
          <a:prstGeom prst="line">
            <a:avLst/>
          </a:prstGeom>
          <a:noFill/>
          <a:ln w="19050">
            <a:solidFill>
              <a:schemeClr val="tx1"/>
            </a:solidFill>
            <a:round/>
            <a:headEnd/>
            <a:tailEnd/>
          </a:ln>
        </p:spPr>
        <p:txBody>
          <a:bodyPr wrap="none" anchor="ctr"/>
          <a:lstStyle/>
          <a:p>
            <a:endParaRPr lang="de-DE"/>
          </a:p>
        </p:txBody>
      </p:sp>
      <p:sp>
        <p:nvSpPr>
          <p:cNvPr id="2053" name="Line 4"/>
          <p:cNvSpPr>
            <a:spLocks noChangeShapeType="1"/>
          </p:cNvSpPr>
          <p:nvPr/>
        </p:nvSpPr>
        <p:spPr bwMode="auto">
          <a:xfrm>
            <a:off x="1824038" y="2803922"/>
            <a:ext cx="0" cy="242888"/>
          </a:xfrm>
          <a:prstGeom prst="line">
            <a:avLst/>
          </a:prstGeom>
          <a:noFill/>
          <a:ln w="19050">
            <a:solidFill>
              <a:schemeClr val="tx1"/>
            </a:solidFill>
            <a:round/>
            <a:headEnd/>
            <a:tailEnd/>
          </a:ln>
        </p:spPr>
        <p:txBody>
          <a:bodyPr wrap="none" anchor="ctr"/>
          <a:lstStyle/>
          <a:p>
            <a:endParaRPr lang="de-DE"/>
          </a:p>
        </p:txBody>
      </p:sp>
      <p:sp>
        <p:nvSpPr>
          <p:cNvPr id="2054" name="Line 5"/>
          <p:cNvSpPr>
            <a:spLocks noChangeShapeType="1"/>
          </p:cNvSpPr>
          <p:nvPr/>
        </p:nvSpPr>
        <p:spPr bwMode="auto">
          <a:xfrm>
            <a:off x="6604000" y="2808685"/>
            <a:ext cx="0" cy="242888"/>
          </a:xfrm>
          <a:prstGeom prst="line">
            <a:avLst/>
          </a:prstGeom>
          <a:noFill/>
          <a:ln w="19050">
            <a:solidFill>
              <a:schemeClr val="tx1"/>
            </a:solidFill>
            <a:round/>
            <a:headEnd/>
            <a:tailEnd/>
          </a:ln>
        </p:spPr>
        <p:txBody>
          <a:bodyPr wrap="none" anchor="ctr"/>
          <a:lstStyle/>
          <a:p>
            <a:endParaRPr lang="de-DE"/>
          </a:p>
        </p:txBody>
      </p:sp>
      <p:sp>
        <p:nvSpPr>
          <p:cNvPr id="2055" name="Text Box 6"/>
          <p:cNvSpPr txBox="1">
            <a:spLocks noChangeArrowheads="1"/>
          </p:cNvSpPr>
          <p:nvPr/>
        </p:nvSpPr>
        <p:spPr bwMode="auto">
          <a:xfrm>
            <a:off x="1830388" y="311548"/>
            <a:ext cx="5446712" cy="369332"/>
          </a:xfrm>
          <a:prstGeom prst="rect">
            <a:avLst/>
          </a:prstGeom>
          <a:solidFill>
            <a:schemeClr val="bg1"/>
          </a:solidFill>
          <a:ln w="19050">
            <a:solidFill>
              <a:schemeClr val="tx1"/>
            </a:solidFill>
            <a:miter lim="800000"/>
            <a:headEnd/>
            <a:tailEnd/>
          </a:ln>
        </p:spPr>
        <p:txBody>
          <a:bodyPr>
            <a:spAutoFit/>
          </a:bodyPr>
          <a:lstStyle/>
          <a:p>
            <a:pPr algn="ctr"/>
            <a:r>
              <a:rPr lang="en-US" altLang="de-DE" sz="1800" b="1" dirty="0">
                <a:latin typeface="Arial" charset="0"/>
              </a:rPr>
              <a:t>ACC amenable to complete </a:t>
            </a:r>
            <a:r>
              <a:rPr lang="en-US" altLang="de-DE" sz="1800" b="1" dirty="0" smtClean="0">
                <a:latin typeface="Arial" charset="0"/>
              </a:rPr>
              <a:t>resection</a:t>
            </a:r>
            <a:endParaRPr lang="de-DE" altLang="de-DE" sz="1800" b="1" baseline="30000" dirty="0">
              <a:latin typeface="Arial" charset="0"/>
            </a:endParaRPr>
          </a:p>
        </p:txBody>
      </p:sp>
      <p:sp>
        <p:nvSpPr>
          <p:cNvPr id="2056" name="Text Box 7"/>
          <p:cNvSpPr txBox="1">
            <a:spLocks noChangeArrowheads="1"/>
          </p:cNvSpPr>
          <p:nvPr/>
        </p:nvSpPr>
        <p:spPr bwMode="auto">
          <a:xfrm>
            <a:off x="2427288" y="3361135"/>
            <a:ext cx="3281362" cy="523220"/>
          </a:xfrm>
          <a:prstGeom prst="rect">
            <a:avLst/>
          </a:prstGeom>
          <a:solidFill>
            <a:schemeClr val="bg1"/>
          </a:solidFill>
          <a:ln w="9525">
            <a:solidFill>
              <a:schemeClr val="tx1"/>
            </a:solidFill>
            <a:miter lim="800000"/>
            <a:headEnd/>
            <a:tailEnd/>
          </a:ln>
        </p:spPr>
        <p:txBody>
          <a:bodyPr>
            <a:spAutoFit/>
          </a:bodyPr>
          <a:lstStyle/>
          <a:p>
            <a:pPr algn="ctr"/>
            <a:r>
              <a:rPr lang="de-DE" altLang="de-DE" sz="1400" dirty="0">
                <a:latin typeface="Arial" charset="0"/>
              </a:rPr>
              <a:t>Follow-</a:t>
            </a:r>
            <a:r>
              <a:rPr lang="de-DE" altLang="de-DE" sz="1400" dirty="0" err="1">
                <a:latin typeface="Arial" charset="0"/>
              </a:rPr>
              <a:t>up</a:t>
            </a:r>
            <a:r>
              <a:rPr lang="de-DE" altLang="de-DE" sz="1400" dirty="0">
                <a:latin typeface="Arial" charset="0"/>
              </a:rPr>
              <a:t> </a:t>
            </a:r>
            <a:r>
              <a:rPr lang="de-DE" altLang="de-DE" sz="1400" dirty="0" err="1">
                <a:latin typeface="Arial" charset="0"/>
              </a:rPr>
              <a:t>every</a:t>
            </a:r>
            <a:r>
              <a:rPr lang="de-DE" altLang="de-DE" sz="1400" dirty="0">
                <a:latin typeface="Arial" charset="0"/>
              </a:rPr>
              <a:t> 3 </a:t>
            </a:r>
            <a:r>
              <a:rPr lang="de-DE" altLang="de-DE" sz="1400" dirty="0" err="1" smtClean="0">
                <a:latin typeface="Arial" charset="0"/>
              </a:rPr>
              <a:t>months</a:t>
            </a:r>
            <a:r>
              <a:rPr lang="de-DE" altLang="de-DE" sz="1400" dirty="0" smtClean="0">
                <a:latin typeface="Arial" charset="0"/>
              </a:rPr>
              <a:t>:</a:t>
            </a:r>
            <a:endParaRPr lang="de-DE" altLang="de-DE" sz="1400" baseline="30000" dirty="0">
              <a:latin typeface="Arial" charset="0"/>
            </a:endParaRPr>
          </a:p>
          <a:p>
            <a:pPr algn="ctr"/>
            <a:r>
              <a:rPr lang="de-DE" altLang="de-DE" sz="1400" dirty="0" err="1">
                <a:latin typeface="Arial" charset="0"/>
              </a:rPr>
              <a:t>imaging</a:t>
            </a:r>
            <a:r>
              <a:rPr lang="de-DE" altLang="de-DE" sz="1400" dirty="0">
                <a:latin typeface="Arial" charset="0"/>
              </a:rPr>
              <a:t> </a:t>
            </a:r>
            <a:r>
              <a:rPr lang="de-DE" altLang="de-DE" sz="1400" dirty="0" err="1">
                <a:latin typeface="Arial" charset="0"/>
              </a:rPr>
              <a:t>and</a:t>
            </a:r>
            <a:r>
              <a:rPr lang="de-DE" altLang="de-DE" sz="1400" dirty="0">
                <a:latin typeface="Arial" charset="0"/>
              </a:rPr>
              <a:t> </a:t>
            </a:r>
            <a:r>
              <a:rPr lang="de-DE" altLang="de-DE" sz="1400" dirty="0" err="1">
                <a:latin typeface="Arial" charset="0"/>
              </a:rPr>
              <a:t>tumor</a:t>
            </a:r>
            <a:r>
              <a:rPr lang="de-DE" altLang="de-DE" sz="1400" dirty="0">
                <a:latin typeface="Arial" charset="0"/>
              </a:rPr>
              <a:t> </a:t>
            </a:r>
            <a:r>
              <a:rPr lang="de-DE" altLang="de-DE" sz="1400" dirty="0" err="1">
                <a:latin typeface="Arial" charset="0"/>
              </a:rPr>
              <a:t>markers</a:t>
            </a:r>
            <a:endParaRPr lang="de-DE" altLang="de-DE" sz="1400" dirty="0">
              <a:latin typeface="Arial" charset="0"/>
            </a:endParaRPr>
          </a:p>
        </p:txBody>
      </p:sp>
      <p:sp>
        <p:nvSpPr>
          <p:cNvPr id="2057" name="Text Box 8"/>
          <p:cNvSpPr txBox="1">
            <a:spLocks noChangeArrowheads="1"/>
          </p:cNvSpPr>
          <p:nvPr/>
        </p:nvSpPr>
        <p:spPr bwMode="auto">
          <a:xfrm>
            <a:off x="2668588" y="4088607"/>
            <a:ext cx="1051635" cy="307777"/>
          </a:xfrm>
          <a:prstGeom prst="rect">
            <a:avLst/>
          </a:prstGeom>
          <a:noFill/>
          <a:ln w="9525">
            <a:solidFill>
              <a:schemeClr val="tx1"/>
            </a:solidFill>
            <a:miter lim="800000"/>
            <a:headEnd/>
            <a:tailEnd/>
          </a:ln>
        </p:spPr>
        <p:txBody>
          <a:bodyPr wrap="none">
            <a:spAutoFit/>
          </a:bodyPr>
          <a:lstStyle/>
          <a:p>
            <a:r>
              <a:rPr lang="de-DE" altLang="de-DE" sz="1400">
                <a:latin typeface="Arial" charset="0"/>
              </a:rPr>
              <a:t>Tumor free</a:t>
            </a:r>
            <a:endParaRPr lang="de-DE" altLang="de-DE" sz="1400"/>
          </a:p>
        </p:txBody>
      </p:sp>
      <p:sp>
        <p:nvSpPr>
          <p:cNvPr id="2058" name="Text Box 9"/>
          <p:cNvSpPr txBox="1">
            <a:spLocks noChangeArrowheads="1"/>
          </p:cNvSpPr>
          <p:nvPr/>
        </p:nvSpPr>
        <p:spPr bwMode="auto">
          <a:xfrm>
            <a:off x="2868613" y="2420968"/>
            <a:ext cx="2430462" cy="522000"/>
          </a:xfrm>
          <a:prstGeom prst="rect">
            <a:avLst/>
          </a:prstGeom>
          <a:solidFill>
            <a:schemeClr val="bg1">
              <a:lumMod val="85000"/>
            </a:schemeClr>
          </a:solidFill>
          <a:ln w="9525">
            <a:solidFill>
              <a:schemeClr val="tx1"/>
            </a:solidFill>
            <a:miter lim="800000"/>
            <a:headEnd/>
            <a:tailEnd/>
          </a:ln>
        </p:spPr>
        <p:txBody>
          <a:bodyPr anchor="ctr">
            <a:spAutoFit/>
          </a:bodyPr>
          <a:lstStyle/>
          <a:p>
            <a:pPr marL="85725" indent="-85725" algn="ctr"/>
            <a:r>
              <a:rPr lang="de-DE" altLang="de-DE" sz="1400" dirty="0" err="1">
                <a:latin typeface="Arial" charset="0"/>
              </a:rPr>
              <a:t>Adjuvant</a:t>
            </a:r>
            <a:r>
              <a:rPr lang="de-DE" altLang="de-DE" sz="1400" dirty="0">
                <a:latin typeface="Arial" charset="0"/>
              </a:rPr>
              <a:t> </a:t>
            </a:r>
            <a:r>
              <a:rPr lang="de-DE" altLang="de-DE" sz="1400" dirty="0" smtClean="0">
                <a:latin typeface="Arial" charset="0"/>
              </a:rPr>
              <a:t>mitotane</a:t>
            </a:r>
            <a:endParaRPr lang="de-DE" altLang="de-DE" sz="1400" baseline="30000" dirty="0"/>
          </a:p>
        </p:txBody>
      </p:sp>
      <p:sp>
        <p:nvSpPr>
          <p:cNvPr id="2059" name="Text Box 10"/>
          <p:cNvSpPr txBox="1">
            <a:spLocks noChangeArrowheads="1"/>
          </p:cNvSpPr>
          <p:nvPr/>
        </p:nvSpPr>
        <p:spPr bwMode="auto">
          <a:xfrm>
            <a:off x="1035051" y="1822848"/>
            <a:ext cx="1875835" cy="307777"/>
          </a:xfrm>
          <a:prstGeom prst="rect">
            <a:avLst/>
          </a:prstGeom>
          <a:noFill/>
          <a:ln w="9525">
            <a:solidFill>
              <a:schemeClr val="tx1"/>
            </a:solidFill>
            <a:miter lim="800000"/>
            <a:headEnd/>
            <a:tailEnd/>
          </a:ln>
        </p:spPr>
        <p:txBody>
          <a:bodyPr wrap="none">
            <a:spAutoFit/>
          </a:bodyPr>
          <a:lstStyle/>
          <a:p>
            <a:r>
              <a:rPr lang="de-DE" altLang="de-DE" sz="1400">
                <a:latin typeface="Arial" charset="0"/>
              </a:rPr>
              <a:t>Low/intermediate risk</a:t>
            </a:r>
            <a:endParaRPr lang="de-DE" altLang="de-DE" sz="1400" baseline="30000">
              <a:latin typeface="Arial" charset="0"/>
            </a:endParaRPr>
          </a:p>
        </p:txBody>
      </p:sp>
      <p:sp>
        <p:nvSpPr>
          <p:cNvPr id="2060" name="Text Box 11"/>
          <p:cNvSpPr txBox="1">
            <a:spLocks noChangeArrowheads="1"/>
          </p:cNvSpPr>
          <p:nvPr/>
        </p:nvSpPr>
        <p:spPr bwMode="auto">
          <a:xfrm>
            <a:off x="3390018" y="1815704"/>
            <a:ext cx="1298753" cy="307777"/>
          </a:xfrm>
          <a:prstGeom prst="rect">
            <a:avLst/>
          </a:prstGeom>
          <a:noFill/>
          <a:ln w="9525">
            <a:solidFill>
              <a:schemeClr val="tx1"/>
            </a:solidFill>
            <a:miter lim="800000"/>
            <a:headEnd/>
            <a:tailEnd/>
          </a:ln>
        </p:spPr>
        <p:txBody>
          <a:bodyPr wrap="none">
            <a:spAutoFit/>
          </a:bodyPr>
          <a:lstStyle/>
          <a:p>
            <a:pPr algn="ctr"/>
            <a:r>
              <a:rPr lang="de-DE" altLang="de-DE" sz="1400">
                <a:latin typeface="Arial" charset="0"/>
              </a:rPr>
              <a:t>     High risk</a:t>
            </a:r>
            <a:r>
              <a:rPr lang="de-DE" altLang="de-DE" sz="1400" baseline="30000">
                <a:latin typeface="Arial" charset="0"/>
              </a:rPr>
              <a:t>     </a:t>
            </a:r>
          </a:p>
        </p:txBody>
      </p:sp>
      <p:sp>
        <p:nvSpPr>
          <p:cNvPr id="2061" name="Line 12"/>
          <p:cNvSpPr>
            <a:spLocks noChangeShapeType="1"/>
          </p:cNvSpPr>
          <p:nvPr/>
        </p:nvSpPr>
        <p:spPr bwMode="auto">
          <a:xfrm>
            <a:off x="3162300" y="1310879"/>
            <a:ext cx="0" cy="324000"/>
          </a:xfrm>
          <a:prstGeom prst="line">
            <a:avLst/>
          </a:prstGeom>
          <a:noFill/>
          <a:ln w="28575">
            <a:solidFill>
              <a:schemeClr val="tx1"/>
            </a:solidFill>
            <a:round/>
            <a:headEnd/>
            <a:tailEnd/>
          </a:ln>
        </p:spPr>
        <p:txBody>
          <a:bodyPr wrap="none" anchor="ctr"/>
          <a:lstStyle/>
          <a:p>
            <a:endParaRPr lang="de-DE"/>
          </a:p>
        </p:txBody>
      </p:sp>
      <p:sp>
        <p:nvSpPr>
          <p:cNvPr id="2062" name="Line 13"/>
          <p:cNvSpPr>
            <a:spLocks noChangeShapeType="1"/>
          </p:cNvSpPr>
          <p:nvPr/>
        </p:nvSpPr>
        <p:spPr bwMode="auto">
          <a:xfrm>
            <a:off x="1825626" y="1645841"/>
            <a:ext cx="1330325" cy="0"/>
          </a:xfrm>
          <a:prstGeom prst="line">
            <a:avLst/>
          </a:prstGeom>
          <a:noFill/>
          <a:ln w="19050">
            <a:solidFill>
              <a:schemeClr val="tx1"/>
            </a:solidFill>
            <a:round/>
            <a:headEnd/>
            <a:tailEnd/>
          </a:ln>
        </p:spPr>
        <p:txBody>
          <a:bodyPr wrap="none" anchor="ctr"/>
          <a:lstStyle/>
          <a:p>
            <a:endParaRPr lang="de-DE"/>
          </a:p>
        </p:txBody>
      </p:sp>
      <p:sp>
        <p:nvSpPr>
          <p:cNvPr id="2063" name="Line 14"/>
          <p:cNvSpPr>
            <a:spLocks noChangeShapeType="1"/>
          </p:cNvSpPr>
          <p:nvPr/>
        </p:nvSpPr>
        <p:spPr bwMode="auto">
          <a:xfrm>
            <a:off x="1822450" y="1653779"/>
            <a:ext cx="0" cy="161925"/>
          </a:xfrm>
          <a:prstGeom prst="line">
            <a:avLst/>
          </a:prstGeom>
          <a:noFill/>
          <a:ln w="19050">
            <a:solidFill>
              <a:schemeClr val="tx1"/>
            </a:solidFill>
            <a:round/>
            <a:headEnd/>
            <a:tailEnd/>
          </a:ln>
        </p:spPr>
        <p:txBody>
          <a:bodyPr wrap="none" anchor="ctr"/>
          <a:lstStyle/>
          <a:p>
            <a:endParaRPr lang="de-DE"/>
          </a:p>
        </p:txBody>
      </p:sp>
      <p:sp>
        <p:nvSpPr>
          <p:cNvPr id="2064" name="Line 15"/>
          <p:cNvSpPr>
            <a:spLocks noChangeShapeType="1"/>
          </p:cNvSpPr>
          <p:nvPr/>
        </p:nvSpPr>
        <p:spPr bwMode="auto">
          <a:xfrm>
            <a:off x="4094163" y="1652588"/>
            <a:ext cx="0" cy="161925"/>
          </a:xfrm>
          <a:prstGeom prst="line">
            <a:avLst/>
          </a:prstGeom>
          <a:noFill/>
          <a:ln w="28575">
            <a:solidFill>
              <a:schemeClr val="tx1"/>
            </a:solidFill>
            <a:round/>
            <a:headEnd/>
            <a:tailEnd/>
          </a:ln>
        </p:spPr>
        <p:txBody>
          <a:bodyPr wrap="none" anchor="ctr"/>
          <a:lstStyle/>
          <a:p>
            <a:endParaRPr lang="de-DE"/>
          </a:p>
        </p:txBody>
      </p:sp>
      <p:sp>
        <p:nvSpPr>
          <p:cNvPr id="2065" name="Line 16"/>
          <p:cNvSpPr>
            <a:spLocks noChangeShapeType="1"/>
          </p:cNvSpPr>
          <p:nvPr/>
        </p:nvSpPr>
        <p:spPr bwMode="auto">
          <a:xfrm flipH="1">
            <a:off x="1820863" y="2120900"/>
            <a:ext cx="0" cy="288000"/>
          </a:xfrm>
          <a:prstGeom prst="line">
            <a:avLst/>
          </a:prstGeom>
          <a:noFill/>
          <a:ln w="19050">
            <a:solidFill>
              <a:schemeClr val="tx1"/>
            </a:solidFill>
            <a:round/>
            <a:headEnd/>
            <a:tailEnd type="triangle" w="med" len="med"/>
          </a:ln>
        </p:spPr>
        <p:txBody>
          <a:bodyPr wrap="none" anchor="ctr"/>
          <a:lstStyle/>
          <a:p>
            <a:endParaRPr lang="de-DE"/>
          </a:p>
        </p:txBody>
      </p:sp>
      <p:sp>
        <p:nvSpPr>
          <p:cNvPr id="2066" name="Line 17"/>
          <p:cNvSpPr>
            <a:spLocks noChangeShapeType="1"/>
          </p:cNvSpPr>
          <p:nvPr/>
        </p:nvSpPr>
        <p:spPr bwMode="auto">
          <a:xfrm flipH="1">
            <a:off x="3163888" y="703263"/>
            <a:ext cx="0" cy="323850"/>
          </a:xfrm>
          <a:prstGeom prst="line">
            <a:avLst/>
          </a:prstGeom>
          <a:noFill/>
          <a:ln w="28575">
            <a:solidFill>
              <a:schemeClr val="tx1"/>
            </a:solidFill>
            <a:round/>
            <a:headEnd/>
            <a:tailEnd type="triangle" w="med" len="med"/>
          </a:ln>
        </p:spPr>
        <p:txBody>
          <a:bodyPr wrap="none" anchor="ctr"/>
          <a:lstStyle/>
          <a:p>
            <a:endParaRPr lang="de-DE"/>
          </a:p>
        </p:txBody>
      </p:sp>
      <p:sp>
        <p:nvSpPr>
          <p:cNvPr id="2067" name="Line 18"/>
          <p:cNvSpPr>
            <a:spLocks noChangeShapeType="1"/>
          </p:cNvSpPr>
          <p:nvPr/>
        </p:nvSpPr>
        <p:spPr bwMode="auto">
          <a:xfrm flipH="1">
            <a:off x="1838326" y="4210050"/>
            <a:ext cx="817563" cy="0"/>
          </a:xfrm>
          <a:prstGeom prst="line">
            <a:avLst/>
          </a:prstGeom>
          <a:noFill/>
          <a:ln w="19050">
            <a:solidFill>
              <a:schemeClr val="tx1"/>
            </a:solidFill>
            <a:round/>
            <a:headEnd/>
            <a:tailEnd/>
          </a:ln>
        </p:spPr>
        <p:txBody>
          <a:bodyPr wrap="none" anchor="ctr"/>
          <a:lstStyle/>
          <a:p>
            <a:endParaRPr lang="de-DE"/>
          </a:p>
        </p:txBody>
      </p:sp>
      <p:sp>
        <p:nvSpPr>
          <p:cNvPr id="2068" name="Line 19"/>
          <p:cNvSpPr>
            <a:spLocks noChangeShapeType="1"/>
          </p:cNvSpPr>
          <p:nvPr/>
        </p:nvSpPr>
        <p:spPr bwMode="auto">
          <a:xfrm flipH="1">
            <a:off x="1831975" y="3570685"/>
            <a:ext cx="579438" cy="0"/>
          </a:xfrm>
          <a:prstGeom prst="line">
            <a:avLst/>
          </a:prstGeom>
          <a:noFill/>
          <a:ln w="19050">
            <a:solidFill>
              <a:schemeClr val="tx1"/>
            </a:solidFill>
            <a:round/>
            <a:headEnd type="triangle" w="med" len="med"/>
            <a:tailEnd/>
          </a:ln>
        </p:spPr>
        <p:txBody>
          <a:bodyPr wrap="none" anchor="ctr"/>
          <a:lstStyle/>
          <a:p>
            <a:endParaRPr lang="de-DE"/>
          </a:p>
        </p:txBody>
      </p:sp>
      <p:sp>
        <p:nvSpPr>
          <p:cNvPr id="2069" name="Line 20"/>
          <p:cNvSpPr>
            <a:spLocks noChangeShapeType="1"/>
          </p:cNvSpPr>
          <p:nvPr/>
        </p:nvSpPr>
        <p:spPr bwMode="auto">
          <a:xfrm flipV="1">
            <a:off x="1841500" y="3568304"/>
            <a:ext cx="0" cy="647700"/>
          </a:xfrm>
          <a:prstGeom prst="line">
            <a:avLst/>
          </a:prstGeom>
          <a:noFill/>
          <a:ln w="19050">
            <a:solidFill>
              <a:schemeClr val="tx1"/>
            </a:solidFill>
            <a:round/>
            <a:headEnd/>
            <a:tailEnd/>
          </a:ln>
        </p:spPr>
        <p:txBody>
          <a:bodyPr wrap="none" anchor="ctr"/>
          <a:lstStyle/>
          <a:p>
            <a:endParaRPr lang="de-DE"/>
          </a:p>
        </p:txBody>
      </p:sp>
      <p:sp>
        <p:nvSpPr>
          <p:cNvPr id="2070" name="Line 21"/>
          <p:cNvSpPr>
            <a:spLocks noChangeShapeType="1"/>
          </p:cNvSpPr>
          <p:nvPr/>
        </p:nvSpPr>
        <p:spPr bwMode="auto">
          <a:xfrm>
            <a:off x="3162300" y="3924300"/>
            <a:ext cx="1619250" cy="0"/>
          </a:xfrm>
          <a:prstGeom prst="line">
            <a:avLst/>
          </a:prstGeom>
          <a:noFill/>
          <a:ln w="19050">
            <a:solidFill>
              <a:schemeClr val="tx1"/>
            </a:solidFill>
            <a:round/>
            <a:headEnd/>
            <a:tailEnd/>
          </a:ln>
        </p:spPr>
        <p:txBody>
          <a:bodyPr wrap="none" anchor="ctr"/>
          <a:lstStyle/>
          <a:p>
            <a:endParaRPr lang="de-DE"/>
          </a:p>
        </p:txBody>
      </p:sp>
      <p:sp>
        <p:nvSpPr>
          <p:cNvPr id="2071" name="Line 22"/>
          <p:cNvSpPr>
            <a:spLocks noChangeShapeType="1"/>
          </p:cNvSpPr>
          <p:nvPr/>
        </p:nvSpPr>
        <p:spPr bwMode="auto">
          <a:xfrm>
            <a:off x="3163888" y="3921919"/>
            <a:ext cx="0" cy="161925"/>
          </a:xfrm>
          <a:prstGeom prst="line">
            <a:avLst/>
          </a:prstGeom>
          <a:noFill/>
          <a:ln w="19050">
            <a:solidFill>
              <a:schemeClr val="tx1"/>
            </a:solidFill>
            <a:round/>
            <a:headEnd/>
            <a:tailEnd/>
          </a:ln>
        </p:spPr>
        <p:txBody>
          <a:bodyPr wrap="none" anchor="ctr"/>
          <a:lstStyle/>
          <a:p>
            <a:endParaRPr lang="de-DE"/>
          </a:p>
        </p:txBody>
      </p:sp>
      <p:sp>
        <p:nvSpPr>
          <p:cNvPr id="2072" name="Line 23"/>
          <p:cNvSpPr>
            <a:spLocks noChangeShapeType="1"/>
          </p:cNvSpPr>
          <p:nvPr/>
        </p:nvSpPr>
        <p:spPr bwMode="auto">
          <a:xfrm>
            <a:off x="4773613" y="3920729"/>
            <a:ext cx="0" cy="161925"/>
          </a:xfrm>
          <a:prstGeom prst="line">
            <a:avLst/>
          </a:prstGeom>
          <a:noFill/>
          <a:ln w="19050">
            <a:solidFill>
              <a:schemeClr val="tx1"/>
            </a:solidFill>
            <a:round/>
            <a:headEnd/>
            <a:tailEnd/>
          </a:ln>
        </p:spPr>
        <p:txBody>
          <a:bodyPr wrap="none" anchor="ctr"/>
          <a:lstStyle/>
          <a:p>
            <a:endParaRPr lang="de-DE"/>
          </a:p>
        </p:txBody>
      </p:sp>
      <p:sp>
        <p:nvSpPr>
          <p:cNvPr id="2073" name="Text Box 24"/>
          <p:cNvSpPr txBox="1">
            <a:spLocks noChangeArrowheads="1"/>
          </p:cNvSpPr>
          <p:nvPr/>
        </p:nvSpPr>
        <p:spPr bwMode="auto">
          <a:xfrm>
            <a:off x="1031876" y="1368823"/>
            <a:ext cx="2086084" cy="276999"/>
          </a:xfrm>
          <a:prstGeom prst="rect">
            <a:avLst/>
          </a:prstGeom>
          <a:noFill/>
          <a:ln w="9525">
            <a:noFill/>
            <a:miter lim="800000"/>
            <a:headEnd/>
            <a:tailEnd/>
          </a:ln>
        </p:spPr>
        <p:txBody>
          <a:bodyPr wrap="none">
            <a:spAutoFit/>
          </a:bodyPr>
          <a:lstStyle/>
          <a:p>
            <a:r>
              <a:rPr lang="en-US" altLang="de-DE" sz="1200" dirty="0">
                <a:latin typeface="Arial" charset="0"/>
              </a:rPr>
              <a:t>ENSAT I+II and Ki67 </a:t>
            </a:r>
            <a:r>
              <a:rPr lang="en-US" altLang="de-DE" sz="1200" dirty="0">
                <a:latin typeface="Arial" charset="0"/>
                <a:cs typeface="Arial" charset="0"/>
              </a:rPr>
              <a:t>≤10</a:t>
            </a:r>
            <a:r>
              <a:rPr lang="en-US" altLang="de-DE" sz="1200" dirty="0" smtClean="0">
                <a:latin typeface="Arial" charset="0"/>
                <a:cs typeface="Arial" charset="0"/>
              </a:rPr>
              <a:t>%</a:t>
            </a:r>
            <a:endParaRPr lang="en-US" altLang="de-DE" sz="1200" baseline="30000" dirty="0">
              <a:latin typeface="Arial" charset="0"/>
              <a:cs typeface="Arial" charset="0"/>
            </a:endParaRPr>
          </a:p>
        </p:txBody>
      </p:sp>
      <p:sp>
        <p:nvSpPr>
          <p:cNvPr id="2074" name="Text Box 25"/>
          <p:cNvSpPr txBox="1">
            <a:spLocks noChangeArrowheads="1"/>
          </p:cNvSpPr>
          <p:nvPr/>
        </p:nvSpPr>
        <p:spPr bwMode="auto">
          <a:xfrm>
            <a:off x="5959475" y="1034257"/>
            <a:ext cx="1734770" cy="307777"/>
          </a:xfrm>
          <a:prstGeom prst="rect">
            <a:avLst/>
          </a:prstGeom>
          <a:solidFill>
            <a:schemeClr val="bg1">
              <a:lumMod val="85000"/>
            </a:schemeClr>
          </a:solidFill>
          <a:ln w="9525">
            <a:solidFill>
              <a:schemeClr val="tx1"/>
            </a:solidFill>
            <a:miter lim="800000"/>
            <a:headEnd/>
            <a:tailEnd/>
          </a:ln>
        </p:spPr>
        <p:txBody>
          <a:bodyPr wrap="none">
            <a:spAutoFit/>
          </a:bodyPr>
          <a:lstStyle/>
          <a:p>
            <a:r>
              <a:rPr lang="de-DE" altLang="de-DE" sz="1400">
                <a:latin typeface="Arial" charset="0"/>
              </a:rPr>
              <a:t>Rx or R1 resection</a:t>
            </a:r>
            <a:r>
              <a:rPr lang="de-DE" altLang="de-DE" sz="1400" baseline="30000">
                <a:latin typeface="Arial" charset="0"/>
              </a:rPr>
              <a:t>2</a:t>
            </a:r>
            <a:endParaRPr lang="de-DE" altLang="de-DE" sz="1400" baseline="30000"/>
          </a:p>
        </p:txBody>
      </p:sp>
      <p:sp>
        <p:nvSpPr>
          <p:cNvPr id="2075" name="Text Box 26"/>
          <p:cNvSpPr txBox="1">
            <a:spLocks noChangeArrowheads="1"/>
          </p:cNvSpPr>
          <p:nvPr/>
        </p:nvSpPr>
        <p:spPr bwMode="auto">
          <a:xfrm>
            <a:off x="685800" y="2420968"/>
            <a:ext cx="2057400" cy="522000"/>
          </a:xfrm>
          <a:prstGeom prst="rect">
            <a:avLst/>
          </a:prstGeom>
          <a:solidFill>
            <a:schemeClr val="bg1">
              <a:lumMod val="85000"/>
            </a:schemeClr>
          </a:solidFill>
          <a:ln w="9525">
            <a:solidFill>
              <a:schemeClr val="tx1"/>
            </a:solidFill>
            <a:miter lim="800000"/>
            <a:headEnd/>
            <a:tailEnd/>
          </a:ln>
        </p:spPr>
        <p:txBody>
          <a:bodyPr anchor="ctr">
            <a:spAutoFit/>
          </a:bodyPr>
          <a:lstStyle/>
          <a:p>
            <a:pPr algn="ctr"/>
            <a:r>
              <a:rPr lang="de-DE" altLang="de-DE" sz="1400" dirty="0" err="1">
                <a:latin typeface="Arial" charset="0"/>
              </a:rPr>
              <a:t>Consider</a:t>
            </a:r>
            <a:r>
              <a:rPr lang="de-DE" altLang="de-DE" sz="1400" dirty="0">
                <a:latin typeface="Arial" charset="0"/>
              </a:rPr>
              <a:t> mitotane </a:t>
            </a:r>
            <a:endParaRPr lang="de-DE" altLang="de-DE" sz="1400" baseline="30000" dirty="0">
              <a:latin typeface="Arial" charset="0"/>
            </a:endParaRPr>
          </a:p>
        </p:txBody>
      </p:sp>
      <p:sp>
        <p:nvSpPr>
          <p:cNvPr id="2076" name="Text Box 27"/>
          <p:cNvSpPr txBox="1">
            <a:spLocks noChangeArrowheads="1"/>
          </p:cNvSpPr>
          <p:nvPr/>
        </p:nvSpPr>
        <p:spPr bwMode="auto">
          <a:xfrm>
            <a:off x="5464175" y="2419748"/>
            <a:ext cx="2495550" cy="523220"/>
          </a:xfrm>
          <a:prstGeom prst="rect">
            <a:avLst/>
          </a:prstGeom>
          <a:solidFill>
            <a:schemeClr val="bg1">
              <a:lumMod val="85000"/>
            </a:schemeClr>
          </a:solidFill>
          <a:ln w="9525">
            <a:solidFill>
              <a:schemeClr val="tx1"/>
            </a:solidFill>
            <a:miter lim="800000"/>
            <a:headEnd/>
            <a:tailEnd/>
          </a:ln>
        </p:spPr>
        <p:txBody>
          <a:bodyPr>
            <a:spAutoFit/>
          </a:bodyPr>
          <a:lstStyle/>
          <a:p>
            <a:pPr algn="ctr"/>
            <a:r>
              <a:rPr lang="de-DE" altLang="de-DE" sz="1400" dirty="0" err="1">
                <a:latin typeface="Arial" charset="0"/>
              </a:rPr>
              <a:t>Adjuvant</a:t>
            </a:r>
            <a:r>
              <a:rPr lang="de-DE" altLang="de-DE" sz="1400" dirty="0">
                <a:latin typeface="Arial" charset="0"/>
              </a:rPr>
              <a:t> mitotane</a:t>
            </a:r>
          </a:p>
          <a:p>
            <a:pPr algn="ctr"/>
            <a:r>
              <a:rPr lang="de-DE" altLang="de-DE" sz="1400" dirty="0">
                <a:latin typeface="Arial" charset="0"/>
              </a:rPr>
              <a:t>+ </a:t>
            </a:r>
            <a:r>
              <a:rPr lang="de-DE" altLang="de-DE" sz="1400" dirty="0" err="1">
                <a:latin typeface="Arial" charset="0"/>
              </a:rPr>
              <a:t>consider</a:t>
            </a:r>
            <a:r>
              <a:rPr lang="de-DE" altLang="de-DE" sz="1400" dirty="0">
                <a:latin typeface="Arial" charset="0"/>
              </a:rPr>
              <a:t> </a:t>
            </a:r>
            <a:r>
              <a:rPr lang="de-DE" altLang="de-DE" sz="1400" dirty="0" err="1">
                <a:latin typeface="Arial" charset="0"/>
              </a:rPr>
              <a:t>radiation</a:t>
            </a:r>
            <a:r>
              <a:rPr lang="de-DE" altLang="de-DE" sz="1400" dirty="0">
                <a:latin typeface="Arial" charset="0"/>
              </a:rPr>
              <a:t> </a:t>
            </a:r>
            <a:r>
              <a:rPr lang="de-DE" altLang="de-DE" sz="1400" dirty="0" err="1">
                <a:latin typeface="Arial" charset="0"/>
              </a:rPr>
              <a:t>therapy</a:t>
            </a:r>
            <a:endParaRPr lang="de-DE" altLang="de-DE" sz="1600" dirty="0"/>
          </a:p>
        </p:txBody>
      </p:sp>
      <p:sp>
        <p:nvSpPr>
          <p:cNvPr id="2077" name="Text Box 28"/>
          <p:cNvSpPr txBox="1">
            <a:spLocks noChangeArrowheads="1"/>
          </p:cNvSpPr>
          <p:nvPr/>
        </p:nvSpPr>
        <p:spPr bwMode="auto">
          <a:xfrm>
            <a:off x="4267200" y="4088607"/>
            <a:ext cx="1109599" cy="307777"/>
          </a:xfrm>
          <a:prstGeom prst="rect">
            <a:avLst/>
          </a:prstGeom>
          <a:solidFill>
            <a:schemeClr val="bg1"/>
          </a:solidFill>
          <a:ln w="9525">
            <a:solidFill>
              <a:schemeClr val="tx1"/>
            </a:solidFill>
            <a:miter lim="800000"/>
            <a:headEnd/>
            <a:tailEnd/>
          </a:ln>
        </p:spPr>
        <p:txBody>
          <a:bodyPr wrap="none">
            <a:spAutoFit/>
          </a:bodyPr>
          <a:lstStyle/>
          <a:p>
            <a:r>
              <a:rPr lang="de-DE" altLang="de-DE" sz="1400">
                <a:latin typeface="Arial" charset="0"/>
              </a:rPr>
              <a:t>Recurrence</a:t>
            </a:r>
            <a:endParaRPr lang="de-DE" altLang="de-DE" sz="1400"/>
          </a:p>
        </p:txBody>
      </p:sp>
      <p:sp>
        <p:nvSpPr>
          <p:cNvPr id="2078" name="Line 29"/>
          <p:cNvSpPr>
            <a:spLocks noChangeShapeType="1"/>
          </p:cNvSpPr>
          <p:nvPr/>
        </p:nvSpPr>
        <p:spPr bwMode="auto">
          <a:xfrm flipV="1">
            <a:off x="1822450" y="3046810"/>
            <a:ext cx="4787900" cy="0"/>
          </a:xfrm>
          <a:prstGeom prst="line">
            <a:avLst/>
          </a:prstGeom>
          <a:noFill/>
          <a:ln w="19050">
            <a:solidFill>
              <a:schemeClr val="tx1"/>
            </a:solidFill>
            <a:round/>
            <a:headEnd/>
            <a:tailEnd/>
          </a:ln>
        </p:spPr>
        <p:txBody>
          <a:bodyPr wrap="none" anchor="ctr"/>
          <a:lstStyle/>
          <a:p>
            <a:endParaRPr lang="de-DE"/>
          </a:p>
        </p:txBody>
      </p:sp>
      <p:sp>
        <p:nvSpPr>
          <p:cNvPr id="2079" name="Line 30"/>
          <p:cNvSpPr>
            <a:spLocks noChangeShapeType="1"/>
          </p:cNvSpPr>
          <p:nvPr/>
        </p:nvSpPr>
        <p:spPr bwMode="auto">
          <a:xfrm flipH="1">
            <a:off x="6586538" y="714375"/>
            <a:ext cx="0" cy="323850"/>
          </a:xfrm>
          <a:prstGeom prst="line">
            <a:avLst/>
          </a:prstGeom>
          <a:noFill/>
          <a:ln w="19050">
            <a:solidFill>
              <a:schemeClr val="tx1"/>
            </a:solidFill>
            <a:round/>
            <a:headEnd/>
            <a:tailEnd type="triangle" w="med" len="med"/>
          </a:ln>
        </p:spPr>
        <p:txBody>
          <a:bodyPr wrap="none" anchor="ctr"/>
          <a:lstStyle/>
          <a:p>
            <a:endParaRPr lang="de-DE"/>
          </a:p>
        </p:txBody>
      </p:sp>
      <p:sp>
        <p:nvSpPr>
          <p:cNvPr id="2080" name="Line 31"/>
          <p:cNvSpPr>
            <a:spLocks noChangeShapeType="1"/>
          </p:cNvSpPr>
          <p:nvPr/>
        </p:nvSpPr>
        <p:spPr bwMode="auto">
          <a:xfrm flipH="1">
            <a:off x="6599238" y="1428751"/>
            <a:ext cx="0" cy="1012031"/>
          </a:xfrm>
          <a:prstGeom prst="line">
            <a:avLst/>
          </a:prstGeom>
          <a:noFill/>
          <a:ln w="19050">
            <a:solidFill>
              <a:schemeClr val="tx1"/>
            </a:solidFill>
            <a:round/>
            <a:headEnd/>
            <a:tailEnd type="triangle" w="med" len="med"/>
          </a:ln>
        </p:spPr>
        <p:txBody>
          <a:bodyPr wrap="none" anchor="ctr"/>
          <a:lstStyle/>
          <a:p>
            <a:endParaRPr lang="de-DE"/>
          </a:p>
        </p:txBody>
      </p:sp>
      <p:sp>
        <p:nvSpPr>
          <p:cNvPr id="2081" name="Line 33"/>
          <p:cNvSpPr>
            <a:spLocks noChangeShapeType="1"/>
          </p:cNvSpPr>
          <p:nvPr/>
        </p:nvSpPr>
        <p:spPr bwMode="auto">
          <a:xfrm>
            <a:off x="3986213" y="4442222"/>
            <a:ext cx="0" cy="161925"/>
          </a:xfrm>
          <a:prstGeom prst="line">
            <a:avLst/>
          </a:prstGeom>
          <a:noFill/>
          <a:ln w="19050">
            <a:solidFill>
              <a:schemeClr val="tx1"/>
            </a:solidFill>
            <a:round/>
            <a:headEnd/>
            <a:tailEnd type="triangle" w="med" len="med"/>
          </a:ln>
        </p:spPr>
        <p:txBody>
          <a:bodyPr/>
          <a:lstStyle/>
          <a:p>
            <a:endParaRPr lang="de-DE"/>
          </a:p>
        </p:txBody>
      </p:sp>
      <p:sp>
        <p:nvSpPr>
          <p:cNvPr id="2082" name="Line 34"/>
          <p:cNvSpPr>
            <a:spLocks noChangeShapeType="1"/>
          </p:cNvSpPr>
          <p:nvPr/>
        </p:nvSpPr>
        <p:spPr bwMode="auto">
          <a:xfrm flipH="1">
            <a:off x="4075113" y="2146301"/>
            <a:ext cx="0" cy="288000"/>
          </a:xfrm>
          <a:prstGeom prst="line">
            <a:avLst/>
          </a:prstGeom>
          <a:noFill/>
          <a:ln w="28575">
            <a:solidFill>
              <a:schemeClr val="tx1"/>
            </a:solidFill>
            <a:round/>
            <a:headEnd/>
            <a:tailEnd type="triangle" w="med" len="med"/>
          </a:ln>
        </p:spPr>
        <p:txBody>
          <a:bodyPr wrap="none" anchor="ctr"/>
          <a:lstStyle/>
          <a:p>
            <a:endParaRPr lang="de-DE"/>
          </a:p>
        </p:txBody>
      </p:sp>
      <p:sp>
        <p:nvSpPr>
          <p:cNvPr id="2083" name="Text Box 35"/>
          <p:cNvSpPr txBox="1">
            <a:spLocks noChangeArrowheads="1"/>
          </p:cNvSpPr>
          <p:nvPr/>
        </p:nvSpPr>
        <p:spPr bwMode="auto">
          <a:xfrm>
            <a:off x="2051050" y="1021557"/>
            <a:ext cx="2233304" cy="307777"/>
          </a:xfrm>
          <a:prstGeom prst="rect">
            <a:avLst/>
          </a:prstGeom>
          <a:solidFill>
            <a:schemeClr val="bg1">
              <a:lumMod val="85000"/>
            </a:schemeClr>
          </a:solidFill>
          <a:ln w="9525">
            <a:solidFill>
              <a:schemeClr val="tx1"/>
            </a:solidFill>
            <a:miter lim="800000"/>
            <a:headEnd/>
            <a:tailEnd/>
          </a:ln>
        </p:spPr>
        <p:txBody>
          <a:bodyPr wrap="none">
            <a:spAutoFit/>
          </a:bodyPr>
          <a:lstStyle/>
          <a:p>
            <a:r>
              <a:rPr lang="de-DE" altLang="de-DE" sz="1400" dirty="0">
                <a:latin typeface="Arial" charset="0"/>
              </a:rPr>
              <a:t>  </a:t>
            </a:r>
            <a:r>
              <a:rPr lang="de-DE" altLang="de-DE" sz="1400" dirty="0" err="1">
                <a:latin typeface="Arial" charset="0"/>
              </a:rPr>
              <a:t>complete</a:t>
            </a:r>
            <a:r>
              <a:rPr lang="de-DE" altLang="de-DE" sz="1400" dirty="0">
                <a:latin typeface="Arial" charset="0"/>
              </a:rPr>
              <a:t> </a:t>
            </a:r>
            <a:r>
              <a:rPr lang="de-DE" altLang="de-DE" sz="1400" dirty="0" err="1">
                <a:latin typeface="Arial" charset="0"/>
              </a:rPr>
              <a:t>resection</a:t>
            </a:r>
            <a:r>
              <a:rPr lang="de-DE" altLang="de-DE" sz="1400" dirty="0">
                <a:latin typeface="Arial" charset="0"/>
              </a:rPr>
              <a:t> (R0) </a:t>
            </a:r>
            <a:endParaRPr lang="de-DE" altLang="de-DE" sz="1400" dirty="0"/>
          </a:p>
        </p:txBody>
      </p:sp>
      <p:sp>
        <p:nvSpPr>
          <p:cNvPr id="2084" name="Text Box 36"/>
          <p:cNvSpPr txBox="1">
            <a:spLocks noChangeArrowheads="1"/>
          </p:cNvSpPr>
          <p:nvPr/>
        </p:nvSpPr>
        <p:spPr bwMode="auto">
          <a:xfrm>
            <a:off x="3251201" y="1368823"/>
            <a:ext cx="2118144" cy="276999"/>
          </a:xfrm>
          <a:prstGeom prst="rect">
            <a:avLst/>
          </a:prstGeom>
          <a:noFill/>
          <a:ln w="9525">
            <a:noFill/>
            <a:miter lim="800000"/>
            <a:headEnd/>
            <a:tailEnd/>
          </a:ln>
        </p:spPr>
        <p:txBody>
          <a:bodyPr wrap="none">
            <a:spAutoFit/>
          </a:bodyPr>
          <a:lstStyle/>
          <a:p>
            <a:r>
              <a:rPr lang="en-US" altLang="de-DE" sz="1200" dirty="0">
                <a:latin typeface="Arial" charset="0"/>
              </a:rPr>
              <a:t>ENSAT III+IV or Ki67 </a:t>
            </a:r>
            <a:r>
              <a:rPr lang="en-US" altLang="de-DE" sz="1200" dirty="0">
                <a:latin typeface="Arial" charset="0"/>
                <a:cs typeface="Arial" charset="0"/>
              </a:rPr>
              <a:t>&gt;10%</a:t>
            </a:r>
            <a:r>
              <a:rPr lang="en-US" altLang="de-DE" sz="1200" baseline="30000" dirty="0">
                <a:latin typeface="Arial" charset="0"/>
                <a:cs typeface="Arial" charset="0"/>
              </a:rPr>
              <a:t>3</a:t>
            </a:r>
          </a:p>
        </p:txBody>
      </p:sp>
      <p:sp>
        <p:nvSpPr>
          <p:cNvPr id="2085" name="Text Box 44"/>
          <p:cNvSpPr txBox="1">
            <a:spLocks noChangeArrowheads="1"/>
          </p:cNvSpPr>
          <p:nvPr/>
        </p:nvSpPr>
        <p:spPr bwMode="auto">
          <a:xfrm>
            <a:off x="5149348" y="4610101"/>
            <a:ext cx="2861681" cy="523220"/>
          </a:xfrm>
          <a:prstGeom prst="rect">
            <a:avLst/>
          </a:prstGeom>
          <a:solidFill>
            <a:schemeClr val="bg1"/>
          </a:solidFill>
          <a:ln w="9525">
            <a:solidFill>
              <a:schemeClr val="tx1"/>
            </a:solidFill>
            <a:miter lim="800000"/>
            <a:headEnd/>
            <a:tailEnd/>
          </a:ln>
        </p:spPr>
        <p:txBody>
          <a:bodyPr wrap="none">
            <a:spAutoFit/>
          </a:bodyPr>
          <a:lstStyle/>
          <a:p>
            <a:pPr algn="ctr"/>
            <a:r>
              <a:rPr lang="de-DE" altLang="de-DE" sz="1400" dirty="0">
                <a:latin typeface="Arial" charset="0"/>
              </a:rPr>
              <a:t>DFI &lt; 6 </a:t>
            </a:r>
            <a:r>
              <a:rPr lang="de-DE" altLang="de-DE" sz="1400" dirty="0" err="1" smtClean="0">
                <a:latin typeface="Arial" charset="0"/>
              </a:rPr>
              <a:t>months</a:t>
            </a:r>
            <a:r>
              <a:rPr lang="de-DE" altLang="de-DE" sz="1400" dirty="0" smtClean="0">
                <a:latin typeface="Arial" charset="0"/>
              </a:rPr>
              <a:t> </a:t>
            </a:r>
            <a:r>
              <a:rPr lang="de-DE" altLang="de-DE" sz="1400" dirty="0" err="1">
                <a:latin typeface="Arial" charset="0"/>
              </a:rPr>
              <a:t>or</a:t>
            </a:r>
            <a:r>
              <a:rPr lang="de-DE" altLang="de-DE" sz="1400" dirty="0">
                <a:latin typeface="Arial" charset="0"/>
              </a:rPr>
              <a:t> not </a:t>
            </a:r>
            <a:r>
              <a:rPr lang="de-DE" altLang="de-DE" sz="1400" dirty="0" err="1">
                <a:latin typeface="Arial" charset="0"/>
              </a:rPr>
              <a:t>resectable</a:t>
            </a:r>
            <a:endParaRPr lang="de-DE" altLang="de-DE" sz="1400" dirty="0">
              <a:latin typeface="Arial" charset="0"/>
            </a:endParaRPr>
          </a:p>
          <a:p>
            <a:pPr algn="ctr"/>
            <a:r>
              <a:rPr lang="de-DE" altLang="de-DE" sz="1400" dirty="0">
                <a:latin typeface="Arial" charset="0"/>
              </a:rPr>
              <a:t>See </a:t>
            </a:r>
            <a:r>
              <a:rPr lang="de-DE" altLang="de-DE" sz="1400" dirty="0" err="1">
                <a:latin typeface="Arial" charset="0"/>
              </a:rPr>
              <a:t>figure</a:t>
            </a:r>
            <a:r>
              <a:rPr lang="de-DE" altLang="de-DE" sz="1400" dirty="0">
                <a:latin typeface="Arial" charset="0"/>
              </a:rPr>
              <a:t> 4</a:t>
            </a:r>
          </a:p>
        </p:txBody>
      </p:sp>
      <p:sp>
        <p:nvSpPr>
          <p:cNvPr id="2086" name="Line 45"/>
          <p:cNvSpPr>
            <a:spLocks noChangeShapeType="1"/>
          </p:cNvSpPr>
          <p:nvPr/>
        </p:nvSpPr>
        <p:spPr bwMode="auto">
          <a:xfrm>
            <a:off x="3143250" y="1645841"/>
            <a:ext cx="960438" cy="0"/>
          </a:xfrm>
          <a:prstGeom prst="line">
            <a:avLst/>
          </a:prstGeom>
          <a:noFill/>
          <a:ln w="28575">
            <a:solidFill>
              <a:schemeClr val="tx1"/>
            </a:solidFill>
            <a:round/>
            <a:headEnd/>
            <a:tailEnd/>
          </a:ln>
        </p:spPr>
        <p:txBody>
          <a:bodyPr wrap="none" anchor="ctr"/>
          <a:lstStyle/>
          <a:p>
            <a:endParaRPr lang="de-DE"/>
          </a:p>
        </p:txBody>
      </p:sp>
      <p:sp>
        <p:nvSpPr>
          <p:cNvPr id="2088" name="Text Box 44"/>
          <p:cNvSpPr txBox="1">
            <a:spLocks noChangeArrowheads="1"/>
          </p:cNvSpPr>
          <p:nvPr/>
        </p:nvSpPr>
        <p:spPr bwMode="auto">
          <a:xfrm>
            <a:off x="3044134" y="4604148"/>
            <a:ext cx="1915909" cy="523220"/>
          </a:xfrm>
          <a:prstGeom prst="rect">
            <a:avLst/>
          </a:prstGeom>
          <a:solidFill>
            <a:schemeClr val="bg1"/>
          </a:solidFill>
          <a:ln w="9525">
            <a:solidFill>
              <a:schemeClr val="tx1"/>
            </a:solidFill>
            <a:miter lim="800000"/>
            <a:headEnd/>
            <a:tailEnd/>
          </a:ln>
        </p:spPr>
        <p:txBody>
          <a:bodyPr wrap="none">
            <a:spAutoFit/>
          </a:bodyPr>
          <a:lstStyle/>
          <a:p>
            <a:pPr algn="ctr"/>
            <a:r>
              <a:rPr lang="de-DE" altLang="de-DE" sz="1400">
                <a:latin typeface="Arial" charset="0"/>
              </a:rPr>
              <a:t>DFI &gt; 12 months + </a:t>
            </a:r>
          </a:p>
          <a:p>
            <a:pPr algn="ctr"/>
            <a:r>
              <a:rPr lang="de-DE" altLang="de-DE" sz="1400">
                <a:latin typeface="Arial" charset="0"/>
              </a:rPr>
              <a:t>completely resectable</a:t>
            </a:r>
          </a:p>
        </p:txBody>
      </p:sp>
      <p:sp>
        <p:nvSpPr>
          <p:cNvPr id="2089" name="Line 33"/>
          <p:cNvSpPr>
            <a:spLocks noChangeShapeType="1"/>
          </p:cNvSpPr>
          <p:nvPr/>
        </p:nvSpPr>
        <p:spPr bwMode="auto">
          <a:xfrm>
            <a:off x="6527800" y="4444604"/>
            <a:ext cx="0" cy="161925"/>
          </a:xfrm>
          <a:prstGeom prst="line">
            <a:avLst/>
          </a:prstGeom>
          <a:noFill/>
          <a:ln w="19050">
            <a:solidFill>
              <a:schemeClr val="tx1"/>
            </a:solidFill>
            <a:round/>
            <a:headEnd/>
            <a:tailEnd type="triangle" w="med" len="med"/>
          </a:ln>
        </p:spPr>
        <p:txBody>
          <a:bodyPr/>
          <a:lstStyle/>
          <a:p>
            <a:endParaRPr lang="de-DE"/>
          </a:p>
        </p:txBody>
      </p:sp>
      <p:sp>
        <p:nvSpPr>
          <p:cNvPr id="2090" name="Line 29"/>
          <p:cNvSpPr>
            <a:spLocks noChangeShapeType="1"/>
          </p:cNvSpPr>
          <p:nvPr/>
        </p:nvSpPr>
        <p:spPr bwMode="auto">
          <a:xfrm>
            <a:off x="3978276" y="4438650"/>
            <a:ext cx="2555875" cy="0"/>
          </a:xfrm>
          <a:prstGeom prst="line">
            <a:avLst/>
          </a:prstGeom>
          <a:noFill/>
          <a:ln w="19050">
            <a:solidFill>
              <a:schemeClr val="tx1"/>
            </a:solidFill>
            <a:round/>
            <a:headEnd/>
            <a:tailEnd/>
          </a:ln>
        </p:spPr>
        <p:txBody>
          <a:bodyPr wrap="none" anchor="ctr"/>
          <a:lstStyle/>
          <a:p>
            <a:endParaRPr lang="de-DE"/>
          </a:p>
        </p:txBody>
      </p:sp>
      <p:sp>
        <p:nvSpPr>
          <p:cNvPr id="2091" name="Line 18"/>
          <p:cNvSpPr>
            <a:spLocks noChangeShapeType="1"/>
          </p:cNvSpPr>
          <p:nvPr/>
        </p:nvSpPr>
        <p:spPr bwMode="auto">
          <a:xfrm flipH="1">
            <a:off x="531814" y="4816078"/>
            <a:ext cx="2498725" cy="3572"/>
          </a:xfrm>
          <a:prstGeom prst="line">
            <a:avLst/>
          </a:prstGeom>
          <a:noFill/>
          <a:ln w="19050">
            <a:solidFill>
              <a:schemeClr val="tx1"/>
            </a:solidFill>
            <a:round/>
            <a:headEnd/>
            <a:tailEnd/>
          </a:ln>
        </p:spPr>
        <p:txBody>
          <a:bodyPr wrap="none" anchor="ctr"/>
          <a:lstStyle/>
          <a:p>
            <a:endParaRPr lang="de-DE"/>
          </a:p>
        </p:txBody>
      </p:sp>
      <p:sp>
        <p:nvSpPr>
          <p:cNvPr id="2092" name="Line 20"/>
          <p:cNvSpPr>
            <a:spLocks noChangeShapeType="1"/>
          </p:cNvSpPr>
          <p:nvPr/>
        </p:nvSpPr>
        <p:spPr bwMode="auto">
          <a:xfrm flipH="1" flipV="1">
            <a:off x="519113" y="1210468"/>
            <a:ext cx="0" cy="3636000"/>
          </a:xfrm>
          <a:prstGeom prst="line">
            <a:avLst/>
          </a:prstGeom>
          <a:noFill/>
          <a:ln w="19050">
            <a:solidFill>
              <a:schemeClr val="tx1"/>
            </a:solidFill>
            <a:round/>
            <a:headEnd/>
            <a:tailEnd/>
          </a:ln>
        </p:spPr>
        <p:txBody>
          <a:bodyPr wrap="none" anchor="ctr"/>
          <a:lstStyle/>
          <a:p>
            <a:endParaRPr lang="de-DE"/>
          </a:p>
        </p:txBody>
      </p:sp>
      <p:sp>
        <p:nvSpPr>
          <p:cNvPr id="2093" name="Line 19"/>
          <p:cNvSpPr>
            <a:spLocks noChangeShapeType="1"/>
          </p:cNvSpPr>
          <p:nvPr/>
        </p:nvSpPr>
        <p:spPr bwMode="auto">
          <a:xfrm flipH="1">
            <a:off x="514350" y="1205706"/>
            <a:ext cx="1549400" cy="0"/>
          </a:xfrm>
          <a:prstGeom prst="line">
            <a:avLst/>
          </a:prstGeom>
          <a:noFill/>
          <a:ln w="19050">
            <a:solidFill>
              <a:schemeClr val="tx1"/>
            </a:solidFill>
            <a:round/>
            <a:headEnd type="triangle" w="med" len="med"/>
            <a:tailEnd/>
          </a:ln>
        </p:spPr>
        <p:txBody>
          <a:bodyPr wrap="none" anchor="ctr"/>
          <a:lstStyle/>
          <a:p>
            <a:endParaRPr lang="de-DE"/>
          </a:p>
        </p:txBody>
      </p:sp>
      <p:sp>
        <p:nvSpPr>
          <p:cNvPr id="48" name="Stern mit 7 Zacken 47"/>
          <p:cNvSpPr/>
          <p:nvPr/>
        </p:nvSpPr>
        <p:spPr bwMode="auto">
          <a:xfrm>
            <a:off x="7524751" y="139302"/>
            <a:ext cx="1454149" cy="1079897"/>
          </a:xfrm>
          <a:prstGeom prst="star7">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a:defRPr/>
            </a:pPr>
            <a:r>
              <a:rPr lang="de-DE" sz="1100" b="1" dirty="0" err="1">
                <a:solidFill>
                  <a:schemeClr val="bg1"/>
                </a:solidFill>
                <a:latin typeface="Arial" pitchFamily="34" charset="0"/>
                <a:ea typeface="+mn-ea"/>
                <a:cs typeface="Arial" pitchFamily="34" charset="0"/>
              </a:rPr>
              <a:t>Always</a:t>
            </a:r>
            <a:r>
              <a:rPr lang="de-DE" sz="1100" b="1" dirty="0">
                <a:solidFill>
                  <a:schemeClr val="bg1"/>
                </a:solidFill>
                <a:latin typeface="Arial" pitchFamily="34" charset="0"/>
                <a:ea typeface="+mn-ea"/>
                <a:cs typeface="Arial" pitchFamily="34" charset="0"/>
              </a:rPr>
              <a:t> </a:t>
            </a:r>
            <a:r>
              <a:rPr lang="de-DE" sz="1100" b="1" dirty="0" err="1">
                <a:solidFill>
                  <a:schemeClr val="bg1"/>
                </a:solidFill>
                <a:latin typeface="Arial" pitchFamily="34" charset="0"/>
                <a:ea typeface="+mn-ea"/>
                <a:cs typeface="Arial" pitchFamily="34" charset="0"/>
              </a:rPr>
              <a:t>consider</a:t>
            </a:r>
            <a:r>
              <a:rPr lang="de-DE" sz="1100" b="1" dirty="0">
                <a:solidFill>
                  <a:schemeClr val="bg1"/>
                </a:solidFill>
                <a:latin typeface="Arial" pitchFamily="34" charset="0"/>
                <a:ea typeface="+mn-ea"/>
                <a:cs typeface="Arial" pitchFamily="34" charset="0"/>
              </a:rPr>
              <a:t>  </a:t>
            </a:r>
            <a:r>
              <a:rPr lang="de-DE" sz="1100" b="1" dirty="0" err="1">
                <a:solidFill>
                  <a:schemeClr val="bg1"/>
                </a:solidFill>
                <a:latin typeface="Arial" pitchFamily="34" charset="0"/>
                <a:ea typeface="+mn-ea"/>
                <a:cs typeface="Arial" pitchFamily="34" charset="0"/>
              </a:rPr>
              <a:t>clinical</a:t>
            </a:r>
            <a:r>
              <a:rPr lang="de-DE" sz="1100" b="1" dirty="0">
                <a:solidFill>
                  <a:schemeClr val="bg1"/>
                </a:solidFill>
                <a:latin typeface="Arial" pitchFamily="34" charset="0"/>
                <a:ea typeface="+mn-ea"/>
                <a:cs typeface="Arial" pitchFamily="34" charset="0"/>
              </a:rPr>
              <a:t> </a:t>
            </a:r>
            <a:r>
              <a:rPr lang="de-DE" sz="1100" b="1" dirty="0" err="1">
                <a:solidFill>
                  <a:schemeClr val="bg1"/>
                </a:solidFill>
                <a:latin typeface="Arial" pitchFamily="34" charset="0"/>
                <a:ea typeface="+mn-ea"/>
                <a:cs typeface="Arial" pitchFamily="34" charset="0"/>
              </a:rPr>
              <a:t>trials</a:t>
            </a:r>
            <a:endParaRPr lang="de-DE" sz="2800" b="1" dirty="0">
              <a:solidFill>
                <a:schemeClr val="bg1"/>
              </a:solidFill>
              <a:latin typeface="Arial" pitchFamily="34" charset="0"/>
              <a:ea typeface="+mn-ea"/>
              <a:cs typeface="Arial" pitchFamily="34" charset="0"/>
            </a:endParaRPr>
          </a:p>
        </p:txBody>
      </p:sp>
      <p:sp>
        <p:nvSpPr>
          <p:cNvPr id="2095" name="Textfeld 1"/>
          <p:cNvSpPr txBox="1">
            <a:spLocks noChangeArrowheads="1"/>
          </p:cNvSpPr>
          <p:nvPr/>
        </p:nvSpPr>
        <p:spPr bwMode="auto">
          <a:xfrm rot="-5400000">
            <a:off x="-279248" y="3290681"/>
            <a:ext cx="1249060" cy="338554"/>
          </a:xfrm>
          <a:prstGeom prst="rect">
            <a:avLst/>
          </a:prstGeom>
          <a:noFill/>
          <a:ln w="9525">
            <a:noFill/>
            <a:miter lim="800000"/>
            <a:headEnd/>
            <a:tailEnd/>
          </a:ln>
        </p:spPr>
        <p:txBody>
          <a:bodyPr wrap="none">
            <a:spAutoFit/>
          </a:bodyPr>
          <a:lstStyle/>
          <a:p>
            <a:r>
              <a:rPr lang="de-DE" altLang="de-DE" sz="1600">
                <a:latin typeface="Arial" charset="0"/>
                <a:cs typeface="Arial" charset="0"/>
              </a:rPr>
              <a:t>S u r g e r y</a:t>
            </a:r>
            <a:endParaRPr lang="de-DE" altLang="de-DE" sz="2000">
              <a:latin typeface="Arial" charset="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441" y="1707004"/>
            <a:ext cx="7772400" cy="913544"/>
          </a:xfrm>
        </p:spPr>
        <p:txBody>
          <a:bodyPr>
            <a:noAutofit/>
          </a:bodyPr>
          <a:lstStyle/>
          <a:p>
            <a:pPr algn="ctr"/>
            <a:r>
              <a:rPr lang="de-DE" sz="4800" b="1" dirty="0" err="1" smtClean="0"/>
              <a:t>Therapy</a:t>
            </a:r>
            <a:r>
              <a:rPr lang="de-DE" sz="4800" b="1" dirty="0" smtClean="0"/>
              <a:t> </a:t>
            </a:r>
            <a:r>
              <a:rPr lang="de-DE" sz="4800" b="1" dirty="0" err="1" smtClean="0"/>
              <a:t>of</a:t>
            </a:r>
            <a:r>
              <a:rPr lang="de-DE" sz="4800" b="1" dirty="0" smtClean="0"/>
              <a:t> </a:t>
            </a:r>
            <a:r>
              <a:rPr lang="de-DE" sz="4800" b="1" dirty="0" err="1" smtClean="0"/>
              <a:t>advanced</a:t>
            </a:r>
            <a:r>
              <a:rPr lang="de-DE" sz="4800" b="1" dirty="0" smtClean="0"/>
              <a:t> ACC</a:t>
            </a:r>
            <a:endParaRPr lang="en-US" sz="48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19045"/>
            <a:ext cx="6195526" cy="529568"/>
          </a:xfrm>
        </p:spPr>
        <p:txBody>
          <a:bodyPr>
            <a:noAutofit/>
          </a:bodyPr>
          <a:lstStyle/>
          <a:p>
            <a:r>
              <a:rPr lang="de-DE" dirty="0" err="1" smtClean="0"/>
              <a:t>What</a:t>
            </a:r>
            <a:r>
              <a:rPr lang="de-DE" dirty="0" smtClean="0"/>
              <a:t> </a:t>
            </a:r>
            <a:r>
              <a:rPr lang="de-DE" dirty="0" err="1" smtClean="0"/>
              <a:t>is</a:t>
            </a:r>
            <a:r>
              <a:rPr lang="de-DE" dirty="0" smtClean="0"/>
              <a:t> </a:t>
            </a:r>
            <a:r>
              <a:rPr lang="de-DE" dirty="0" err="1" smtClean="0"/>
              <a:t>the</a:t>
            </a:r>
            <a:r>
              <a:rPr lang="de-DE" dirty="0" smtClean="0"/>
              <a:t> </a:t>
            </a:r>
            <a:r>
              <a:rPr lang="de-DE" dirty="0" err="1" smtClean="0"/>
              <a:t>role</a:t>
            </a:r>
            <a:r>
              <a:rPr lang="de-DE" dirty="0" smtClean="0"/>
              <a:t> </a:t>
            </a:r>
            <a:r>
              <a:rPr lang="de-DE" dirty="0" err="1" smtClean="0"/>
              <a:t>of</a:t>
            </a:r>
            <a:r>
              <a:rPr lang="de-DE" dirty="0" smtClean="0"/>
              <a:t> </a:t>
            </a:r>
            <a:r>
              <a:rPr lang="de-DE" dirty="0" err="1" smtClean="0"/>
              <a:t>surgery</a:t>
            </a:r>
            <a:r>
              <a:rPr lang="de-DE" dirty="0" smtClean="0"/>
              <a:t> </a:t>
            </a:r>
            <a:br>
              <a:rPr lang="de-DE" dirty="0" smtClean="0"/>
            </a:br>
            <a:r>
              <a:rPr lang="de-DE" dirty="0" smtClean="0"/>
              <a:t>in </a:t>
            </a:r>
            <a:r>
              <a:rPr lang="de-DE" dirty="0" err="1" smtClean="0"/>
              <a:t>advanced</a:t>
            </a:r>
            <a:r>
              <a:rPr lang="de-DE" dirty="0" smtClean="0"/>
              <a:t> ACC ? </a:t>
            </a:r>
            <a:endParaRPr lang="de-DE" dirty="0"/>
          </a:p>
        </p:txBody>
      </p:sp>
      <p:sp>
        <p:nvSpPr>
          <p:cNvPr id="3" name="Inhaltsplatzhalter 2"/>
          <p:cNvSpPr>
            <a:spLocks noGrp="1"/>
          </p:cNvSpPr>
          <p:nvPr>
            <p:ph idx="1"/>
          </p:nvPr>
        </p:nvSpPr>
        <p:spPr>
          <a:xfrm>
            <a:off x="251520" y="945690"/>
            <a:ext cx="8640960" cy="3624673"/>
          </a:xfrm>
        </p:spPr>
        <p:txBody>
          <a:bodyPr/>
          <a:lstStyle/>
          <a:p>
            <a:r>
              <a:rPr lang="en-US" dirty="0" smtClean="0"/>
              <a:t>R.8.1. For patients presenting with limited intra-abdominal metastases </a:t>
            </a:r>
            <a:r>
              <a:rPr lang="en-US" b="1" u="sng" dirty="0" smtClean="0"/>
              <a:t>we suggest </a:t>
            </a:r>
            <a:r>
              <a:rPr lang="en-US" dirty="0" smtClean="0"/>
              <a:t>surgical therapy </a:t>
            </a:r>
            <a:r>
              <a:rPr lang="en-US" b="1" dirty="0" smtClean="0"/>
              <a:t>if complete resection of all lesions seems feasible</a:t>
            </a:r>
            <a:r>
              <a:rPr lang="en-US" dirty="0" smtClean="0"/>
              <a:t> (+OOO). </a:t>
            </a:r>
          </a:p>
          <a:p>
            <a:pPr>
              <a:buNone/>
            </a:pPr>
            <a:r>
              <a:rPr lang="en-US" dirty="0" smtClean="0"/>
              <a:t>	In case of limited extra-abdominal lesions, </a:t>
            </a:r>
            <a:r>
              <a:rPr lang="en-US" b="1" dirty="0" smtClean="0"/>
              <a:t>we suggest </a:t>
            </a:r>
            <a:r>
              <a:rPr lang="en-US" dirty="0" smtClean="0"/>
              <a:t>adrenal tumor resection in conjunction with therapy aiming at long-term tumor control of the other lesions (+OOO). </a:t>
            </a:r>
          </a:p>
          <a:p>
            <a:pPr>
              <a:buNone/>
            </a:pPr>
            <a:r>
              <a:rPr lang="en-US" dirty="0" smtClean="0"/>
              <a:t>	In all patients, we recommend to start mitotane therapy as soon as clinically possible (+OOO).</a:t>
            </a:r>
            <a:endParaRPr lang="de-DE" dirty="0" smtClean="0"/>
          </a:p>
          <a:p>
            <a:r>
              <a:rPr lang="en-US" dirty="0" smtClean="0"/>
              <a:t>R.8.3. </a:t>
            </a:r>
            <a:r>
              <a:rPr lang="en-US" b="1" u="sng" dirty="0" smtClean="0"/>
              <a:t>We suggest against </a:t>
            </a:r>
            <a:r>
              <a:rPr lang="en-US" dirty="0" smtClean="0"/>
              <a:t>the routine use of adrenal surgery in case of widespread metastatic disease (+OOO). </a:t>
            </a:r>
          </a:p>
          <a:p>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2"/>
          <p:cNvSpPr>
            <a:spLocks noChangeShapeType="1"/>
          </p:cNvSpPr>
          <p:nvPr/>
        </p:nvSpPr>
        <p:spPr bwMode="auto">
          <a:xfrm flipH="1">
            <a:off x="6686715" y="1499691"/>
            <a:ext cx="0" cy="252412"/>
          </a:xfrm>
          <a:prstGeom prst="line">
            <a:avLst/>
          </a:prstGeom>
          <a:noFill/>
          <a:ln w="19050">
            <a:solidFill>
              <a:schemeClr val="tx1"/>
            </a:solidFill>
            <a:round/>
            <a:headEnd/>
            <a:tailEnd/>
          </a:ln>
        </p:spPr>
        <p:txBody>
          <a:bodyPr wrap="none" anchor="ctr"/>
          <a:lstStyle/>
          <a:p>
            <a:endParaRPr lang="de-DE"/>
          </a:p>
        </p:txBody>
      </p:sp>
      <p:sp>
        <p:nvSpPr>
          <p:cNvPr id="7" name="Line 15"/>
          <p:cNvSpPr>
            <a:spLocks noChangeShapeType="1"/>
          </p:cNvSpPr>
          <p:nvPr/>
        </p:nvSpPr>
        <p:spPr bwMode="auto">
          <a:xfrm>
            <a:off x="1784515" y="1745753"/>
            <a:ext cx="0" cy="301625"/>
          </a:xfrm>
          <a:prstGeom prst="line">
            <a:avLst/>
          </a:prstGeom>
          <a:noFill/>
          <a:ln w="19050">
            <a:solidFill>
              <a:schemeClr val="tx1"/>
            </a:solidFill>
            <a:round/>
            <a:headEnd/>
            <a:tailEnd/>
          </a:ln>
        </p:spPr>
        <p:txBody>
          <a:bodyPr wrap="none" anchor="ctr"/>
          <a:lstStyle/>
          <a:p>
            <a:endParaRPr lang="de-DE"/>
          </a:p>
        </p:txBody>
      </p:sp>
      <p:sp>
        <p:nvSpPr>
          <p:cNvPr id="8" name="Text Box 6"/>
          <p:cNvSpPr txBox="1">
            <a:spLocks noChangeArrowheads="1"/>
          </p:cNvSpPr>
          <p:nvPr/>
        </p:nvSpPr>
        <p:spPr bwMode="auto">
          <a:xfrm>
            <a:off x="2215812" y="155078"/>
            <a:ext cx="5652000" cy="369888"/>
          </a:xfrm>
          <a:prstGeom prst="rect">
            <a:avLst/>
          </a:prstGeom>
          <a:solidFill>
            <a:schemeClr val="bg1"/>
          </a:solidFill>
          <a:ln w="19050">
            <a:solidFill>
              <a:schemeClr val="tx1"/>
            </a:solidFill>
            <a:miter lim="800000"/>
            <a:headEnd/>
            <a:tailEnd/>
          </a:ln>
        </p:spPr>
        <p:txBody>
          <a:bodyPr>
            <a:spAutoFit/>
          </a:bodyPr>
          <a:lstStyle/>
          <a:p>
            <a:pPr algn="ctr"/>
            <a:r>
              <a:rPr lang="de-DE" altLang="de-DE" sz="1800" b="1" dirty="0" err="1">
                <a:latin typeface="Arial" charset="0"/>
              </a:rPr>
              <a:t>Advanced</a:t>
            </a:r>
            <a:r>
              <a:rPr lang="de-DE" altLang="de-DE" sz="1800" b="1" dirty="0">
                <a:latin typeface="Arial" charset="0"/>
              </a:rPr>
              <a:t>  ACC</a:t>
            </a:r>
            <a:r>
              <a:rPr lang="de-DE" altLang="de-DE" sz="1800" b="1" baseline="30000" dirty="0">
                <a:latin typeface="Arial" charset="0"/>
              </a:rPr>
              <a:t> </a:t>
            </a:r>
            <a:r>
              <a:rPr lang="de-DE" altLang="de-DE" sz="1800" b="1" dirty="0">
                <a:latin typeface="Arial" charset="0"/>
              </a:rPr>
              <a:t> not </a:t>
            </a:r>
            <a:r>
              <a:rPr lang="de-DE" altLang="de-DE" sz="1800" b="1" dirty="0" err="1">
                <a:latin typeface="Arial" charset="0"/>
              </a:rPr>
              <a:t>amenable</a:t>
            </a:r>
            <a:r>
              <a:rPr lang="de-DE" altLang="de-DE" sz="1800" b="1" dirty="0">
                <a:latin typeface="Arial" charset="0"/>
              </a:rPr>
              <a:t> </a:t>
            </a:r>
            <a:r>
              <a:rPr lang="de-DE" altLang="de-DE" sz="1800" b="1" dirty="0" err="1">
                <a:latin typeface="Arial" charset="0"/>
              </a:rPr>
              <a:t>to</a:t>
            </a:r>
            <a:r>
              <a:rPr lang="de-DE" altLang="de-DE" sz="1800" b="1" dirty="0">
                <a:latin typeface="Arial" charset="0"/>
              </a:rPr>
              <a:t> </a:t>
            </a:r>
            <a:r>
              <a:rPr lang="de-DE" altLang="de-DE" sz="1800" b="1" dirty="0" err="1">
                <a:latin typeface="Arial" charset="0"/>
              </a:rPr>
              <a:t>radical</a:t>
            </a:r>
            <a:r>
              <a:rPr lang="de-DE" altLang="de-DE" sz="1800" b="1" dirty="0">
                <a:latin typeface="Arial" charset="0"/>
              </a:rPr>
              <a:t> </a:t>
            </a:r>
            <a:r>
              <a:rPr lang="de-DE" altLang="de-DE" sz="1800" b="1" dirty="0" err="1">
                <a:latin typeface="Arial" charset="0"/>
              </a:rPr>
              <a:t>resection</a:t>
            </a:r>
            <a:endParaRPr lang="de-DE" altLang="de-DE" sz="1800" b="1" baseline="30000" dirty="0">
              <a:latin typeface="Arial" charset="0"/>
            </a:endParaRPr>
          </a:p>
        </p:txBody>
      </p:sp>
      <p:sp>
        <p:nvSpPr>
          <p:cNvPr id="10" name="Line 12"/>
          <p:cNvSpPr>
            <a:spLocks noChangeShapeType="1"/>
          </p:cNvSpPr>
          <p:nvPr/>
        </p:nvSpPr>
        <p:spPr bwMode="auto">
          <a:xfrm flipH="1">
            <a:off x="3197390" y="1501278"/>
            <a:ext cx="0" cy="252413"/>
          </a:xfrm>
          <a:prstGeom prst="line">
            <a:avLst/>
          </a:prstGeom>
          <a:noFill/>
          <a:ln w="19050">
            <a:solidFill>
              <a:schemeClr val="tx1"/>
            </a:solidFill>
            <a:round/>
            <a:headEnd/>
            <a:tailEnd/>
          </a:ln>
        </p:spPr>
        <p:txBody>
          <a:bodyPr wrap="none" anchor="ctr"/>
          <a:lstStyle/>
          <a:p>
            <a:endParaRPr lang="de-DE"/>
          </a:p>
        </p:txBody>
      </p:sp>
      <p:sp>
        <p:nvSpPr>
          <p:cNvPr id="11" name="Line 13"/>
          <p:cNvSpPr>
            <a:spLocks noChangeShapeType="1"/>
          </p:cNvSpPr>
          <p:nvPr/>
        </p:nvSpPr>
        <p:spPr bwMode="auto">
          <a:xfrm flipV="1">
            <a:off x="1776578" y="1747341"/>
            <a:ext cx="2843212" cy="0"/>
          </a:xfrm>
          <a:prstGeom prst="line">
            <a:avLst/>
          </a:prstGeom>
          <a:noFill/>
          <a:ln w="19050">
            <a:solidFill>
              <a:schemeClr val="tx1"/>
            </a:solidFill>
            <a:round/>
            <a:headEnd/>
            <a:tailEnd/>
          </a:ln>
        </p:spPr>
        <p:txBody>
          <a:bodyPr wrap="none" anchor="ctr"/>
          <a:lstStyle/>
          <a:p>
            <a:endParaRPr lang="de-DE"/>
          </a:p>
        </p:txBody>
      </p:sp>
      <p:sp>
        <p:nvSpPr>
          <p:cNvPr id="12" name="Line 15"/>
          <p:cNvSpPr>
            <a:spLocks noChangeShapeType="1"/>
          </p:cNvSpPr>
          <p:nvPr/>
        </p:nvSpPr>
        <p:spPr bwMode="auto">
          <a:xfrm>
            <a:off x="4615028" y="1739403"/>
            <a:ext cx="0" cy="301625"/>
          </a:xfrm>
          <a:prstGeom prst="line">
            <a:avLst/>
          </a:prstGeom>
          <a:noFill/>
          <a:ln w="19050">
            <a:solidFill>
              <a:schemeClr val="tx1"/>
            </a:solidFill>
            <a:round/>
            <a:headEnd/>
            <a:tailEnd/>
          </a:ln>
        </p:spPr>
        <p:txBody>
          <a:bodyPr wrap="none" anchor="ctr"/>
          <a:lstStyle/>
          <a:p>
            <a:endParaRPr lang="de-DE"/>
          </a:p>
        </p:txBody>
      </p:sp>
      <p:sp>
        <p:nvSpPr>
          <p:cNvPr id="13" name="Line 17"/>
          <p:cNvSpPr>
            <a:spLocks noChangeShapeType="1"/>
          </p:cNvSpPr>
          <p:nvPr/>
        </p:nvSpPr>
        <p:spPr bwMode="auto">
          <a:xfrm flipH="1">
            <a:off x="3191040" y="513853"/>
            <a:ext cx="0" cy="684213"/>
          </a:xfrm>
          <a:prstGeom prst="line">
            <a:avLst/>
          </a:prstGeom>
          <a:noFill/>
          <a:ln w="19050">
            <a:solidFill>
              <a:schemeClr val="tx1"/>
            </a:solidFill>
            <a:round/>
            <a:headEnd/>
            <a:tailEnd type="triangle" w="med" len="med"/>
          </a:ln>
        </p:spPr>
        <p:txBody>
          <a:bodyPr wrap="none" anchor="ctr"/>
          <a:lstStyle/>
          <a:p>
            <a:endParaRPr lang="de-DE"/>
          </a:p>
        </p:txBody>
      </p:sp>
      <p:sp>
        <p:nvSpPr>
          <p:cNvPr id="14" name="Line 30"/>
          <p:cNvSpPr>
            <a:spLocks noChangeShapeType="1"/>
          </p:cNvSpPr>
          <p:nvPr/>
        </p:nvSpPr>
        <p:spPr bwMode="auto">
          <a:xfrm>
            <a:off x="6643853" y="513853"/>
            <a:ext cx="0" cy="684213"/>
          </a:xfrm>
          <a:prstGeom prst="line">
            <a:avLst/>
          </a:prstGeom>
          <a:noFill/>
          <a:ln w="19050">
            <a:solidFill>
              <a:schemeClr val="tx1"/>
            </a:solidFill>
            <a:round/>
            <a:headEnd/>
            <a:tailEnd type="triangle" w="med" len="med"/>
          </a:ln>
        </p:spPr>
        <p:txBody>
          <a:bodyPr wrap="none" anchor="ctr"/>
          <a:lstStyle/>
          <a:p>
            <a:endParaRPr lang="de-DE"/>
          </a:p>
        </p:txBody>
      </p:sp>
      <p:sp>
        <p:nvSpPr>
          <p:cNvPr id="17" name="Text Box 35"/>
          <p:cNvSpPr txBox="1">
            <a:spLocks noChangeArrowheads="1"/>
          </p:cNvSpPr>
          <p:nvPr/>
        </p:nvSpPr>
        <p:spPr bwMode="auto">
          <a:xfrm>
            <a:off x="2022640" y="1202828"/>
            <a:ext cx="2263761" cy="307777"/>
          </a:xfrm>
          <a:prstGeom prst="rect">
            <a:avLst/>
          </a:prstGeom>
          <a:solidFill>
            <a:schemeClr val="bg1"/>
          </a:solidFill>
          <a:ln w="9525">
            <a:solidFill>
              <a:schemeClr val="tx1"/>
            </a:solidFill>
            <a:miter lim="800000"/>
            <a:headEnd/>
            <a:tailEnd/>
          </a:ln>
        </p:spPr>
        <p:txBody>
          <a:bodyPr wrap="none">
            <a:spAutoFit/>
          </a:bodyPr>
          <a:lstStyle/>
          <a:p>
            <a:r>
              <a:rPr lang="de-DE" altLang="de-DE" sz="1400" dirty="0">
                <a:latin typeface="Arial" charset="0"/>
              </a:rPr>
              <a:t> </a:t>
            </a:r>
            <a:r>
              <a:rPr lang="de-DE" altLang="de-DE" sz="1400" dirty="0" err="1">
                <a:latin typeface="Arial" charset="0"/>
              </a:rPr>
              <a:t>No</a:t>
            </a:r>
            <a:r>
              <a:rPr lang="de-DE" altLang="de-DE" sz="1400" dirty="0">
                <a:latin typeface="Arial" charset="0"/>
              </a:rPr>
              <a:t> </a:t>
            </a:r>
            <a:r>
              <a:rPr lang="de-DE" altLang="de-DE" sz="1400" dirty="0" err="1">
                <a:latin typeface="Arial" charset="0"/>
              </a:rPr>
              <a:t>prior</a:t>
            </a:r>
            <a:r>
              <a:rPr lang="de-DE" altLang="de-DE" sz="1400" dirty="0">
                <a:latin typeface="Arial" charset="0"/>
              </a:rPr>
              <a:t> </a:t>
            </a:r>
            <a:r>
              <a:rPr lang="de-DE" altLang="de-DE" sz="1400" dirty="0" err="1">
                <a:latin typeface="Arial" charset="0"/>
              </a:rPr>
              <a:t>systemic</a:t>
            </a:r>
            <a:r>
              <a:rPr lang="de-DE" altLang="de-DE" sz="1400" dirty="0">
                <a:latin typeface="Arial" charset="0"/>
              </a:rPr>
              <a:t> </a:t>
            </a:r>
            <a:r>
              <a:rPr lang="de-DE" altLang="de-DE" sz="1400" dirty="0" err="1" smtClean="0">
                <a:latin typeface="Arial" charset="0"/>
              </a:rPr>
              <a:t>therapy</a:t>
            </a:r>
            <a:endParaRPr lang="de-DE" altLang="de-DE" sz="1400" dirty="0"/>
          </a:p>
        </p:txBody>
      </p:sp>
      <p:sp>
        <p:nvSpPr>
          <p:cNvPr id="25" name="Text Box 26"/>
          <p:cNvSpPr txBox="1">
            <a:spLocks noChangeArrowheads="1"/>
          </p:cNvSpPr>
          <p:nvPr/>
        </p:nvSpPr>
        <p:spPr bwMode="auto">
          <a:xfrm>
            <a:off x="1114590" y="1974353"/>
            <a:ext cx="1851025" cy="522288"/>
          </a:xfrm>
          <a:prstGeom prst="rect">
            <a:avLst/>
          </a:prstGeom>
          <a:solidFill>
            <a:schemeClr val="bg1">
              <a:lumMod val="85000"/>
            </a:schemeClr>
          </a:solidFill>
          <a:ln w="9525">
            <a:solidFill>
              <a:schemeClr val="tx1"/>
            </a:solidFill>
            <a:miter lim="800000"/>
            <a:headEnd/>
            <a:tailEnd/>
          </a:ln>
        </p:spPr>
        <p:txBody>
          <a:bodyPr anchor="ctr">
            <a:spAutoFit/>
          </a:bodyPr>
          <a:lstStyle/>
          <a:p>
            <a:pPr algn="ctr"/>
            <a:r>
              <a:rPr lang="de-DE" altLang="de-DE" sz="1400" dirty="0">
                <a:latin typeface="Arial" charset="0"/>
              </a:rPr>
              <a:t>Mitotane </a:t>
            </a:r>
          </a:p>
          <a:p>
            <a:pPr algn="ctr"/>
            <a:r>
              <a:rPr lang="de-DE" altLang="de-DE" sz="1400" dirty="0">
                <a:latin typeface="Arial" charset="0"/>
              </a:rPr>
              <a:t>+/- </a:t>
            </a:r>
            <a:r>
              <a:rPr lang="de-DE" altLang="de-DE" sz="1400" dirty="0" err="1">
                <a:latin typeface="Arial" charset="0"/>
              </a:rPr>
              <a:t>local</a:t>
            </a:r>
            <a:r>
              <a:rPr lang="de-DE" altLang="de-DE" sz="1400" dirty="0">
                <a:latin typeface="Arial" charset="0"/>
              </a:rPr>
              <a:t> </a:t>
            </a:r>
            <a:r>
              <a:rPr lang="de-DE" altLang="de-DE" sz="1400" dirty="0" err="1" smtClean="0">
                <a:latin typeface="Arial" charset="0"/>
              </a:rPr>
              <a:t>therapies</a:t>
            </a:r>
            <a:endParaRPr lang="de-DE" altLang="de-DE" sz="1400" baseline="30000" dirty="0">
              <a:latin typeface="Arial" charset="0"/>
            </a:endParaRPr>
          </a:p>
        </p:txBody>
      </p:sp>
      <p:sp>
        <p:nvSpPr>
          <p:cNvPr id="28" name="Line 15"/>
          <p:cNvSpPr>
            <a:spLocks noChangeShapeType="1"/>
          </p:cNvSpPr>
          <p:nvPr/>
        </p:nvSpPr>
        <p:spPr bwMode="auto">
          <a:xfrm>
            <a:off x="5226215" y="1763216"/>
            <a:ext cx="0" cy="301625"/>
          </a:xfrm>
          <a:prstGeom prst="line">
            <a:avLst/>
          </a:prstGeom>
          <a:noFill/>
          <a:ln w="19050">
            <a:solidFill>
              <a:schemeClr val="tx1"/>
            </a:solidFill>
            <a:round/>
            <a:headEnd/>
            <a:tailEnd/>
          </a:ln>
        </p:spPr>
        <p:txBody>
          <a:bodyPr wrap="none" anchor="ctr"/>
          <a:lstStyle/>
          <a:p>
            <a:endParaRPr lang="de-DE"/>
          </a:p>
        </p:txBody>
      </p:sp>
      <p:sp>
        <p:nvSpPr>
          <p:cNvPr id="29" name="Line 13"/>
          <p:cNvSpPr>
            <a:spLocks noChangeShapeType="1"/>
          </p:cNvSpPr>
          <p:nvPr/>
        </p:nvSpPr>
        <p:spPr bwMode="auto">
          <a:xfrm flipV="1">
            <a:off x="5215103" y="1763216"/>
            <a:ext cx="2844800" cy="0"/>
          </a:xfrm>
          <a:prstGeom prst="line">
            <a:avLst/>
          </a:prstGeom>
          <a:noFill/>
          <a:ln w="19050">
            <a:solidFill>
              <a:schemeClr val="tx1"/>
            </a:solidFill>
            <a:round/>
            <a:headEnd/>
            <a:tailEnd/>
          </a:ln>
        </p:spPr>
        <p:txBody>
          <a:bodyPr wrap="none" anchor="ctr"/>
          <a:lstStyle/>
          <a:p>
            <a:endParaRPr lang="de-DE"/>
          </a:p>
        </p:txBody>
      </p:sp>
      <p:sp>
        <p:nvSpPr>
          <p:cNvPr id="30" name="Line 15"/>
          <p:cNvSpPr>
            <a:spLocks noChangeShapeType="1"/>
          </p:cNvSpPr>
          <p:nvPr/>
        </p:nvSpPr>
        <p:spPr bwMode="auto">
          <a:xfrm>
            <a:off x="8064665" y="1758453"/>
            <a:ext cx="0" cy="301625"/>
          </a:xfrm>
          <a:prstGeom prst="line">
            <a:avLst/>
          </a:prstGeom>
          <a:noFill/>
          <a:ln w="19050">
            <a:solidFill>
              <a:schemeClr val="tx1"/>
            </a:solidFill>
            <a:round/>
            <a:headEnd/>
            <a:tailEnd/>
          </a:ln>
        </p:spPr>
        <p:txBody>
          <a:bodyPr wrap="none" anchor="ctr"/>
          <a:lstStyle/>
          <a:p>
            <a:endParaRPr lang="de-DE"/>
          </a:p>
        </p:txBody>
      </p:sp>
      <p:sp>
        <p:nvSpPr>
          <p:cNvPr id="31" name="Text Box 11"/>
          <p:cNvSpPr txBox="1">
            <a:spLocks noChangeArrowheads="1"/>
          </p:cNvSpPr>
          <p:nvPr/>
        </p:nvSpPr>
        <p:spPr bwMode="auto">
          <a:xfrm>
            <a:off x="7281218" y="1974353"/>
            <a:ext cx="1447832" cy="523220"/>
          </a:xfrm>
          <a:prstGeom prst="rect">
            <a:avLst/>
          </a:prstGeom>
          <a:solidFill>
            <a:schemeClr val="bg1">
              <a:lumMod val="85000"/>
            </a:schemeClr>
          </a:solidFill>
          <a:ln w="9525">
            <a:solidFill>
              <a:schemeClr val="tx1"/>
            </a:solidFill>
            <a:miter lim="800000"/>
            <a:headEnd/>
            <a:tailEnd/>
          </a:ln>
        </p:spPr>
        <p:txBody>
          <a:bodyPr wrap="none">
            <a:spAutoFit/>
          </a:bodyPr>
          <a:lstStyle/>
          <a:p>
            <a:pPr algn="ctr">
              <a:defRPr/>
            </a:pPr>
            <a:r>
              <a:rPr lang="en-US" altLang="de-DE" sz="1400" dirty="0">
                <a:latin typeface="Arial" charset="0"/>
                <a:ea typeface="+mn-ea"/>
              </a:rPr>
              <a:t>Local </a:t>
            </a:r>
            <a:r>
              <a:rPr lang="en-US" altLang="de-DE" sz="1400" dirty="0" smtClean="0">
                <a:latin typeface="Arial" charset="0"/>
                <a:ea typeface="+mn-ea"/>
              </a:rPr>
              <a:t>therapies </a:t>
            </a:r>
            <a:endParaRPr lang="en-US" altLang="de-DE" sz="1400" dirty="0">
              <a:latin typeface="Arial" charset="0"/>
              <a:ea typeface="+mn-ea"/>
            </a:endParaRPr>
          </a:p>
          <a:p>
            <a:pPr algn="ctr">
              <a:defRPr/>
            </a:pPr>
            <a:r>
              <a:rPr lang="en-US" altLang="de-DE" sz="1400" dirty="0" smtClean="0">
                <a:latin typeface="Arial" charset="0"/>
                <a:ea typeface="+mn-ea"/>
              </a:rPr>
              <a:t>+ mitotane</a:t>
            </a:r>
            <a:endParaRPr lang="en-US" altLang="de-DE" sz="1400" baseline="30000" dirty="0">
              <a:latin typeface="Arial" charset="0"/>
              <a:ea typeface="+mn-ea"/>
            </a:endParaRPr>
          </a:p>
        </p:txBody>
      </p:sp>
      <p:sp>
        <p:nvSpPr>
          <p:cNvPr id="33" name="Text Box 26"/>
          <p:cNvSpPr txBox="1">
            <a:spLocks noChangeArrowheads="1"/>
          </p:cNvSpPr>
          <p:nvPr/>
        </p:nvSpPr>
        <p:spPr bwMode="auto">
          <a:xfrm>
            <a:off x="4113378" y="1974353"/>
            <a:ext cx="1620837" cy="522288"/>
          </a:xfrm>
          <a:prstGeom prst="rect">
            <a:avLst/>
          </a:prstGeom>
          <a:solidFill>
            <a:schemeClr val="bg1">
              <a:lumMod val="85000"/>
            </a:schemeClr>
          </a:solidFill>
          <a:ln w="9525">
            <a:solidFill>
              <a:schemeClr val="tx1"/>
            </a:solidFill>
            <a:miter lim="800000"/>
            <a:headEnd/>
            <a:tailEnd/>
          </a:ln>
        </p:spPr>
        <p:txBody>
          <a:bodyPr>
            <a:spAutoFit/>
          </a:bodyPr>
          <a:lstStyle/>
          <a:p>
            <a:pPr algn="ctr"/>
            <a:r>
              <a:rPr lang="de-DE" altLang="de-DE" sz="1400" b="1" dirty="0">
                <a:latin typeface="Arial" charset="0"/>
              </a:rPr>
              <a:t>Mitotane </a:t>
            </a:r>
          </a:p>
          <a:p>
            <a:pPr algn="ctr"/>
            <a:r>
              <a:rPr lang="de-DE" altLang="de-DE" sz="1400" b="1" dirty="0">
                <a:latin typeface="Arial" charset="0"/>
              </a:rPr>
              <a:t>+ </a:t>
            </a:r>
            <a:r>
              <a:rPr lang="de-DE" altLang="de-DE" sz="1400" b="1" dirty="0" smtClean="0">
                <a:latin typeface="Arial" charset="0"/>
              </a:rPr>
              <a:t>EDP</a:t>
            </a:r>
            <a:endParaRPr lang="de-DE" altLang="de-DE" sz="1400" b="1" baseline="30000" dirty="0">
              <a:latin typeface="Arial" charset="0"/>
            </a:endParaRPr>
          </a:p>
        </p:txBody>
      </p:sp>
      <p:sp>
        <p:nvSpPr>
          <p:cNvPr id="38" name="Text Box 25"/>
          <p:cNvSpPr txBox="1">
            <a:spLocks noChangeArrowheads="1"/>
          </p:cNvSpPr>
          <p:nvPr/>
        </p:nvSpPr>
        <p:spPr bwMode="auto">
          <a:xfrm>
            <a:off x="5018253" y="1202828"/>
            <a:ext cx="3118161" cy="307777"/>
          </a:xfrm>
          <a:prstGeom prst="rect">
            <a:avLst/>
          </a:prstGeom>
          <a:solidFill>
            <a:schemeClr val="bg1"/>
          </a:solidFill>
          <a:ln w="9525">
            <a:solidFill>
              <a:schemeClr val="tx1"/>
            </a:solidFill>
            <a:miter lim="800000"/>
            <a:headEnd/>
            <a:tailEnd/>
          </a:ln>
        </p:spPr>
        <p:txBody>
          <a:bodyPr wrap="none">
            <a:spAutoFit/>
          </a:bodyPr>
          <a:lstStyle/>
          <a:p>
            <a:r>
              <a:rPr lang="de-DE" altLang="de-DE" sz="1400" dirty="0" err="1">
                <a:latin typeface="Arial" charset="0"/>
              </a:rPr>
              <a:t>Recurrence</a:t>
            </a:r>
            <a:r>
              <a:rPr lang="de-DE" altLang="de-DE" sz="1400" dirty="0">
                <a:latin typeface="Arial" charset="0"/>
              </a:rPr>
              <a:t> </a:t>
            </a:r>
            <a:r>
              <a:rPr lang="de-DE" altLang="de-DE" sz="1400" dirty="0" err="1">
                <a:latin typeface="Arial" charset="0"/>
              </a:rPr>
              <a:t>during</a:t>
            </a:r>
            <a:r>
              <a:rPr lang="de-DE" altLang="de-DE" sz="1400" dirty="0">
                <a:latin typeface="Arial" charset="0"/>
              </a:rPr>
              <a:t> </a:t>
            </a:r>
            <a:r>
              <a:rPr lang="de-DE" altLang="de-DE" sz="1400" dirty="0" err="1">
                <a:latin typeface="Arial" charset="0"/>
              </a:rPr>
              <a:t>adjuvant</a:t>
            </a:r>
            <a:r>
              <a:rPr lang="de-DE" altLang="de-DE" sz="1400" dirty="0">
                <a:latin typeface="Arial" charset="0"/>
              </a:rPr>
              <a:t> </a:t>
            </a:r>
            <a:r>
              <a:rPr lang="de-DE" altLang="de-DE" sz="1400" dirty="0" smtClean="0">
                <a:latin typeface="Arial" charset="0"/>
              </a:rPr>
              <a:t>mitotane</a:t>
            </a:r>
            <a:endParaRPr lang="de-DE" altLang="de-DE" sz="1400" baseline="30000" dirty="0"/>
          </a:p>
        </p:txBody>
      </p:sp>
      <p:sp>
        <p:nvSpPr>
          <p:cNvPr id="39" name="Textfeld 38"/>
          <p:cNvSpPr txBox="1"/>
          <p:nvPr/>
        </p:nvSpPr>
        <p:spPr>
          <a:xfrm>
            <a:off x="190501" y="2781298"/>
            <a:ext cx="8953499" cy="2382191"/>
          </a:xfrm>
          <a:prstGeom prst="rect">
            <a:avLst/>
          </a:prstGeom>
          <a:noFill/>
        </p:spPr>
        <p:txBody>
          <a:bodyPr wrap="square" rtlCol="0">
            <a:spAutoFit/>
          </a:bodyPr>
          <a:lstStyle/>
          <a:p>
            <a:pPr marL="342900" lvl="0" indent="-342900">
              <a:spcBef>
                <a:spcPct val="20000"/>
              </a:spcBef>
              <a:buSzPct val="80000"/>
              <a:buFont typeface="Arial" pitchFamily="34" charset="0"/>
              <a:buChar char="►"/>
            </a:pPr>
            <a:r>
              <a:rPr lang="en-US" sz="2400" dirty="0" smtClean="0">
                <a:solidFill>
                  <a:schemeClr val="tx2">
                    <a:lumMod val="75000"/>
                  </a:schemeClr>
                </a:solidFill>
                <a:latin typeface="Arial" pitchFamily="34" charset="0"/>
                <a:cs typeface="Arial" pitchFamily="34" charset="0"/>
              </a:rPr>
              <a:t>The panel is convinced that local therapeutic measures (e.g. radiation therapy, radiofrequency ablation, </a:t>
            </a:r>
            <a:r>
              <a:rPr lang="en-US" sz="2400" dirty="0" err="1" smtClean="0">
                <a:solidFill>
                  <a:schemeClr val="tx2">
                    <a:lumMod val="75000"/>
                  </a:schemeClr>
                </a:solidFill>
                <a:latin typeface="Arial" pitchFamily="34" charset="0"/>
                <a:cs typeface="Arial" pitchFamily="34" charset="0"/>
              </a:rPr>
              <a:t>cryoablation</a:t>
            </a:r>
            <a:r>
              <a:rPr lang="en-US" sz="2400" dirty="0" smtClean="0">
                <a:solidFill>
                  <a:schemeClr val="tx2">
                    <a:lumMod val="75000"/>
                  </a:schemeClr>
                </a:solidFill>
                <a:latin typeface="Arial" pitchFamily="34" charset="0"/>
                <a:cs typeface="Arial" pitchFamily="34" charset="0"/>
              </a:rPr>
              <a:t>, microwave ablation, chemo-</a:t>
            </a:r>
            <a:r>
              <a:rPr lang="en-US" sz="2400" dirty="0" err="1" smtClean="0">
                <a:solidFill>
                  <a:schemeClr val="tx2">
                    <a:lumMod val="75000"/>
                  </a:schemeClr>
                </a:solidFill>
                <a:latin typeface="Arial" pitchFamily="34" charset="0"/>
                <a:cs typeface="Arial" pitchFamily="34" charset="0"/>
              </a:rPr>
              <a:t>embolization</a:t>
            </a:r>
            <a:r>
              <a:rPr lang="en-US" sz="2400" dirty="0" smtClean="0">
                <a:solidFill>
                  <a:schemeClr val="tx2">
                    <a:lumMod val="75000"/>
                  </a:schemeClr>
                </a:solidFill>
                <a:latin typeface="Arial" pitchFamily="34" charset="0"/>
                <a:cs typeface="Arial" pitchFamily="34" charset="0"/>
              </a:rPr>
              <a:t>) are of great value for therapy of advanced ACC. </a:t>
            </a:r>
          </a:p>
          <a:p>
            <a:pPr marL="342900" lvl="0" indent="-342900">
              <a:spcBef>
                <a:spcPct val="20000"/>
              </a:spcBef>
              <a:buSzPct val="80000"/>
              <a:buFont typeface="Arial" pitchFamily="34" charset="0"/>
              <a:buChar char="►"/>
            </a:pPr>
            <a:r>
              <a:rPr lang="en-US" sz="2400" b="1" dirty="0" smtClean="0">
                <a:solidFill>
                  <a:schemeClr val="tx2">
                    <a:lumMod val="75000"/>
                  </a:schemeClr>
                </a:solidFill>
                <a:latin typeface="Arial" pitchFamily="34" charset="0"/>
                <a:cs typeface="Arial" pitchFamily="34" charset="0"/>
              </a:rPr>
              <a:t>We suggest </a:t>
            </a:r>
            <a:r>
              <a:rPr lang="en-US" sz="2400" dirty="0" smtClean="0">
                <a:solidFill>
                  <a:schemeClr val="tx2">
                    <a:lumMod val="75000"/>
                  </a:schemeClr>
                </a:solidFill>
                <a:latin typeface="Arial" pitchFamily="34" charset="0"/>
                <a:cs typeface="Arial" pitchFamily="34" charset="0"/>
              </a:rPr>
              <a:t>individualization of the decision on the method of choice (+OOO).</a:t>
            </a:r>
          </a:p>
        </p:txBody>
      </p:sp>
      <p:sp>
        <p:nvSpPr>
          <p:cNvPr id="40" name="Textfeld 39"/>
          <p:cNvSpPr txBox="1"/>
          <p:nvPr/>
        </p:nvSpPr>
        <p:spPr>
          <a:xfrm rot="20783729">
            <a:off x="2065985" y="3352800"/>
            <a:ext cx="4262705" cy="646331"/>
          </a:xfrm>
          <a:prstGeom prst="rect">
            <a:avLst/>
          </a:prstGeom>
          <a:solidFill>
            <a:srgbClr val="FFFF00"/>
          </a:solidFill>
        </p:spPr>
        <p:txBody>
          <a:bodyPr wrap="none" rtlCol="0">
            <a:spAutoFit/>
          </a:bodyPr>
          <a:lstStyle/>
          <a:p>
            <a:pPr algn="ctr"/>
            <a:r>
              <a:rPr lang="en-US" b="1" dirty="0" smtClean="0">
                <a:latin typeface="Arial" pitchFamily="34" charset="0"/>
                <a:cs typeface="Arial" pitchFamily="34" charset="0"/>
              </a:rPr>
              <a:t>Published evidence extremely low </a:t>
            </a:r>
          </a:p>
          <a:p>
            <a:pPr algn="ctr"/>
            <a:r>
              <a:rPr lang="en-US" b="1" dirty="0" smtClean="0">
                <a:latin typeface="Arial" pitchFamily="34" charset="0"/>
                <a:cs typeface="Arial" pitchFamily="34" charset="0"/>
              </a:rPr>
              <a:t>(if at all, one small study per method)</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2"/>
          <p:cNvSpPr>
            <a:spLocks noChangeShapeType="1"/>
          </p:cNvSpPr>
          <p:nvPr/>
        </p:nvSpPr>
        <p:spPr bwMode="auto">
          <a:xfrm flipH="1">
            <a:off x="6686715" y="1499691"/>
            <a:ext cx="0" cy="252412"/>
          </a:xfrm>
          <a:prstGeom prst="line">
            <a:avLst/>
          </a:prstGeom>
          <a:noFill/>
          <a:ln w="19050">
            <a:solidFill>
              <a:schemeClr val="tx1"/>
            </a:solidFill>
            <a:round/>
            <a:headEnd/>
            <a:tailEnd/>
          </a:ln>
        </p:spPr>
        <p:txBody>
          <a:bodyPr wrap="none" anchor="ctr"/>
          <a:lstStyle/>
          <a:p>
            <a:endParaRPr lang="de-DE"/>
          </a:p>
        </p:txBody>
      </p:sp>
      <p:sp>
        <p:nvSpPr>
          <p:cNvPr id="7" name="Line 15"/>
          <p:cNvSpPr>
            <a:spLocks noChangeShapeType="1"/>
          </p:cNvSpPr>
          <p:nvPr/>
        </p:nvSpPr>
        <p:spPr bwMode="auto">
          <a:xfrm>
            <a:off x="1784515" y="1745753"/>
            <a:ext cx="0" cy="301625"/>
          </a:xfrm>
          <a:prstGeom prst="line">
            <a:avLst/>
          </a:prstGeom>
          <a:noFill/>
          <a:ln w="19050">
            <a:solidFill>
              <a:schemeClr val="tx1"/>
            </a:solidFill>
            <a:round/>
            <a:headEnd/>
            <a:tailEnd/>
          </a:ln>
        </p:spPr>
        <p:txBody>
          <a:bodyPr wrap="none" anchor="ctr"/>
          <a:lstStyle/>
          <a:p>
            <a:endParaRPr lang="de-DE"/>
          </a:p>
        </p:txBody>
      </p:sp>
      <p:sp>
        <p:nvSpPr>
          <p:cNvPr id="8" name="Text Box 6"/>
          <p:cNvSpPr txBox="1">
            <a:spLocks noChangeArrowheads="1"/>
          </p:cNvSpPr>
          <p:nvPr/>
        </p:nvSpPr>
        <p:spPr bwMode="auto">
          <a:xfrm>
            <a:off x="2215812" y="155078"/>
            <a:ext cx="5652000" cy="369888"/>
          </a:xfrm>
          <a:prstGeom prst="rect">
            <a:avLst/>
          </a:prstGeom>
          <a:solidFill>
            <a:schemeClr val="bg1"/>
          </a:solidFill>
          <a:ln w="19050">
            <a:solidFill>
              <a:schemeClr val="tx1"/>
            </a:solidFill>
            <a:miter lim="800000"/>
            <a:headEnd/>
            <a:tailEnd/>
          </a:ln>
        </p:spPr>
        <p:txBody>
          <a:bodyPr>
            <a:spAutoFit/>
          </a:bodyPr>
          <a:lstStyle/>
          <a:p>
            <a:pPr algn="ctr"/>
            <a:r>
              <a:rPr lang="de-DE" altLang="de-DE" sz="1800" b="1" dirty="0" err="1">
                <a:latin typeface="Arial" charset="0"/>
              </a:rPr>
              <a:t>Advanced</a:t>
            </a:r>
            <a:r>
              <a:rPr lang="de-DE" altLang="de-DE" sz="1800" b="1" dirty="0">
                <a:latin typeface="Arial" charset="0"/>
              </a:rPr>
              <a:t>  ACC</a:t>
            </a:r>
            <a:r>
              <a:rPr lang="de-DE" altLang="de-DE" sz="1800" b="1" baseline="30000" dirty="0">
                <a:latin typeface="Arial" charset="0"/>
              </a:rPr>
              <a:t> </a:t>
            </a:r>
            <a:r>
              <a:rPr lang="de-DE" altLang="de-DE" sz="1800" b="1" dirty="0">
                <a:latin typeface="Arial" charset="0"/>
              </a:rPr>
              <a:t> not </a:t>
            </a:r>
            <a:r>
              <a:rPr lang="de-DE" altLang="de-DE" sz="1800" b="1" dirty="0" err="1">
                <a:latin typeface="Arial" charset="0"/>
              </a:rPr>
              <a:t>amenable</a:t>
            </a:r>
            <a:r>
              <a:rPr lang="de-DE" altLang="de-DE" sz="1800" b="1" dirty="0">
                <a:latin typeface="Arial" charset="0"/>
              </a:rPr>
              <a:t> </a:t>
            </a:r>
            <a:r>
              <a:rPr lang="de-DE" altLang="de-DE" sz="1800" b="1" dirty="0" err="1">
                <a:latin typeface="Arial" charset="0"/>
              </a:rPr>
              <a:t>to</a:t>
            </a:r>
            <a:r>
              <a:rPr lang="de-DE" altLang="de-DE" sz="1800" b="1" dirty="0">
                <a:latin typeface="Arial" charset="0"/>
              </a:rPr>
              <a:t> </a:t>
            </a:r>
            <a:r>
              <a:rPr lang="de-DE" altLang="de-DE" sz="1800" b="1" dirty="0" err="1">
                <a:latin typeface="Arial" charset="0"/>
              </a:rPr>
              <a:t>radical</a:t>
            </a:r>
            <a:r>
              <a:rPr lang="de-DE" altLang="de-DE" sz="1800" b="1" dirty="0">
                <a:latin typeface="Arial" charset="0"/>
              </a:rPr>
              <a:t> </a:t>
            </a:r>
            <a:r>
              <a:rPr lang="de-DE" altLang="de-DE" sz="1800" b="1" dirty="0" err="1">
                <a:latin typeface="Arial" charset="0"/>
              </a:rPr>
              <a:t>resection</a:t>
            </a:r>
            <a:endParaRPr lang="de-DE" altLang="de-DE" sz="1800" b="1" baseline="30000" dirty="0">
              <a:latin typeface="Arial" charset="0"/>
            </a:endParaRPr>
          </a:p>
        </p:txBody>
      </p:sp>
      <p:sp>
        <p:nvSpPr>
          <p:cNvPr id="10" name="Line 12"/>
          <p:cNvSpPr>
            <a:spLocks noChangeShapeType="1"/>
          </p:cNvSpPr>
          <p:nvPr/>
        </p:nvSpPr>
        <p:spPr bwMode="auto">
          <a:xfrm flipH="1">
            <a:off x="3197390" y="1501278"/>
            <a:ext cx="0" cy="252413"/>
          </a:xfrm>
          <a:prstGeom prst="line">
            <a:avLst/>
          </a:prstGeom>
          <a:noFill/>
          <a:ln w="19050">
            <a:solidFill>
              <a:schemeClr val="tx1"/>
            </a:solidFill>
            <a:round/>
            <a:headEnd/>
            <a:tailEnd/>
          </a:ln>
        </p:spPr>
        <p:txBody>
          <a:bodyPr wrap="none" anchor="ctr"/>
          <a:lstStyle/>
          <a:p>
            <a:endParaRPr lang="de-DE"/>
          </a:p>
        </p:txBody>
      </p:sp>
      <p:sp>
        <p:nvSpPr>
          <p:cNvPr id="11" name="Line 13"/>
          <p:cNvSpPr>
            <a:spLocks noChangeShapeType="1"/>
          </p:cNvSpPr>
          <p:nvPr/>
        </p:nvSpPr>
        <p:spPr bwMode="auto">
          <a:xfrm flipV="1">
            <a:off x="1776578" y="1747341"/>
            <a:ext cx="2843212" cy="0"/>
          </a:xfrm>
          <a:prstGeom prst="line">
            <a:avLst/>
          </a:prstGeom>
          <a:noFill/>
          <a:ln w="19050">
            <a:solidFill>
              <a:schemeClr val="tx1"/>
            </a:solidFill>
            <a:round/>
            <a:headEnd/>
            <a:tailEnd/>
          </a:ln>
        </p:spPr>
        <p:txBody>
          <a:bodyPr wrap="none" anchor="ctr"/>
          <a:lstStyle/>
          <a:p>
            <a:endParaRPr lang="de-DE"/>
          </a:p>
        </p:txBody>
      </p:sp>
      <p:sp>
        <p:nvSpPr>
          <p:cNvPr id="12" name="Line 15"/>
          <p:cNvSpPr>
            <a:spLocks noChangeShapeType="1"/>
          </p:cNvSpPr>
          <p:nvPr/>
        </p:nvSpPr>
        <p:spPr bwMode="auto">
          <a:xfrm>
            <a:off x="4615028" y="1739403"/>
            <a:ext cx="0" cy="301625"/>
          </a:xfrm>
          <a:prstGeom prst="line">
            <a:avLst/>
          </a:prstGeom>
          <a:noFill/>
          <a:ln w="19050">
            <a:solidFill>
              <a:schemeClr val="tx1"/>
            </a:solidFill>
            <a:round/>
            <a:headEnd/>
            <a:tailEnd/>
          </a:ln>
        </p:spPr>
        <p:txBody>
          <a:bodyPr wrap="none" anchor="ctr"/>
          <a:lstStyle/>
          <a:p>
            <a:endParaRPr lang="de-DE"/>
          </a:p>
        </p:txBody>
      </p:sp>
      <p:sp>
        <p:nvSpPr>
          <p:cNvPr id="13" name="Line 17"/>
          <p:cNvSpPr>
            <a:spLocks noChangeShapeType="1"/>
          </p:cNvSpPr>
          <p:nvPr/>
        </p:nvSpPr>
        <p:spPr bwMode="auto">
          <a:xfrm flipH="1">
            <a:off x="3191040" y="513853"/>
            <a:ext cx="0" cy="684213"/>
          </a:xfrm>
          <a:prstGeom prst="line">
            <a:avLst/>
          </a:prstGeom>
          <a:noFill/>
          <a:ln w="19050">
            <a:solidFill>
              <a:schemeClr val="tx1"/>
            </a:solidFill>
            <a:round/>
            <a:headEnd/>
            <a:tailEnd type="triangle" w="med" len="med"/>
          </a:ln>
        </p:spPr>
        <p:txBody>
          <a:bodyPr wrap="none" anchor="ctr"/>
          <a:lstStyle/>
          <a:p>
            <a:endParaRPr lang="de-DE"/>
          </a:p>
        </p:txBody>
      </p:sp>
      <p:sp>
        <p:nvSpPr>
          <p:cNvPr id="14" name="Line 30"/>
          <p:cNvSpPr>
            <a:spLocks noChangeShapeType="1"/>
          </p:cNvSpPr>
          <p:nvPr/>
        </p:nvSpPr>
        <p:spPr bwMode="auto">
          <a:xfrm>
            <a:off x="6643853" y="513853"/>
            <a:ext cx="0" cy="684213"/>
          </a:xfrm>
          <a:prstGeom prst="line">
            <a:avLst/>
          </a:prstGeom>
          <a:noFill/>
          <a:ln w="19050">
            <a:solidFill>
              <a:schemeClr val="tx1"/>
            </a:solidFill>
            <a:round/>
            <a:headEnd/>
            <a:tailEnd type="triangle" w="med" len="med"/>
          </a:ln>
        </p:spPr>
        <p:txBody>
          <a:bodyPr wrap="none" anchor="ctr"/>
          <a:lstStyle/>
          <a:p>
            <a:endParaRPr lang="de-DE"/>
          </a:p>
        </p:txBody>
      </p:sp>
      <p:sp>
        <p:nvSpPr>
          <p:cNvPr id="17" name="Text Box 35"/>
          <p:cNvSpPr txBox="1">
            <a:spLocks noChangeArrowheads="1"/>
          </p:cNvSpPr>
          <p:nvPr/>
        </p:nvSpPr>
        <p:spPr bwMode="auto">
          <a:xfrm>
            <a:off x="2022640" y="1202828"/>
            <a:ext cx="2263761" cy="307777"/>
          </a:xfrm>
          <a:prstGeom prst="rect">
            <a:avLst/>
          </a:prstGeom>
          <a:solidFill>
            <a:schemeClr val="bg1"/>
          </a:solidFill>
          <a:ln w="9525">
            <a:solidFill>
              <a:schemeClr val="tx1"/>
            </a:solidFill>
            <a:miter lim="800000"/>
            <a:headEnd/>
            <a:tailEnd/>
          </a:ln>
        </p:spPr>
        <p:txBody>
          <a:bodyPr wrap="none">
            <a:spAutoFit/>
          </a:bodyPr>
          <a:lstStyle/>
          <a:p>
            <a:r>
              <a:rPr lang="de-DE" altLang="de-DE" sz="1400" dirty="0">
                <a:latin typeface="Arial" charset="0"/>
              </a:rPr>
              <a:t> </a:t>
            </a:r>
            <a:r>
              <a:rPr lang="de-DE" altLang="de-DE" sz="1400" dirty="0" err="1">
                <a:latin typeface="Arial" charset="0"/>
              </a:rPr>
              <a:t>No</a:t>
            </a:r>
            <a:r>
              <a:rPr lang="de-DE" altLang="de-DE" sz="1400" dirty="0">
                <a:latin typeface="Arial" charset="0"/>
              </a:rPr>
              <a:t> </a:t>
            </a:r>
            <a:r>
              <a:rPr lang="de-DE" altLang="de-DE" sz="1400" dirty="0" err="1">
                <a:latin typeface="Arial" charset="0"/>
              </a:rPr>
              <a:t>prior</a:t>
            </a:r>
            <a:r>
              <a:rPr lang="de-DE" altLang="de-DE" sz="1400" dirty="0">
                <a:latin typeface="Arial" charset="0"/>
              </a:rPr>
              <a:t> </a:t>
            </a:r>
            <a:r>
              <a:rPr lang="de-DE" altLang="de-DE" sz="1400" dirty="0" err="1">
                <a:latin typeface="Arial" charset="0"/>
              </a:rPr>
              <a:t>systemic</a:t>
            </a:r>
            <a:r>
              <a:rPr lang="de-DE" altLang="de-DE" sz="1400" dirty="0">
                <a:latin typeface="Arial" charset="0"/>
              </a:rPr>
              <a:t> </a:t>
            </a:r>
            <a:r>
              <a:rPr lang="de-DE" altLang="de-DE" sz="1400" dirty="0" err="1" smtClean="0">
                <a:latin typeface="Arial" charset="0"/>
              </a:rPr>
              <a:t>therapy</a:t>
            </a:r>
            <a:endParaRPr lang="de-DE" altLang="de-DE" sz="1400" dirty="0"/>
          </a:p>
        </p:txBody>
      </p:sp>
      <p:sp>
        <p:nvSpPr>
          <p:cNvPr id="25" name="Text Box 26"/>
          <p:cNvSpPr txBox="1">
            <a:spLocks noChangeArrowheads="1"/>
          </p:cNvSpPr>
          <p:nvPr/>
        </p:nvSpPr>
        <p:spPr bwMode="auto">
          <a:xfrm>
            <a:off x="1114590" y="1974353"/>
            <a:ext cx="1851025" cy="522288"/>
          </a:xfrm>
          <a:prstGeom prst="rect">
            <a:avLst/>
          </a:prstGeom>
          <a:solidFill>
            <a:schemeClr val="bg1">
              <a:lumMod val="75000"/>
            </a:schemeClr>
          </a:solidFill>
          <a:ln w="9525">
            <a:solidFill>
              <a:schemeClr val="tx1"/>
            </a:solidFill>
            <a:miter lim="800000"/>
            <a:headEnd/>
            <a:tailEnd/>
          </a:ln>
        </p:spPr>
        <p:txBody>
          <a:bodyPr anchor="ctr">
            <a:spAutoFit/>
          </a:bodyPr>
          <a:lstStyle/>
          <a:p>
            <a:pPr algn="ctr"/>
            <a:r>
              <a:rPr lang="de-DE" altLang="de-DE" sz="1400" dirty="0">
                <a:latin typeface="Arial" charset="0"/>
              </a:rPr>
              <a:t>Mitotane </a:t>
            </a:r>
          </a:p>
          <a:p>
            <a:pPr algn="ctr"/>
            <a:r>
              <a:rPr lang="de-DE" altLang="de-DE" sz="1400" dirty="0">
                <a:latin typeface="Arial" charset="0"/>
              </a:rPr>
              <a:t>+/- </a:t>
            </a:r>
            <a:r>
              <a:rPr lang="de-DE" altLang="de-DE" sz="1400" dirty="0" err="1">
                <a:latin typeface="Arial" charset="0"/>
              </a:rPr>
              <a:t>local</a:t>
            </a:r>
            <a:r>
              <a:rPr lang="de-DE" altLang="de-DE" sz="1400" dirty="0">
                <a:latin typeface="Arial" charset="0"/>
              </a:rPr>
              <a:t> </a:t>
            </a:r>
            <a:r>
              <a:rPr lang="de-DE" altLang="de-DE" sz="1400" dirty="0" err="1" smtClean="0">
                <a:latin typeface="Arial" charset="0"/>
              </a:rPr>
              <a:t>therapies</a:t>
            </a:r>
            <a:endParaRPr lang="de-DE" altLang="de-DE" sz="1400" baseline="30000" dirty="0">
              <a:latin typeface="Arial" charset="0"/>
            </a:endParaRPr>
          </a:p>
        </p:txBody>
      </p:sp>
      <p:sp>
        <p:nvSpPr>
          <p:cNvPr id="28" name="Line 15"/>
          <p:cNvSpPr>
            <a:spLocks noChangeShapeType="1"/>
          </p:cNvSpPr>
          <p:nvPr/>
        </p:nvSpPr>
        <p:spPr bwMode="auto">
          <a:xfrm>
            <a:off x="5226215" y="1763216"/>
            <a:ext cx="0" cy="301625"/>
          </a:xfrm>
          <a:prstGeom prst="line">
            <a:avLst/>
          </a:prstGeom>
          <a:noFill/>
          <a:ln w="19050">
            <a:solidFill>
              <a:schemeClr val="tx1"/>
            </a:solidFill>
            <a:round/>
            <a:headEnd/>
            <a:tailEnd/>
          </a:ln>
        </p:spPr>
        <p:txBody>
          <a:bodyPr wrap="none" anchor="ctr"/>
          <a:lstStyle/>
          <a:p>
            <a:endParaRPr lang="de-DE"/>
          </a:p>
        </p:txBody>
      </p:sp>
      <p:sp>
        <p:nvSpPr>
          <p:cNvPr id="29" name="Line 13"/>
          <p:cNvSpPr>
            <a:spLocks noChangeShapeType="1"/>
          </p:cNvSpPr>
          <p:nvPr/>
        </p:nvSpPr>
        <p:spPr bwMode="auto">
          <a:xfrm flipV="1">
            <a:off x="5215103" y="1763216"/>
            <a:ext cx="2844800" cy="0"/>
          </a:xfrm>
          <a:prstGeom prst="line">
            <a:avLst/>
          </a:prstGeom>
          <a:noFill/>
          <a:ln w="19050">
            <a:solidFill>
              <a:schemeClr val="tx1"/>
            </a:solidFill>
            <a:round/>
            <a:headEnd/>
            <a:tailEnd/>
          </a:ln>
        </p:spPr>
        <p:txBody>
          <a:bodyPr wrap="none" anchor="ctr"/>
          <a:lstStyle/>
          <a:p>
            <a:endParaRPr lang="de-DE"/>
          </a:p>
        </p:txBody>
      </p:sp>
      <p:sp>
        <p:nvSpPr>
          <p:cNvPr id="30" name="Line 15"/>
          <p:cNvSpPr>
            <a:spLocks noChangeShapeType="1"/>
          </p:cNvSpPr>
          <p:nvPr/>
        </p:nvSpPr>
        <p:spPr bwMode="auto">
          <a:xfrm>
            <a:off x="8064665" y="1758453"/>
            <a:ext cx="0" cy="301625"/>
          </a:xfrm>
          <a:prstGeom prst="line">
            <a:avLst/>
          </a:prstGeom>
          <a:noFill/>
          <a:ln w="19050">
            <a:solidFill>
              <a:schemeClr val="tx1"/>
            </a:solidFill>
            <a:round/>
            <a:headEnd/>
            <a:tailEnd/>
          </a:ln>
        </p:spPr>
        <p:txBody>
          <a:bodyPr wrap="none" anchor="ctr"/>
          <a:lstStyle/>
          <a:p>
            <a:endParaRPr lang="de-DE"/>
          </a:p>
        </p:txBody>
      </p:sp>
      <p:sp>
        <p:nvSpPr>
          <p:cNvPr id="31" name="Text Box 11"/>
          <p:cNvSpPr txBox="1">
            <a:spLocks noChangeArrowheads="1"/>
          </p:cNvSpPr>
          <p:nvPr/>
        </p:nvSpPr>
        <p:spPr bwMode="auto">
          <a:xfrm>
            <a:off x="7281218" y="1974353"/>
            <a:ext cx="1447832" cy="523220"/>
          </a:xfrm>
          <a:prstGeom prst="rect">
            <a:avLst/>
          </a:prstGeom>
          <a:solidFill>
            <a:schemeClr val="bg1">
              <a:lumMod val="75000"/>
            </a:schemeClr>
          </a:solidFill>
          <a:ln w="9525">
            <a:solidFill>
              <a:schemeClr val="tx1"/>
            </a:solidFill>
            <a:miter lim="800000"/>
            <a:headEnd/>
            <a:tailEnd/>
          </a:ln>
        </p:spPr>
        <p:txBody>
          <a:bodyPr wrap="none">
            <a:spAutoFit/>
          </a:bodyPr>
          <a:lstStyle/>
          <a:p>
            <a:pPr algn="ctr">
              <a:defRPr/>
            </a:pPr>
            <a:r>
              <a:rPr lang="en-US" altLang="de-DE" sz="1400" dirty="0">
                <a:latin typeface="Arial" charset="0"/>
                <a:ea typeface="+mn-ea"/>
              </a:rPr>
              <a:t>Local </a:t>
            </a:r>
            <a:r>
              <a:rPr lang="en-US" altLang="de-DE" sz="1400" dirty="0" smtClean="0">
                <a:latin typeface="Arial" charset="0"/>
                <a:ea typeface="+mn-ea"/>
              </a:rPr>
              <a:t>therapies </a:t>
            </a:r>
            <a:endParaRPr lang="en-US" altLang="de-DE" sz="1400" dirty="0">
              <a:latin typeface="Arial" charset="0"/>
              <a:ea typeface="+mn-ea"/>
            </a:endParaRPr>
          </a:p>
          <a:p>
            <a:pPr algn="ctr">
              <a:defRPr/>
            </a:pPr>
            <a:r>
              <a:rPr lang="en-US" altLang="de-DE" sz="1400" dirty="0">
                <a:latin typeface="Arial" charset="0"/>
                <a:ea typeface="+mn-ea"/>
              </a:rPr>
              <a:t>+/- </a:t>
            </a:r>
            <a:r>
              <a:rPr lang="en-US" altLang="de-DE" sz="1400" dirty="0" smtClean="0">
                <a:latin typeface="Arial" charset="0"/>
                <a:ea typeface="+mn-ea"/>
              </a:rPr>
              <a:t>mitotane</a:t>
            </a:r>
            <a:endParaRPr lang="en-US" altLang="de-DE" sz="1400" baseline="30000" dirty="0">
              <a:latin typeface="Arial" charset="0"/>
              <a:ea typeface="+mn-ea"/>
            </a:endParaRPr>
          </a:p>
        </p:txBody>
      </p:sp>
      <p:sp>
        <p:nvSpPr>
          <p:cNvPr id="33" name="Text Box 26"/>
          <p:cNvSpPr txBox="1">
            <a:spLocks noChangeArrowheads="1"/>
          </p:cNvSpPr>
          <p:nvPr/>
        </p:nvSpPr>
        <p:spPr bwMode="auto">
          <a:xfrm>
            <a:off x="4113378" y="1974353"/>
            <a:ext cx="1620837" cy="522288"/>
          </a:xfrm>
          <a:prstGeom prst="rect">
            <a:avLst/>
          </a:prstGeom>
          <a:solidFill>
            <a:schemeClr val="bg1">
              <a:lumMod val="75000"/>
            </a:schemeClr>
          </a:solidFill>
          <a:ln w="9525">
            <a:solidFill>
              <a:schemeClr val="tx1"/>
            </a:solidFill>
            <a:miter lim="800000"/>
            <a:headEnd/>
            <a:tailEnd/>
          </a:ln>
        </p:spPr>
        <p:txBody>
          <a:bodyPr>
            <a:spAutoFit/>
          </a:bodyPr>
          <a:lstStyle/>
          <a:p>
            <a:pPr algn="ctr"/>
            <a:r>
              <a:rPr lang="de-DE" altLang="de-DE" sz="1400" b="1" dirty="0">
                <a:latin typeface="Arial" charset="0"/>
              </a:rPr>
              <a:t>Mitotane </a:t>
            </a:r>
          </a:p>
          <a:p>
            <a:pPr algn="ctr"/>
            <a:r>
              <a:rPr lang="de-DE" altLang="de-DE" sz="1400" b="1" dirty="0">
                <a:latin typeface="Arial" charset="0"/>
              </a:rPr>
              <a:t>+ </a:t>
            </a:r>
            <a:r>
              <a:rPr lang="de-DE" altLang="de-DE" sz="1400" b="1" dirty="0" smtClean="0">
                <a:latin typeface="Arial" charset="0"/>
              </a:rPr>
              <a:t>EDP</a:t>
            </a:r>
            <a:endParaRPr lang="de-DE" altLang="de-DE" sz="1400" b="1" baseline="30000" dirty="0">
              <a:latin typeface="Arial" charset="0"/>
            </a:endParaRPr>
          </a:p>
        </p:txBody>
      </p:sp>
      <p:sp>
        <p:nvSpPr>
          <p:cNvPr id="38" name="Text Box 25"/>
          <p:cNvSpPr txBox="1">
            <a:spLocks noChangeArrowheads="1"/>
          </p:cNvSpPr>
          <p:nvPr/>
        </p:nvSpPr>
        <p:spPr bwMode="auto">
          <a:xfrm>
            <a:off x="5018253" y="1202828"/>
            <a:ext cx="3118161" cy="307777"/>
          </a:xfrm>
          <a:prstGeom prst="rect">
            <a:avLst/>
          </a:prstGeom>
          <a:solidFill>
            <a:schemeClr val="bg1"/>
          </a:solidFill>
          <a:ln w="9525">
            <a:solidFill>
              <a:schemeClr val="tx1"/>
            </a:solidFill>
            <a:miter lim="800000"/>
            <a:headEnd/>
            <a:tailEnd/>
          </a:ln>
        </p:spPr>
        <p:txBody>
          <a:bodyPr wrap="none">
            <a:spAutoFit/>
          </a:bodyPr>
          <a:lstStyle/>
          <a:p>
            <a:r>
              <a:rPr lang="de-DE" altLang="de-DE" sz="1400" dirty="0" err="1">
                <a:latin typeface="Arial" charset="0"/>
              </a:rPr>
              <a:t>Recurrence</a:t>
            </a:r>
            <a:r>
              <a:rPr lang="de-DE" altLang="de-DE" sz="1400" dirty="0">
                <a:latin typeface="Arial" charset="0"/>
              </a:rPr>
              <a:t> </a:t>
            </a:r>
            <a:r>
              <a:rPr lang="de-DE" altLang="de-DE" sz="1400" dirty="0" err="1">
                <a:latin typeface="Arial" charset="0"/>
              </a:rPr>
              <a:t>during</a:t>
            </a:r>
            <a:r>
              <a:rPr lang="de-DE" altLang="de-DE" sz="1400" dirty="0">
                <a:latin typeface="Arial" charset="0"/>
              </a:rPr>
              <a:t> </a:t>
            </a:r>
            <a:r>
              <a:rPr lang="de-DE" altLang="de-DE" sz="1400" dirty="0" err="1">
                <a:latin typeface="Arial" charset="0"/>
              </a:rPr>
              <a:t>adjuvant</a:t>
            </a:r>
            <a:r>
              <a:rPr lang="de-DE" altLang="de-DE" sz="1400" dirty="0">
                <a:latin typeface="Arial" charset="0"/>
              </a:rPr>
              <a:t> </a:t>
            </a:r>
            <a:r>
              <a:rPr lang="de-DE" altLang="de-DE" sz="1400" dirty="0" smtClean="0">
                <a:latin typeface="Arial" charset="0"/>
              </a:rPr>
              <a:t>mitotane</a:t>
            </a:r>
            <a:endParaRPr lang="de-DE" altLang="de-DE" sz="1400" baseline="30000" dirty="0"/>
          </a:p>
        </p:txBody>
      </p:sp>
      <p:sp>
        <p:nvSpPr>
          <p:cNvPr id="39" name="Textfeld 38"/>
          <p:cNvSpPr txBox="1"/>
          <p:nvPr/>
        </p:nvSpPr>
        <p:spPr>
          <a:xfrm>
            <a:off x="190501" y="2781298"/>
            <a:ext cx="8953499" cy="1569660"/>
          </a:xfrm>
          <a:prstGeom prst="rect">
            <a:avLst/>
          </a:prstGeom>
          <a:noFill/>
        </p:spPr>
        <p:txBody>
          <a:bodyPr wrap="square" rtlCol="0">
            <a:spAutoFit/>
          </a:bodyPr>
          <a:lstStyle/>
          <a:p>
            <a:pPr marL="342900" indent="-342900">
              <a:spcBef>
                <a:spcPct val="20000"/>
              </a:spcBef>
              <a:buSzPct val="80000"/>
              <a:buFont typeface="Arial" pitchFamily="34" charset="0"/>
              <a:buChar char="►"/>
            </a:pPr>
            <a:r>
              <a:rPr lang="en-US" sz="2400" dirty="0">
                <a:solidFill>
                  <a:schemeClr val="tx2">
                    <a:lumMod val="75000"/>
                  </a:schemeClr>
                </a:solidFill>
                <a:latin typeface="Arial" pitchFamily="34" charset="0"/>
                <a:cs typeface="Arial" pitchFamily="34" charset="0"/>
              </a:rPr>
              <a:t>R.8.4</a:t>
            </a:r>
            <a:r>
              <a:rPr lang="en-US" sz="2400" dirty="0" smtClean="0">
                <a:solidFill>
                  <a:schemeClr val="tx2">
                    <a:lumMod val="75000"/>
                  </a:schemeClr>
                </a:solidFill>
                <a:latin typeface="Arial" pitchFamily="34" charset="0"/>
                <a:cs typeface="Arial" pitchFamily="34" charset="0"/>
              </a:rPr>
              <a:t>. In </a:t>
            </a:r>
            <a:r>
              <a:rPr lang="en-US" sz="2400" dirty="0">
                <a:solidFill>
                  <a:schemeClr val="tx2">
                    <a:lumMod val="75000"/>
                  </a:schemeClr>
                </a:solidFill>
                <a:latin typeface="Arial" pitchFamily="34" charset="0"/>
                <a:cs typeface="Arial" pitchFamily="34" charset="0"/>
              </a:rPr>
              <a:t>patients with advanced ACC not qualifying for local treatment, </a:t>
            </a:r>
            <a:r>
              <a:rPr lang="en-US" sz="2400" b="1" dirty="0">
                <a:solidFill>
                  <a:schemeClr val="tx2">
                    <a:lumMod val="75000"/>
                  </a:schemeClr>
                </a:solidFill>
                <a:latin typeface="Arial" pitchFamily="34" charset="0"/>
                <a:cs typeface="Arial" pitchFamily="34" charset="0"/>
              </a:rPr>
              <a:t>we recommend</a:t>
            </a:r>
            <a:r>
              <a:rPr lang="en-US" sz="2400" dirty="0">
                <a:solidFill>
                  <a:schemeClr val="tx2">
                    <a:lumMod val="75000"/>
                  </a:schemeClr>
                </a:solidFill>
                <a:latin typeface="Arial" pitchFamily="34" charset="0"/>
                <a:cs typeface="Arial" pitchFamily="34" charset="0"/>
              </a:rPr>
              <a:t> either </a:t>
            </a:r>
            <a:r>
              <a:rPr lang="en-US" sz="2400" b="1" dirty="0">
                <a:solidFill>
                  <a:schemeClr val="tx2">
                    <a:lumMod val="75000"/>
                  </a:schemeClr>
                </a:solidFill>
                <a:latin typeface="Arial" pitchFamily="34" charset="0"/>
                <a:cs typeface="Arial" pitchFamily="34" charset="0"/>
              </a:rPr>
              <a:t>mitotane monotherapy</a:t>
            </a:r>
            <a:r>
              <a:rPr lang="en-US" sz="2400" dirty="0">
                <a:solidFill>
                  <a:schemeClr val="tx2">
                    <a:lumMod val="75000"/>
                  </a:schemeClr>
                </a:solidFill>
                <a:latin typeface="Arial" pitchFamily="34" charset="0"/>
                <a:cs typeface="Arial" pitchFamily="34" charset="0"/>
              </a:rPr>
              <a:t> or </a:t>
            </a:r>
            <a:r>
              <a:rPr lang="en-US" sz="2400" b="1" u="sng" dirty="0">
                <a:solidFill>
                  <a:schemeClr val="tx2">
                    <a:lumMod val="75000"/>
                  </a:schemeClr>
                </a:solidFill>
                <a:latin typeface="Arial" pitchFamily="34" charset="0"/>
                <a:cs typeface="Arial" pitchFamily="34" charset="0"/>
              </a:rPr>
              <a:t>mitotane + EDP</a:t>
            </a:r>
            <a:r>
              <a:rPr lang="en-US" sz="2400" dirty="0">
                <a:solidFill>
                  <a:schemeClr val="tx2">
                    <a:lumMod val="75000"/>
                  </a:schemeClr>
                </a:solidFill>
                <a:latin typeface="Arial" pitchFamily="34" charset="0"/>
                <a:cs typeface="Arial" pitchFamily="34" charset="0"/>
              </a:rPr>
              <a:t> depending on prognostic parameters (+++O). </a:t>
            </a:r>
          </a:p>
        </p:txBody>
      </p:sp>
      <p:sp>
        <p:nvSpPr>
          <p:cNvPr id="40" name="Textfeld 39"/>
          <p:cNvSpPr txBox="1"/>
          <p:nvPr/>
        </p:nvSpPr>
        <p:spPr>
          <a:xfrm rot="20783729">
            <a:off x="928563" y="3919923"/>
            <a:ext cx="3108543" cy="369332"/>
          </a:xfrm>
          <a:prstGeom prst="rect">
            <a:avLst/>
          </a:prstGeom>
          <a:solidFill>
            <a:srgbClr val="FFFF00"/>
          </a:solidFill>
        </p:spPr>
        <p:txBody>
          <a:bodyPr wrap="none" rtlCol="0">
            <a:spAutoFit/>
          </a:bodyPr>
          <a:lstStyle/>
          <a:p>
            <a:pPr algn="ctr"/>
            <a:r>
              <a:rPr lang="en-US" b="1" dirty="0" smtClean="0">
                <a:latin typeface="Arial" pitchFamily="34" charset="0"/>
                <a:cs typeface="Arial" pitchFamily="34" charset="0"/>
              </a:rPr>
              <a:t>Only positive phase III trial</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170" y="935664"/>
            <a:ext cx="8640960" cy="788361"/>
          </a:xfrm>
        </p:spPr>
        <p:txBody>
          <a:bodyPr/>
          <a:lstStyle/>
          <a:p>
            <a:r>
              <a:rPr lang="en-US" dirty="0" smtClean="0"/>
              <a:t>304 patients from 12 countries</a:t>
            </a:r>
          </a:p>
          <a:p>
            <a:r>
              <a:rPr lang="en-US" dirty="0" smtClean="0"/>
              <a:t>Number of affected organs:</a:t>
            </a:r>
            <a:br>
              <a:rPr lang="en-US" dirty="0" smtClean="0"/>
            </a:br>
            <a:r>
              <a:rPr lang="en-US" dirty="0" smtClean="0"/>
              <a:t>median 3 (1-8)</a:t>
            </a:r>
          </a:p>
          <a:p>
            <a:r>
              <a:rPr lang="en-US" dirty="0" smtClean="0"/>
              <a:t>212 patients (70%) were </a:t>
            </a:r>
            <a:br>
              <a:rPr lang="en-US" dirty="0" smtClean="0"/>
            </a:br>
            <a:r>
              <a:rPr lang="en-US" dirty="0" smtClean="0"/>
              <a:t>pretreated with mitotane</a:t>
            </a:r>
          </a:p>
        </p:txBody>
      </p:sp>
      <p:sp>
        <p:nvSpPr>
          <p:cNvPr id="10" name="Textfeld 9"/>
          <p:cNvSpPr txBox="1"/>
          <p:nvPr/>
        </p:nvSpPr>
        <p:spPr>
          <a:xfrm>
            <a:off x="885825" y="4591050"/>
            <a:ext cx="3534109" cy="338554"/>
          </a:xfrm>
          <a:prstGeom prst="rect">
            <a:avLst/>
          </a:prstGeom>
          <a:noFill/>
        </p:spPr>
        <p:txBody>
          <a:bodyPr wrap="none" rtlCol="0">
            <a:spAutoFit/>
          </a:bodyPr>
          <a:lstStyle/>
          <a:p>
            <a:r>
              <a:rPr lang="de-DE" sz="1600" dirty="0" smtClean="0">
                <a:latin typeface="Arial" pitchFamily="34" charset="0"/>
                <a:cs typeface="Arial" pitchFamily="34" charset="0"/>
              </a:rPr>
              <a:t>Fassnacht, </a:t>
            </a:r>
            <a:r>
              <a:rPr lang="de-DE" sz="1600" dirty="0" err="1" smtClean="0">
                <a:latin typeface="Arial" pitchFamily="34" charset="0"/>
                <a:cs typeface="Arial" pitchFamily="34" charset="0"/>
              </a:rPr>
              <a:t>Terzolo</a:t>
            </a:r>
            <a:r>
              <a:rPr lang="de-DE" sz="1600" dirty="0" smtClean="0">
                <a:latin typeface="Arial" pitchFamily="34" charset="0"/>
                <a:cs typeface="Arial" pitchFamily="34" charset="0"/>
              </a:rPr>
              <a:t> et al. NEJM 2012</a:t>
            </a:r>
            <a:endParaRPr lang="de-DE" sz="1600" dirty="0">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4784726" y="1265238"/>
            <a:ext cx="4205149" cy="3700800"/>
          </a:xfrm>
          <a:prstGeom prst="rect">
            <a:avLst/>
          </a:prstGeom>
          <a:noFill/>
          <a:ln w="9525" algn="ctr">
            <a:noFill/>
            <a:miter lim="800000"/>
            <a:headEnd/>
            <a:tailEnd/>
          </a:ln>
        </p:spPr>
      </p:pic>
      <p:sp>
        <p:nvSpPr>
          <p:cNvPr id="12" name="Line 6"/>
          <p:cNvSpPr>
            <a:spLocks noChangeShapeType="1"/>
          </p:cNvSpPr>
          <p:nvPr/>
        </p:nvSpPr>
        <p:spPr bwMode="auto">
          <a:xfrm flipV="1">
            <a:off x="5112000" y="2930525"/>
            <a:ext cx="4032000" cy="0"/>
          </a:xfrm>
          <a:prstGeom prst="line">
            <a:avLst/>
          </a:prstGeom>
          <a:noFill/>
          <a:ln w="28575">
            <a:solidFill>
              <a:srgbClr val="000000"/>
            </a:solidFill>
            <a:prstDash val="dash"/>
            <a:round/>
            <a:headEnd/>
            <a:tailEnd/>
          </a:ln>
        </p:spPr>
        <p:txBody>
          <a:bodyPr/>
          <a:lstStyle/>
          <a:p>
            <a:endParaRPr lang="de-DE"/>
          </a:p>
        </p:txBody>
      </p:sp>
      <p:sp>
        <p:nvSpPr>
          <p:cNvPr id="13" name="Text Box 7"/>
          <p:cNvSpPr txBox="1">
            <a:spLocks noChangeArrowheads="1"/>
          </p:cNvSpPr>
          <p:nvPr/>
        </p:nvSpPr>
        <p:spPr bwMode="auto">
          <a:xfrm>
            <a:off x="6315075" y="2581275"/>
            <a:ext cx="2365584" cy="400110"/>
          </a:xfrm>
          <a:prstGeom prst="rect">
            <a:avLst/>
          </a:prstGeom>
          <a:noFill/>
          <a:ln w="9525">
            <a:noFill/>
            <a:miter lim="800000"/>
            <a:headEnd/>
            <a:tailEnd/>
          </a:ln>
        </p:spPr>
        <p:txBody>
          <a:bodyPr wrap="none">
            <a:spAutoFit/>
          </a:bodyPr>
          <a:lstStyle/>
          <a:p>
            <a:pPr algn="l"/>
            <a:r>
              <a:rPr lang="en-US" altLang="de-DE" sz="2000" b="1" dirty="0">
                <a:solidFill>
                  <a:srgbClr val="C00000"/>
                </a:solidFill>
              </a:rPr>
              <a:t>EDP-M: 14.8 months</a:t>
            </a:r>
          </a:p>
        </p:txBody>
      </p:sp>
      <p:sp>
        <p:nvSpPr>
          <p:cNvPr id="14" name="Text Box 9"/>
          <p:cNvSpPr txBox="1">
            <a:spLocks noChangeArrowheads="1"/>
          </p:cNvSpPr>
          <p:nvPr/>
        </p:nvSpPr>
        <p:spPr bwMode="auto">
          <a:xfrm>
            <a:off x="6410324" y="1878013"/>
            <a:ext cx="2466975" cy="646331"/>
          </a:xfrm>
          <a:prstGeom prst="rect">
            <a:avLst/>
          </a:prstGeom>
          <a:solidFill>
            <a:schemeClr val="bg1"/>
          </a:solidFill>
          <a:ln w="28575">
            <a:solidFill>
              <a:srgbClr val="000000"/>
            </a:solidFill>
            <a:miter lim="800000"/>
            <a:headEnd/>
            <a:tailEnd/>
          </a:ln>
        </p:spPr>
        <p:txBody>
          <a:bodyPr wrap="square">
            <a:spAutoFit/>
          </a:bodyPr>
          <a:lstStyle/>
          <a:p>
            <a:pPr algn="ctr"/>
            <a:r>
              <a:rPr lang="en-GB" altLang="de-DE" dirty="0">
                <a:solidFill>
                  <a:srgbClr val="000000"/>
                </a:solidFill>
                <a:latin typeface="Arial" pitchFamily="34" charset="0"/>
                <a:cs typeface="Arial" pitchFamily="34" charset="0"/>
              </a:rPr>
              <a:t>HR </a:t>
            </a:r>
            <a:r>
              <a:rPr lang="en-GB" altLang="de-DE" dirty="0" smtClean="0">
                <a:solidFill>
                  <a:srgbClr val="000000"/>
                </a:solidFill>
                <a:latin typeface="Arial" pitchFamily="34" charset="0"/>
                <a:cs typeface="Arial" pitchFamily="34" charset="0"/>
              </a:rPr>
              <a:t>0.79 (0.61-1.02) </a:t>
            </a:r>
            <a:br>
              <a:rPr lang="en-GB" altLang="de-DE" dirty="0" smtClean="0">
                <a:solidFill>
                  <a:srgbClr val="000000"/>
                </a:solidFill>
                <a:latin typeface="Arial" pitchFamily="34" charset="0"/>
                <a:cs typeface="Arial" pitchFamily="34" charset="0"/>
              </a:rPr>
            </a:br>
            <a:r>
              <a:rPr lang="en-GB" altLang="de-DE" dirty="0" smtClean="0">
                <a:solidFill>
                  <a:srgbClr val="000000"/>
                </a:solidFill>
                <a:latin typeface="Arial" pitchFamily="34" charset="0"/>
                <a:cs typeface="Arial" pitchFamily="34" charset="0"/>
              </a:rPr>
              <a:t>P=0.069</a:t>
            </a:r>
            <a:r>
              <a:rPr lang="de-DE" altLang="de-DE" dirty="0" smtClean="0">
                <a:solidFill>
                  <a:srgbClr val="000000"/>
                </a:solidFill>
                <a:latin typeface="Arial" pitchFamily="34" charset="0"/>
                <a:cs typeface="Arial" pitchFamily="34" charset="0"/>
              </a:rPr>
              <a:t> </a:t>
            </a:r>
            <a:endParaRPr lang="en-US" altLang="de-DE" dirty="0">
              <a:solidFill>
                <a:srgbClr val="000000"/>
              </a:solidFill>
              <a:latin typeface="Arial" pitchFamily="34" charset="0"/>
              <a:cs typeface="Arial" pitchFamily="34" charset="0"/>
            </a:endParaRPr>
          </a:p>
        </p:txBody>
      </p:sp>
      <p:sp>
        <p:nvSpPr>
          <p:cNvPr id="15" name="Text Box 10"/>
          <p:cNvSpPr txBox="1">
            <a:spLocks noChangeArrowheads="1"/>
          </p:cNvSpPr>
          <p:nvPr/>
        </p:nvSpPr>
        <p:spPr bwMode="auto">
          <a:xfrm>
            <a:off x="5564188" y="3521075"/>
            <a:ext cx="1138237" cy="708025"/>
          </a:xfrm>
          <a:prstGeom prst="rect">
            <a:avLst/>
          </a:prstGeom>
          <a:noFill/>
          <a:ln w="9525">
            <a:noFill/>
            <a:miter lim="800000"/>
            <a:headEnd/>
            <a:tailEnd/>
          </a:ln>
        </p:spPr>
        <p:txBody>
          <a:bodyPr wrap="none">
            <a:spAutoFit/>
          </a:bodyPr>
          <a:lstStyle/>
          <a:p>
            <a:pPr algn="l"/>
            <a:r>
              <a:rPr lang="en-US" altLang="de-DE" sz="2000" b="1" dirty="0" err="1">
                <a:solidFill>
                  <a:srgbClr val="0070C0"/>
                </a:solidFill>
              </a:rPr>
              <a:t>Sz</a:t>
            </a:r>
            <a:r>
              <a:rPr lang="en-US" altLang="de-DE" sz="2000" b="1" dirty="0">
                <a:solidFill>
                  <a:srgbClr val="0070C0"/>
                </a:solidFill>
              </a:rPr>
              <a:t>-M: </a:t>
            </a:r>
          </a:p>
          <a:p>
            <a:pPr algn="l"/>
            <a:r>
              <a:rPr lang="en-US" altLang="de-DE" sz="2000" b="1" dirty="0">
                <a:solidFill>
                  <a:srgbClr val="0070C0"/>
                </a:solidFill>
              </a:rPr>
              <a:t>12.0 mo</a:t>
            </a:r>
          </a:p>
        </p:txBody>
      </p:sp>
      <p:sp>
        <p:nvSpPr>
          <p:cNvPr id="16" name="Rechteck 11"/>
          <p:cNvSpPr>
            <a:spLocks noChangeArrowheads="1"/>
          </p:cNvSpPr>
          <p:nvPr/>
        </p:nvSpPr>
        <p:spPr bwMode="auto">
          <a:xfrm>
            <a:off x="5962650" y="1323975"/>
            <a:ext cx="2981325" cy="514350"/>
          </a:xfrm>
          <a:prstGeom prst="rect">
            <a:avLst/>
          </a:prstGeom>
          <a:solidFill>
            <a:schemeClr val="bg1"/>
          </a:solidFill>
          <a:ln w="9525">
            <a:solidFill>
              <a:schemeClr val="bg1"/>
            </a:solidFill>
            <a:miter lim="800000"/>
            <a:headEnd/>
            <a:tailEnd/>
          </a:ln>
        </p:spPr>
        <p:txBody>
          <a:bodyPr/>
          <a:lstStyle/>
          <a:p>
            <a:endParaRPr lang="de-DE" altLang="de-DE"/>
          </a:p>
        </p:txBody>
      </p:sp>
      <p:sp>
        <p:nvSpPr>
          <p:cNvPr id="17" name="Titel 1"/>
          <p:cNvSpPr>
            <a:spLocks noGrp="1"/>
          </p:cNvSpPr>
          <p:nvPr>
            <p:ph type="title"/>
          </p:nvPr>
        </p:nvSpPr>
        <p:spPr>
          <a:xfrm>
            <a:off x="1884784" y="23389"/>
            <a:ext cx="6195526" cy="529568"/>
          </a:xfrm>
        </p:spPr>
        <p:txBody>
          <a:bodyPr>
            <a:noAutofit/>
          </a:bodyPr>
          <a:lstStyle/>
          <a:p>
            <a:r>
              <a:rPr lang="en-US" dirty="0" smtClean="0"/>
              <a:t>First randomized trial in ACC</a:t>
            </a:r>
            <a:br>
              <a:rPr lang="en-US" dirty="0" smtClean="0"/>
            </a:br>
            <a:r>
              <a:rPr lang="en-US" dirty="0" smtClean="0"/>
              <a:t>FIRM-ACT study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23389"/>
            <a:ext cx="6195526" cy="529568"/>
          </a:xfrm>
        </p:spPr>
        <p:txBody>
          <a:bodyPr>
            <a:noAutofit/>
          </a:bodyPr>
          <a:lstStyle/>
          <a:p>
            <a:r>
              <a:rPr lang="en-US" dirty="0" smtClean="0"/>
              <a:t>First randomized trial in ACC</a:t>
            </a:r>
            <a:br>
              <a:rPr lang="en-US" dirty="0" smtClean="0"/>
            </a:br>
            <a:r>
              <a:rPr lang="en-US" dirty="0" smtClean="0"/>
              <a:t>FIRM-ACT study</a:t>
            </a:r>
            <a:endParaRPr lang="en-US" dirty="0"/>
          </a:p>
        </p:txBody>
      </p:sp>
      <p:sp>
        <p:nvSpPr>
          <p:cNvPr id="3" name="Inhaltsplatzhalter 2"/>
          <p:cNvSpPr>
            <a:spLocks noGrp="1"/>
          </p:cNvSpPr>
          <p:nvPr>
            <p:ph idx="1"/>
          </p:nvPr>
        </p:nvSpPr>
        <p:spPr>
          <a:xfrm>
            <a:off x="118170" y="935664"/>
            <a:ext cx="8640960" cy="788361"/>
          </a:xfrm>
        </p:spPr>
        <p:txBody>
          <a:bodyPr/>
          <a:lstStyle/>
          <a:p>
            <a:r>
              <a:rPr lang="en-US" dirty="0" smtClean="0"/>
              <a:t>304 patients from 12 countries</a:t>
            </a:r>
          </a:p>
          <a:p>
            <a:r>
              <a:rPr lang="en-US" dirty="0" smtClean="0"/>
              <a:t>Number of affected organs:</a:t>
            </a:r>
            <a:br>
              <a:rPr lang="en-US" dirty="0" smtClean="0"/>
            </a:br>
            <a:r>
              <a:rPr lang="en-US" dirty="0" smtClean="0"/>
              <a:t>median 3 (1-8)</a:t>
            </a:r>
          </a:p>
          <a:p>
            <a:r>
              <a:rPr lang="en-US" dirty="0" smtClean="0"/>
              <a:t>212 patients (70%) were </a:t>
            </a:r>
            <a:br>
              <a:rPr lang="en-US" dirty="0" smtClean="0"/>
            </a:br>
            <a:r>
              <a:rPr lang="en-US" dirty="0" smtClean="0"/>
              <a:t>pretreated with mitotane</a:t>
            </a:r>
          </a:p>
          <a:p>
            <a:r>
              <a:rPr lang="en-US" dirty="0" smtClean="0"/>
              <a:t>No difference in quality of life </a:t>
            </a:r>
            <a:br>
              <a:rPr lang="en-US" dirty="0" smtClean="0"/>
            </a:br>
            <a:r>
              <a:rPr lang="en-US" dirty="0" smtClean="0"/>
              <a:t>and serious adverse events</a:t>
            </a:r>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4581526" y="1285875"/>
            <a:ext cx="4298950" cy="3699642"/>
          </a:xfrm>
          <a:prstGeom prst="rect">
            <a:avLst/>
          </a:prstGeom>
          <a:noFill/>
          <a:ln w="9525" algn="ctr">
            <a:noFill/>
            <a:miter lim="800000"/>
            <a:headEnd/>
            <a:tailEnd/>
          </a:ln>
        </p:spPr>
      </p:pic>
      <p:sp>
        <p:nvSpPr>
          <p:cNvPr id="6" name="Text Box 8"/>
          <p:cNvSpPr txBox="1">
            <a:spLocks noChangeArrowheads="1"/>
          </p:cNvSpPr>
          <p:nvPr/>
        </p:nvSpPr>
        <p:spPr bwMode="auto">
          <a:xfrm>
            <a:off x="5529263" y="2466975"/>
            <a:ext cx="928459" cy="369332"/>
          </a:xfrm>
          <a:prstGeom prst="rect">
            <a:avLst/>
          </a:prstGeom>
          <a:noFill/>
          <a:ln w="9525">
            <a:noFill/>
            <a:miter lim="800000"/>
            <a:headEnd/>
            <a:tailEnd/>
          </a:ln>
        </p:spPr>
        <p:txBody>
          <a:bodyPr wrap="none">
            <a:spAutoFit/>
          </a:bodyPr>
          <a:lstStyle/>
          <a:p>
            <a:pPr algn="l"/>
            <a:r>
              <a:rPr lang="en-US" altLang="de-DE" b="1" dirty="0">
                <a:solidFill>
                  <a:srgbClr val="C00000"/>
                </a:solidFill>
                <a:latin typeface="Arial" pitchFamily="34" charset="0"/>
                <a:cs typeface="Arial" pitchFamily="34" charset="0"/>
              </a:rPr>
              <a:t>EDP-M</a:t>
            </a:r>
          </a:p>
        </p:txBody>
      </p:sp>
      <p:sp>
        <p:nvSpPr>
          <p:cNvPr id="7" name="Text Box 10"/>
          <p:cNvSpPr txBox="1">
            <a:spLocks noChangeArrowheads="1"/>
          </p:cNvSpPr>
          <p:nvPr/>
        </p:nvSpPr>
        <p:spPr bwMode="auto">
          <a:xfrm>
            <a:off x="5327650" y="4129088"/>
            <a:ext cx="663964" cy="338554"/>
          </a:xfrm>
          <a:prstGeom prst="rect">
            <a:avLst/>
          </a:prstGeom>
          <a:solidFill>
            <a:schemeClr val="bg1"/>
          </a:solidFill>
          <a:ln w="9525">
            <a:noFill/>
            <a:miter lim="800000"/>
            <a:headEnd/>
            <a:tailEnd/>
          </a:ln>
        </p:spPr>
        <p:txBody>
          <a:bodyPr wrap="none">
            <a:spAutoFit/>
          </a:bodyPr>
          <a:lstStyle/>
          <a:p>
            <a:pPr algn="l"/>
            <a:r>
              <a:rPr lang="en-US" altLang="de-DE" sz="1600" b="1">
                <a:solidFill>
                  <a:srgbClr val="0070C0"/>
                </a:solidFill>
                <a:latin typeface="Arial" pitchFamily="34" charset="0"/>
                <a:cs typeface="Arial" pitchFamily="34" charset="0"/>
              </a:rPr>
              <a:t>Sz-M</a:t>
            </a:r>
          </a:p>
        </p:txBody>
      </p:sp>
      <p:sp>
        <p:nvSpPr>
          <p:cNvPr id="8" name="Line 11"/>
          <p:cNvSpPr>
            <a:spLocks noChangeShapeType="1"/>
          </p:cNvSpPr>
          <p:nvPr/>
        </p:nvSpPr>
        <p:spPr bwMode="auto">
          <a:xfrm flipV="1">
            <a:off x="5127625" y="2933700"/>
            <a:ext cx="3708000" cy="0"/>
          </a:xfrm>
          <a:prstGeom prst="line">
            <a:avLst/>
          </a:prstGeom>
          <a:noFill/>
          <a:ln w="28575">
            <a:solidFill>
              <a:srgbClr val="000000"/>
            </a:solidFill>
            <a:prstDash val="dash"/>
            <a:round/>
            <a:headEnd/>
            <a:tailEnd/>
          </a:ln>
        </p:spPr>
        <p:txBody>
          <a:bodyPr/>
          <a:lstStyle/>
          <a:p>
            <a:endParaRPr lang="de-DE"/>
          </a:p>
        </p:txBody>
      </p:sp>
      <p:sp>
        <p:nvSpPr>
          <p:cNvPr id="9" name="Text Box 13"/>
          <p:cNvSpPr txBox="1">
            <a:spLocks noChangeArrowheads="1"/>
          </p:cNvSpPr>
          <p:nvPr/>
        </p:nvSpPr>
        <p:spPr bwMode="auto">
          <a:xfrm>
            <a:off x="6348413" y="2616200"/>
            <a:ext cx="2646878" cy="646331"/>
          </a:xfrm>
          <a:prstGeom prst="rect">
            <a:avLst/>
          </a:prstGeom>
          <a:noFill/>
          <a:ln w="9525">
            <a:noFill/>
            <a:miter lim="800000"/>
            <a:headEnd/>
            <a:tailEnd/>
          </a:ln>
        </p:spPr>
        <p:txBody>
          <a:bodyPr wrap="none">
            <a:spAutoFit/>
          </a:bodyPr>
          <a:lstStyle/>
          <a:p>
            <a:pPr algn="l"/>
            <a:r>
              <a:rPr lang="en-US" altLang="de-DE" dirty="0" smtClean="0">
                <a:solidFill>
                  <a:srgbClr val="000000"/>
                </a:solidFill>
                <a:latin typeface="Arial" pitchFamily="34" charset="0"/>
                <a:cs typeface="Arial" pitchFamily="34" charset="0"/>
              </a:rPr>
              <a:t>median </a:t>
            </a:r>
            <a:r>
              <a:rPr lang="en-US" altLang="de-DE" dirty="0">
                <a:solidFill>
                  <a:srgbClr val="000000"/>
                </a:solidFill>
                <a:latin typeface="Arial" pitchFamily="34" charset="0"/>
                <a:cs typeface="Arial" pitchFamily="34" charset="0"/>
              </a:rPr>
              <a:t>PFS</a:t>
            </a:r>
            <a:r>
              <a:rPr lang="en-US" altLang="de-DE" dirty="0">
                <a:latin typeface="Arial" pitchFamily="34" charset="0"/>
                <a:cs typeface="Arial" pitchFamily="34" charset="0"/>
              </a:rPr>
              <a:t> </a:t>
            </a:r>
            <a:r>
              <a:rPr lang="en-US" altLang="de-DE" b="1" dirty="0">
                <a:solidFill>
                  <a:srgbClr val="C00000"/>
                </a:solidFill>
                <a:latin typeface="Arial" pitchFamily="34" charset="0"/>
                <a:cs typeface="Arial" pitchFamily="34" charset="0"/>
              </a:rPr>
              <a:t>5.0</a:t>
            </a:r>
            <a:r>
              <a:rPr lang="en-US" altLang="de-DE" dirty="0">
                <a:solidFill>
                  <a:srgbClr val="0000FF"/>
                </a:solidFill>
                <a:latin typeface="Arial" pitchFamily="34" charset="0"/>
                <a:cs typeface="Arial" pitchFamily="34" charset="0"/>
              </a:rPr>
              <a:t> </a:t>
            </a:r>
            <a:endParaRPr lang="en-US" altLang="de-DE" dirty="0" smtClean="0">
              <a:solidFill>
                <a:srgbClr val="0000FF"/>
              </a:solidFill>
              <a:latin typeface="Arial" pitchFamily="34" charset="0"/>
              <a:cs typeface="Arial" pitchFamily="34" charset="0"/>
            </a:endParaRPr>
          </a:p>
          <a:p>
            <a:pPr algn="l"/>
            <a:r>
              <a:rPr lang="en-US" altLang="de-DE" dirty="0" smtClean="0">
                <a:solidFill>
                  <a:srgbClr val="0000FF"/>
                </a:solidFill>
                <a:latin typeface="Arial" pitchFamily="34" charset="0"/>
                <a:cs typeface="Arial" pitchFamily="34" charset="0"/>
              </a:rPr>
              <a:t>               </a:t>
            </a:r>
            <a:r>
              <a:rPr lang="en-US" altLang="de-DE" dirty="0" smtClean="0">
                <a:solidFill>
                  <a:srgbClr val="000000"/>
                </a:solidFill>
                <a:latin typeface="Arial" pitchFamily="34" charset="0"/>
                <a:cs typeface="Arial" pitchFamily="34" charset="0"/>
              </a:rPr>
              <a:t>vs</a:t>
            </a:r>
            <a:r>
              <a:rPr lang="en-US" altLang="de-DE" dirty="0">
                <a:solidFill>
                  <a:srgbClr val="000000"/>
                </a:solidFill>
                <a:latin typeface="Arial" pitchFamily="34" charset="0"/>
                <a:cs typeface="Arial" pitchFamily="34" charset="0"/>
              </a:rPr>
              <a:t>. </a:t>
            </a:r>
            <a:r>
              <a:rPr lang="en-US" altLang="de-DE" b="1" dirty="0">
                <a:solidFill>
                  <a:srgbClr val="0070C0"/>
                </a:solidFill>
                <a:latin typeface="Arial" pitchFamily="34" charset="0"/>
                <a:cs typeface="Arial" pitchFamily="34" charset="0"/>
              </a:rPr>
              <a:t>2.1</a:t>
            </a:r>
            <a:r>
              <a:rPr lang="en-US" altLang="de-DE" dirty="0">
                <a:solidFill>
                  <a:srgbClr val="000000"/>
                </a:solidFill>
                <a:latin typeface="Arial" pitchFamily="34" charset="0"/>
                <a:cs typeface="Arial" pitchFamily="34" charset="0"/>
              </a:rPr>
              <a:t> months</a:t>
            </a:r>
          </a:p>
        </p:txBody>
      </p:sp>
      <p:sp>
        <p:nvSpPr>
          <p:cNvPr id="10" name="Textfeld 9"/>
          <p:cNvSpPr txBox="1"/>
          <p:nvPr/>
        </p:nvSpPr>
        <p:spPr>
          <a:xfrm>
            <a:off x="885825" y="4591050"/>
            <a:ext cx="3534109" cy="338554"/>
          </a:xfrm>
          <a:prstGeom prst="rect">
            <a:avLst/>
          </a:prstGeom>
          <a:noFill/>
        </p:spPr>
        <p:txBody>
          <a:bodyPr wrap="none" rtlCol="0">
            <a:spAutoFit/>
          </a:bodyPr>
          <a:lstStyle/>
          <a:p>
            <a:r>
              <a:rPr lang="de-DE" sz="1600" dirty="0" smtClean="0">
                <a:latin typeface="Arial" pitchFamily="34" charset="0"/>
                <a:cs typeface="Arial" pitchFamily="34" charset="0"/>
              </a:rPr>
              <a:t>Fassnacht, </a:t>
            </a:r>
            <a:r>
              <a:rPr lang="de-DE" sz="1600" dirty="0" err="1" smtClean="0">
                <a:latin typeface="Arial" pitchFamily="34" charset="0"/>
                <a:cs typeface="Arial" pitchFamily="34" charset="0"/>
              </a:rPr>
              <a:t>Terzolo</a:t>
            </a:r>
            <a:r>
              <a:rPr lang="de-DE" sz="1600" dirty="0" smtClean="0">
                <a:latin typeface="Arial" pitchFamily="34" charset="0"/>
                <a:cs typeface="Arial" pitchFamily="34" charset="0"/>
              </a:rPr>
              <a:t> et al. NEJM 2012</a:t>
            </a:r>
            <a:endParaRPr lang="de-DE" sz="1600" dirty="0">
              <a:latin typeface="Arial" pitchFamily="34" charset="0"/>
              <a:cs typeface="Arial" pitchFamily="34" charset="0"/>
            </a:endParaRPr>
          </a:p>
        </p:txBody>
      </p:sp>
      <p:sp>
        <p:nvSpPr>
          <p:cNvPr id="11" name="Rechteck 11"/>
          <p:cNvSpPr>
            <a:spLocks noChangeArrowheads="1"/>
          </p:cNvSpPr>
          <p:nvPr/>
        </p:nvSpPr>
        <p:spPr bwMode="auto">
          <a:xfrm>
            <a:off x="6165850" y="1323975"/>
            <a:ext cx="2638425" cy="323850"/>
          </a:xfrm>
          <a:prstGeom prst="rect">
            <a:avLst/>
          </a:prstGeom>
          <a:solidFill>
            <a:schemeClr val="bg1"/>
          </a:solidFill>
          <a:ln w="9525">
            <a:solidFill>
              <a:schemeClr val="bg1"/>
            </a:solidFill>
            <a:miter lim="800000"/>
            <a:headEnd/>
            <a:tailEnd/>
          </a:ln>
        </p:spPr>
        <p:txBody>
          <a:bodyPr/>
          <a:lstStyle/>
          <a:p>
            <a:endParaRPr lang="de-DE" altLang="de-DE"/>
          </a:p>
        </p:txBody>
      </p:sp>
      <p:sp>
        <p:nvSpPr>
          <p:cNvPr id="5" name="Text Box 9"/>
          <p:cNvSpPr txBox="1">
            <a:spLocks noChangeArrowheads="1"/>
          </p:cNvSpPr>
          <p:nvPr/>
        </p:nvSpPr>
        <p:spPr bwMode="auto">
          <a:xfrm>
            <a:off x="5956299" y="1636713"/>
            <a:ext cx="2809875" cy="646331"/>
          </a:xfrm>
          <a:prstGeom prst="rect">
            <a:avLst/>
          </a:prstGeom>
          <a:solidFill>
            <a:schemeClr val="bg1"/>
          </a:solidFill>
          <a:ln w="28575">
            <a:solidFill>
              <a:srgbClr val="000000"/>
            </a:solidFill>
            <a:miter lim="800000"/>
            <a:headEnd/>
            <a:tailEnd/>
          </a:ln>
        </p:spPr>
        <p:txBody>
          <a:bodyPr wrap="square">
            <a:spAutoFit/>
          </a:bodyPr>
          <a:lstStyle/>
          <a:p>
            <a:pPr algn="ctr"/>
            <a:r>
              <a:rPr lang="en-GB" altLang="de-DE" dirty="0">
                <a:solidFill>
                  <a:srgbClr val="000000"/>
                </a:solidFill>
                <a:latin typeface="Arial" pitchFamily="34" charset="0"/>
                <a:cs typeface="Arial" pitchFamily="34" charset="0"/>
              </a:rPr>
              <a:t>HR </a:t>
            </a:r>
            <a:r>
              <a:rPr lang="en-GB" altLang="de-DE" dirty="0" smtClean="0">
                <a:solidFill>
                  <a:srgbClr val="000000"/>
                </a:solidFill>
                <a:latin typeface="Arial" pitchFamily="34" charset="0"/>
                <a:cs typeface="Arial" pitchFamily="34" charset="0"/>
              </a:rPr>
              <a:t>0.55 (0.42-0.68) </a:t>
            </a:r>
            <a:r>
              <a:rPr lang="en-GB" altLang="de-DE" dirty="0">
                <a:solidFill>
                  <a:srgbClr val="000000"/>
                </a:solidFill>
                <a:latin typeface="Arial" pitchFamily="34" charset="0"/>
                <a:cs typeface="Arial" pitchFamily="34" charset="0"/>
              </a:rPr>
              <a:t>P&lt;0.0001</a:t>
            </a:r>
            <a:r>
              <a:rPr lang="de-DE" altLang="de-DE" dirty="0">
                <a:solidFill>
                  <a:srgbClr val="000000"/>
                </a:solidFill>
                <a:latin typeface="Arial" pitchFamily="34" charset="0"/>
                <a:cs typeface="Arial" pitchFamily="34" charset="0"/>
              </a:rPr>
              <a:t> </a:t>
            </a:r>
            <a:endParaRPr lang="en-US" altLang="de-DE"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Guideline development process</a:t>
            </a:r>
            <a:endParaRPr lang="en-US" dirty="0"/>
          </a:p>
        </p:txBody>
      </p:sp>
      <p:sp>
        <p:nvSpPr>
          <p:cNvPr id="3" name="Inhaltsplatzhalter 2"/>
          <p:cNvSpPr>
            <a:spLocks noGrp="1"/>
          </p:cNvSpPr>
          <p:nvPr>
            <p:ph idx="1"/>
          </p:nvPr>
        </p:nvSpPr>
        <p:spPr>
          <a:xfrm>
            <a:off x="251520" y="937608"/>
            <a:ext cx="8740080" cy="3624673"/>
          </a:xfrm>
        </p:spPr>
        <p:txBody>
          <a:bodyPr/>
          <a:lstStyle/>
          <a:p>
            <a:pPr marL="266700" indent="-266700">
              <a:tabLst>
                <a:tab pos="266700" algn="l"/>
              </a:tabLst>
            </a:pPr>
            <a:r>
              <a:rPr lang="en-US" sz="2200" b="1" dirty="0" smtClean="0"/>
              <a:t>Sept 2016</a:t>
            </a:r>
            <a:r>
              <a:rPr lang="en-US" sz="2200" dirty="0" smtClean="0"/>
              <a:t>: ESE Clinical Committee initiated the guideline group</a:t>
            </a:r>
          </a:p>
          <a:p>
            <a:pPr marL="266700" indent="-266700">
              <a:tabLst>
                <a:tab pos="266700" algn="l"/>
              </a:tabLst>
            </a:pPr>
            <a:r>
              <a:rPr lang="en-US" sz="2200" b="1" dirty="0" smtClean="0"/>
              <a:t>3 face-to-face meetings</a:t>
            </a:r>
            <a:r>
              <a:rPr lang="en-US" sz="2200" dirty="0" smtClean="0"/>
              <a:t>: Nov 2016 Birmingham, September 2017 Frankfurt, March 2018 Leiden</a:t>
            </a:r>
          </a:p>
          <a:p>
            <a:pPr marL="266700" indent="-266700">
              <a:tabLst>
                <a:tab pos="266700" algn="l"/>
              </a:tabLst>
            </a:pPr>
            <a:r>
              <a:rPr lang="en-US" sz="2200" dirty="0" smtClean="0"/>
              <a:t>Multiple telephone conferences + thousands of emails</a:t>
            </a:r>
          </a:p>
          <a:p>
            <a:pPr marL="266700" indent="-266700">
              <a:tabLst>
                <a:tab pos="266700" algn="l"/>
              </a:tabLst>
            </a:pPr>
            <a:r>
              <a:rPr lang="en-US" sz="2200" dirty="0" smtClean="0"/>
              <a:t>At first, </a:t>
            </a:r>
            <a:r>
              <a:rPr lang="en-US" sz="2200" b="1" dirty="0" smtClean="0"/>
              <a:t>30 clinical questions </a:t>
            </a:r>
            <a:r>
              <a:rPr lang="en-US" sz="2200" dirty="0" smtClean="0"/>
              <a:t>including </a:t>
            </a:r>
            <a:r>
              <a:rPr lang="en-US" sz="2200" b="1" dirty="0" smtClean="0"/>
              <a:t>4 key </a:t>
            </a:r>
            <a:r>
              <a:rPr lang="en-US" sz="2200" b="1" dirty="0" smtClean="0"/>
              <a:t>questions</a:t>
            </a:r>
            <a:r>
              <a:rPr lang="en-US" sz="2200" dirty="0" smtClean="0"/>
              <a:t> were defined, </a:t>
            </a:r>
            <a:r>
              <a:rPr lang="en-US" sz="2200" dirty="0" smtClean="0"/>
              <a:t>for which a detailed literature search was done </a:t>
            </a:r>
          </a:p>
          <a:p>
            <a:pPr marL="266700" lvl="0" indent="-266700">
              <a:tabLst>
                <a:tab pos="266700" algn="l"/>
              </a:tabLst>
            </a:pPr>
            <a:r>
              <a:rPr lang="en-US" sz="2200" dirty="0" smtClean="0"/>
              <a:t>13.May–10.June 2018</a:t>
            </a:r>
            <a:r>
              <a:rPr lang="en-US" sz="2200" dirty="0" smtClean="0"/>
              <a:t>: </a:t>
            </a:r>
            <a:r>
              <a:rPr lang="en-US" sz="2200" dirty="0" smtClean="0"/>
              <a:t>3 </a:t>
            </a:r>
            <a:r>
              <a:rPr lang="en-US" sz="2200" dirty="0" smtClean="0"/>
              <a:t>expert reviewers (</a:t>
            </a:r>
            <a:r>
              <a:rPr lang="en-GB" sz="2200" dirty="0" err="1" smtClean="0"/>
              <a:t>Mouhammed</a:t>
            </a:r>
            <a:r>
              <a:rPr lang="en-GB" sz="2200" dirty="0" smtClean="0"/>
              <a:t> Habra, Electron </a:t>
            </a:r>
            <a:r>
              <a:rPr lang="en-GB" sz="2200" dirty="0" err="1" smtClean="0"/>
              <a:t>Kebebew</a:t>
            </a:r>
            <a:r>
              <a:rPr lang="en-GB" sz="2200" dirty="0" smtClean="0"/>
              <a:t>, </a:t>
            </a:r>
            <a:r>
              <a:rPr lang="en-GB" sz="2200" dirty="0" smtClean="0"/>
              <a:t>and </a:t>
            </a:r>
            <a:r>
              <a:rPr lang="en-GB" sz="2200" dirty="0" smtClean="0"/>
              <a:t>Britt </a:t>
            </a:r>
            <a:r>
              <a:rPr lang="en-GB" sz="2200" dirty="0" err="1" smtClean="0"/>
              <a:t>Skogseid</a:t>
            </a:r>
            <a:r>
              <a:rPr lang="en-GB" sz="2200" dirty="0" smtClean="0"/>
              <a:t>)</a:t>
            </a:r>
            <a:r>
              <a:rPr lang="en-US" sz="2200" dirty="0" smtClean="0"/>
              <a:t> and all ESE and ENSAT members </a:t>
            </a:r>
            <a:r>
              <a:rPr lang="en-US" sz="2200" dirty="0" smtClean="0"/>
              <a:t>were </a:t>
            </a:r>
            <a:r>
              <a:rPr lang="en-US" sz="2200" dirty="0" smtClean="0"/>
              <a:t>asked to comment on the guidelines</a:t>
            </a:r>
          </a:p>
          <a:p>
            <a:pPr marL="266700" lvl="0" indent="-266700">
              <a:tabLst>
                <a:tab pos="266700" algn="l"/>
              </a:tabLst>
            </a:pPr>
            <a:r>
              <a:rPr lang="en-US" sz="2200" dirty="0" smtClean="0"/>
              <a:t>Guidelines were </a:t>
            </a:r>
            <a:r>
              <a:rPr lang="en-US" sz="2200" dirty="0" smtClean="0"/>
              <a:t>published </a:t>
            </a:r>
            <a:r>
              <a:rPr lang="en-US" sz="2200" dirty="0" smtClean="0"/>
              <a:t>in August 2018 in the </a:t>
            </a:r>
            <a:r>
              <a:rPr lang="en-US" sz="2200" b="1" dirty="0" smtClean="0"/>
              <a:t>European Journal of Endocrinology</a:t>
            </a:r>
            <a:endParaRPr lang="en-US" sz="2200" b="1" dirty="0"/>
          </a:p>
        </p:txBody>
      </p:sp>
    </p:spTree>
    <p:extLst>
      <p:ext uri="{BB962C8B-B14F-4D97-AF65-F5344CB8AC3E}">
        <p14:creationId xmlns:p14="http://schemas.microsoft.com/office/powerpoint/2010/main" xmlns="" val="26145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14555"/>
            <a:ext cx="6195526" cy="529568"/>
          </a:xfrm>
        </p:spPr>
        <p:txBody>
          <a:bodyPr>
            <a:noAutofit/>
          </a:bodyPr>
          <a:lstStyle/>
          <a:p>
            <a:r>
              <a:rPr lang="de-DE" dirty="0" err="1" smtClean="0"/>
              <a:t>When</a:t>
            </a:r>
            <a:r>
              <a:rPr lang="de-DE" dirty="0" smtClean="0"/>
              <a:t> </a:t>
            </a:r>
            <a:r>
              <a:rPr lang="de-DE" dirty="0" err="1" smtClean="0"/>
              <a:t>to</a:t>
            </a:r>
            <a:r>
              <a:rPr lang="de-DE" dirty="0" smtClean="0"/>
              <a:t> </a:t>
            </a:r>
            <a:r>
              <a:rPr lang="de-DE" dirty="0" err="1" smtClean="0"/>
              <a:t>start</a:t>
            </a:r>
            <a:r>
              <a:rPr lang="de-DE" dirty="0" smtClean="0"/>
              <a:t> </a:t>
            </a:r>
            <a:r>
              <a:rPr lang="de-DE" dirty="0" err="1" smtClean="0"/>
              <a:t>with</a:t>
            </a:r>
            <a:r>
              <a:rPr lang="de-DE" dirty="0" smtClean="0"/>
              <a:t> </a:t>
            </a:r>
            <a:br>
              <a:rPr lang="de-DE" dirty="0" smtClean="0"/>
            </a:br>
            <a:r>
              <a:rPr lang="de-DE" dirty="0" smtClean="0"/>
              <a:t>mitotane monotherapy?  </a:t>
            </a:r>
            <a:endParaRPr lang="de-DE" dirty="0"/>
          </a:p>
        </p:txBody>
      </p:sp>
      <p:sp>
        <p:nvSpPr>
          <p:cNvPr id="3" name="Inhaltsplatzhalter 2"/>
          <p:cNvSpPr>
            <a:spLocks noGrp="1"/>
          </p:cNvSpPr>
          <p:nvPr>
            <p:ph idx="1"/>
          </p:nvPr>
        </p:nvSpPr>
        <p:spPr>
          <a:xfrm>
            <a:off x="251520" y="897564"/>
            <a:ext cx="8749605" cy="4074486"/>
          </a:xfrm>
        </p:spPr>
        <p:txBody>
          <a:bodyPr/>
          <a:lstStyle/>
          <a:p>
            <a:r>
              <a:rPr lang="en-US" u="sng" dirty="0" smtClean="0"/>
              <a:t>Retrospective</a:t>
            </a:r>
            <a:r>
              <a:rPr lang="en-US" dirty="0" smtClean="0"/>
              <a:t> analysis of 127 patients with advanced ACC and mitotane monotherapy </a:t>
            </a:r>
          </a:p>
          <a:p>
            <a:endParaRPr lang="en-US" dirty="0" smtClean="0"/>
          </a:p>
          <a:p>
            <a:endParaRPr lang="en-US" dirty="0" smtClean="0"/>
          </a:p>
          <a:p>
            <a:endParaRPr lang="en-US" dirty="0" smtClean="0"/>
          </a:p>
          <a:p>
            <a:endParaRPr lang="en-US" dirty="0" smtClean="0"/>
          </a:p>
          <a:p>
            <a:endParaRPr lang="en-US" dirty="0" smtClean="0"/>
          </a:p>
        </p:txBody>
      </p:sp>
      <p:pic>
        <p:nvPicPr>
          <p:cNvPr id="4" name="Grafik 3" descr="Figure_2_Mitotane_ACC_Megerle1200dpi.tif"/>
          <p:cNvPicPr>
            <a:picLocks noChangeAspect="1"/>
          </p:cNvPicPr>
          <p:nvPr/>
        </p:nvPicPr>
        <p:blipFill>
          <a:blip r:embed="rId2" cstate="print"/>
          <a:srcRect l="1224" t="2335" r="11663" b="50808"/>
          <a:stretch>
            <a:fillRect/>
          </a:stretch>
        </p:blipFill>
        <p:spPr>
          <a:xfrm>
            <a:off x="601749" y="1638299"/>
            <a:ext cx="6931598" cy="3322584"/>
          </a:xfrm>
          <a:prstGeom prst="rect">
            <a:avLst/>
          </a:prstGeom>
        </p:spPr>
      </p:pic>
      <p:sp>
        <p:nvSpPr>
          <p:cNvPr id="5" name="Textfeld 4"/>
          <p:cNvSpPr txBox="1"/>
          <p:nvPr/>
        </p:nvSpPr>
        <p:spPr>
          <a:xfrm>
            <a:off x="6201432" y="4804946"/>
            <a:ext cx="2557110" cy="338554"/>
          </a:xfrm>
          <a:prstGeom prst="rect">
            <a:avLst/>
          </a:prstGeom>
          <a:noFill/>
        </p:spPr>
        <p:txBody>
          <a:bodyPr wrap="none" rtlCol="0">
            <a:spAutoFit/>
          </a:bodyPr>
          <a:lstStyle/>
          <a:p>
            <a:r>
              <a:rPr lang="de-DE" sz="1600" dirty="0" err="1" smtClean="0">
                <a:latin typeface="Arial" pitchFamily="34" charset="0"/>
                <a:cs typeface="Arial" pitchFamily="34" charset="0"/>
              </a:rPr>
              <a:t>Megerle</a:t>
            </a:r>
            <a:r>
              <a:rPr lang="de-DE" sz="1600" dirty="0" smtClean="0">
                <a:latin typeface="Arial" pitchFamily="34" charset="0"/>
                <a:cs typeface="Arial" pitchFamily="34" charset="0"/>
              </a:rPr>
              <a:t> et al. JCEM 2018</a:t>
            </a:r>
            <a:endParaRPr lang="de-DE" sz="1600" dirty="0">
              <a:latin typeface="Arial" pitchFamily="34" charset="0"/>
              <a:cs typeface="Arial" pitchFamily="34" charset="0"/>
            </a:endParaRPr>
          </a:p>
        </p:txBody>
      </p:sp>
      <p:sp>
        <p:nvSpPr>
          <p:cNvPr id="6" name="Textfeld 5"/>
          <p:cNvSpPr txBox="1"/>
          <p:nvPr/>
        </p:nvSpPr>
        <p:spPr>
          <a:xfrm>
            <a:off x="5431221" y="2902498"/>
            <a:ext cx="1085554" cy="461665"/>
          </a:xfrm>
          <a:prstGeom prst="rect">
            <a:avLst/>
          </a:prstGeom>
          <a:noFill/>
        </p:spPr>
        <p:txBody>
          <a:bodyPr wrap="none" rtlCol="0">
            <a:spAutoFit/>
          </a:bodyPr>
          <a:lstStyle/>
          <a:p>
            <a:r>
              <a:rPr lang="de-DE" sz="1200" dirty="0" smtClean="0">
                <a:latin typeface="Arial" pitchFamily="34" charset="0"/>
                <a:cs typeface="Arial" pitchFamily="34" charset="0"/>
              </a:rPr>
              <a:t>&gt; 10 </a:t>
            </a:r>
            <a:r>
              <a:rPr lang="de-DE" sz="1200" dirty="0" err="1" smtClean="0">
                <a:latin typeface="Arial" pitchFamily="34" charset="0"/>
                <a:cs typeface="Arial" pitchFamily="34" charset="0"/>
              </a:rPr>
              <a:t>tumoral</a:t>
            </a:r>
            <a:r>
              <a:rPr lang="de-DE" sz="1200" dirty="0" smtClean="0">
                <a:latin typeface="Arial" pitchFamily="34" charset="0"/>
                <a:cs typeface="Arial" pitchFamily="34" charset="0"/>
              </a:rPr>
              <a:t> </a:t>
            </a:r>
          </a:p>
          <a:p>
            <a:r>
              <a:rPr lang="de-DE" sz="1200" dirty="0" smtClean="0">
                <a:latin typeface="Arial" pitchFamily="34" charset="0"/>
                <a:cs typeface="Arial" pitchFamily="34" charset="0"/>
              </a:rPr>
              <a:t>    </a:t>
            </a:r>
            <a:r>
              <a:rPr lang="de-DE" sz="1200" dirty="0" err="1" smtClean="0">
                <a:latin typeface="Arial" pitchFamily="34" charset="0"/>
                <a:cs typeface="Arial" pitchFamily="34" charset="0"/>
              </a:rPr>
              <a:t>lesions</a:t>
            </a:r>
            <a:endParaRPr lang="de-DE" sz="1200" dirty="0">
              <a:latin typeface="Arial" pitchFamily="34" charset="0"/>
              <a:cs typeface="Arial" pitchFamily="34" charset="0"/>
            </a:endParaRPr>
          </a:p>
        </p:txBody>
      </p:sp>
      <p:sp>
        <p:nvSpPr>
          <p:cNvPr id="7" name="Textfeld 6"/>
          <p:cNvSpPr txBox="1"/>
          <p:nvPr/>
        </p:nvSpPr>
        <p:spPr>
          <a:xfrm>
            <a:off x="2033095" y="2642368"/>
            <a:ext cx="1579278" cy="461665"/>
          </a:xfrm>
          <a:prstGeom prst="rect">
            <a:avLst/>
          </a:prstGeom>
          <a:noFill/>
        </p:spPr>
        <p:txBody>
          <a:bodyPr wrap="none" rtlCol="0">
            <a:spAutoFit/>
          </a:bodyPr>
          <a:lstStyle/>
          <a:p>
            <a:r>
              <a:rPr lang="de-DE" sz="1200" dirty="0" smtClean="0">
                <a:latin typeface="Arial" pitchFamily="34" charset="0"/>
                <a:cs typeface="Arial" pitchFamily="34" charset="0"/>
              </a:rPr>
              <a:t>Initiation </a:t>
            </a:r>
            <a:r>
              <a:rPr lang="de-DE" sz="1200" dirty="0" err="1" smtClean="0">
                <a:latin typeface="Arial" pitchFamily="34" charset="0"/>
                <a:cs typeface="Arial" pitchFamily="34" charset="0"/>
              </a:rPr>
              <a:t>at</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delayed</a:t>
            </a:r>
            <a:r>
              <a:rPr lang="de-DE" sz="1200" dirty="0" smtClean="0">
                <a:latin typeface="Arial" pitchFamily="34" charset="0"/>
                <a:cs typeface="Arial" pitchFamily="34" charset="0"/>
              </a:rPr>
              <a:t> </a:t>
            </a:r>
          </a:p>
          <a:p>
            <a:r>
              <a:rPr lang="de-DE" sz="1200" dirty="0" err="1" smtClean="0">
                <a:latin typeface="Arial" pitchFamily="34" charset="0"/>
                <a:cs typeface="Arial" pitchFamily="34" charset="0"/>
              </a:rPr>
              <a:t>recurrence</a:t>
            </a:r>
            <a:r>
              <a:rPr lang="de-DE" sz="1200" dirty="0" smtClean="0">
                <a:latin typeface="Arial" pitchFamily="34" charset="0"/>
                <a:cs typeface="Arial" pitchFamily="34" charset="0"/>
              </a:rPr>
              <a:t> (&gt; 360 d)</a:t>
            </a:r>
            <a:endParaRPr lang="de-DE" sz="1200" dirty="0">
              <a:latin typeface="Arial" pitchFamily="34" charset="0"/>
              <a:cs typeface="Arial" pitchFamily="34" charset="0"/>
            </a:endParaRPr>
          </a:p>
        </p:txBody>
      </p:sp>
      <p:sp>
        <p:nvSpPr>
          <p:cNvPr id="9" name="Textfeld 8"/>
          <p:cNvSpPr txBox="1"/>
          <p:nvPr/>
        </p:nvSpPr>
        <p:spPr>
          <a:xfrm>
            <a:off x="84087" y="2565525"/>
            <a:ext cx="9017876" cy="1200329"/>
          </a:xfrm>
          <a:prstGeom prst="rect">
            <a:avLst/>
          </a:prstGeom>
          <a:solidFill>
            <a:srgbClr val="FFFF00"/>
          </a:solidFill>
        </p:spPr>
        <p:txBody>
          <a:bodyPr wrap="square" rtlCol="0">
            <a:spAutoFit/>
          </a:bodyPr>
          <a:lstStyle/>
          <a:p>
            <a:pPr marL="342900" lvl="0" indent="-342900">
              <a:spcBef>
                <a:spcPct val="20000"/>
              </a:spcBef>
              <a:buSzPct val="80000"/>
            </a:pPr>
            <a:r>
              <a:rPr lang="en-US" sz="2400" dirty="0">
                <a:solidFill>
                  <a:srgbClr val="1F497D">
                    <a:lumMod val="75000"/>
                  </a:srgbClr>
                </a:solidFill>
                <a:latin typeface="Arial" pitchFamily="34" charset="0"/>
                <a:cs typeface="Arial" pitchFamily="34" charset="0"/>
              </a:rPr>
              <a:t>=&gt; If there are unfavorable prognostic markers (e.g. high tumor burden, uncontrolled symptoms, high Ki67…) then EPD-M is probably the better first choice. </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26150"/>
            <a:ext cx="6195526" cy="529568"/>
          </a:xfrm>
        </p:spPr>
        <p:txBody>
          <a:bodyPr>
            <a:noAutofit/>
          </a:bodyPr>
          <a:lstStyle/>
          <a:p>
            <a:r>
              <a:rPr lang="en-US" dirty="0" smtClean="0"/>
              <a:t>How to deal with recurrence </a:t>
            </a:r>
            <a:br>
              <a:rPr lang="en-US" dirty="0" smtClean="0"/>
            </a:br>
            <a:r>
              <a:rPr lang="en-US" dirty="0" smtClean="0"/>
              <a:t>after radical resection? </a:t>
            </a:r>
            <a:endParaRPr lang="en-US" dirty="0"/>
          </a:p>
        </p:txBody>
      </p:sp>
      <p:sp>
        <p:nvSpPr>
          <p:cNvPr id="3" name="Inhaltsplatzhalter 2"/>
          <p:cNvSpPr>
            <a:spLocks noGrp="1"/>
          </p:cNvSpPr>
          <p:nvPr>
            <p:ph idx="1"/>
          </p:nvPr>
        </p:nvSpPr>
        <p:spPr>
          <a:xfrm>
            <a:off x="251520" y="1043614"/>
            <a:ext cx="8640960" cy="3624673"/>
          </a:xfrm>
        </p:spPr>
        <p:txBody>
          <a:bodyPr/>
          <a:lstStyle/>
          <a:p>
            <a:r>
              <a:rPr lang="en-US" dirty="0" smtClean="0"/>
              <a:t>Key question: how long was the disease-free interval? </a:t>
            </a:r>
          </a:p>
          <a:p>
            <a:r>
              <a:rPr lang="en-US" dirty="0" smtClean="0"/>
              <a:t>R.8.5. …disease-free interval </a:t>
            </a:r>
            <a:r>
              <a:rPr lang="en-US" u="sng" dirty="0" smtClean="0"/>
              <a:t>&gt; 12 months</a:t>
            </a:r>
            <a:r>
              <a:rPr lang="en-US" dirty="0" smtClean="0"/>
              <a:t> </a:t>
            </a:r>
            <a:r>
              <a:rPr lang="en-US" b="1" u="sng" dirty="0" smtClean="0"/>
              <a:t>and</a:t>
            </a:r>
            <a:r>
              <a:rPr lang="en-US" dirty="0" smtClean="0"/>
              <a:t> complete resection feasible: </a:t>
            </a:r>
            <a:r>
              <a:rPr lang="en-US" b="1" dirty="0" smtClean="0"/>
              <a:t>we recommend surgery </a:t>
            </a:r>
            <a:r>
              <a:rPr lang="en-US" dirty="0" smtClean="0"/>
              <a:t>or alternatively other local therapies (+OOO). </a:t>
            </a:r>
            <a:endParaRPr lang="de-DE" dirty="0" smtClean="0"/>
          </a:p>
          <a:p>
            <a:r>
              <a:rPr lang="en-US" dirty="0" smtClean="0"/>
              <a:t>R.8.6. … disease-free interval </a:t>
            </a:r>
            <a:r>
              <a:rPr lang="en-US" u="sng" dirty="0" smtClean="0"/>
              <a:t>&lt; 6 months</a:t>
            </a:r>
            <a:r>
              <a:rPr lang="en-US" dirty="0" smtClean="0"/>
              <a:t>:  </a:t>
            </a:r>
            <a:r>
              <a:rPr lang="en-US" b="1" dirty="0" smtClean="0"/>
              <a:t>we recommend EDP-M (++OO)</a:t>
            </a:r>
            <a:r>
              <a:rPr lang="en-US" dirty="0" smtClean="0"/>
              <a:t>. </a:t>
            </a:r>
            <a:endParaRPr lang="de-DE" dirty="0" smtClean="0"/>
          </a:p>
          <a:p>
            <a:r>
              <a:rPr lang="en-US" dirty="0" smtClean="0"/>
              <a:t>R.8.7. For all other patients with recurrent disease an individualized approach is needed. </a:t>
            </a:r>
            <a:endParaRPr lang="de-DE"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2"/>
          <p:cNvSpPr>
            <a:spLocks noChangeShapeType="1"/>
          </p:cNvSpPr>
          <p:nvPr/>
        </p:nvSpPr>
        <p:spPr bwMode="auto">
          <a:xfrm flipH="1">
            <a:off x="6686715" y="1499691"/>
            <a:ext cx="0" cy="252412"/>
          </a:xfrm>
          <a:prstGeom prst="line">
            <a:avLst/>
          </a:prstGeom>
          <a:noFill/>
          <a:ln w="19050">
            <a:solidFill>
              <a:schemeClr val="tx1"/>
            </a:solidFill>
            <a:round/>
            <a:headEnd/>
            <a:tailEnd/>
          </a:ln>
        </p:spPr>
        <p:txBody>
          <a:bodyPr wrap="none" anchor="ctr"/>
          <a:lstStyle/>
          <a:p>
            <a:endParaRPr lang="de-DE"/>
          </a:p>
        </p:txBody>
      </p:sp>
      <p:sp>
        <p:nvSpPr>
          <p:cNvPr id="5" name="Line 18"/>
          <p:cNvSpPr>
            <a:spLocks noChangeShapeType="1"/>
          </p:cNvSpPr>
          <p:nvPr/>
        </p:nvSpPr>
        <p:spPr bwMode="auto">
          <a:xfrm flipH="1">
            <a:off x="8541752" y="4811216"/>
            <a:ext cx="539750" cy="0"/>
          </a:xfrm>
          <a:prstGeom prst="line">
            <a:avLst/>
          </a:prstGeom>
          <a:noFill/>
          <a:ln w="19050">
            <a:solidFill>
              <a:schemeClr val="tx1"/>
            </a:solidFill>
            <a:round/>
            <a:headEnd/>
            <a:tailEnd/>
          </a:ln>
        </p:spPr>
        <p:txBody>
          <a:bodyPr wrap="none" anchor="ctr"/>
          <a:lstStyle/>
          <a:p>
            <a:endParaRPr lang="de-DE"/>
          </a:p>
        </p:txBody>
      </p:sp>
      <p:sp>
        <p:nvSpPr>
          <p:cNvPr id="6" name="Line 18"/>
          <p:cNvSpPr>
            <a:spLocks noChangeShapeType="1"/>
          </p:cNvSpPr>
          <p:nvPr/>
        </p:nvSpPr>
        <p:spPr bwMode="auto">
          <a:xfrm flipH="1">
            <a:off x="511340" y="4811216"/>
            <a:ext cx="817563" cy="0"/>
          </a:xfrm>
          <a:prstGeom prst="line">
            <a:avLst/>
          </a:prstGeom>
          <a:noFill/>
          <a:ln w="19050">
            <a:solidFill>
              <a:schemeClr val="tx1"/>
            </a:solidFill>
            <a:round/>
            <a:headEnd/>
            <a:tailEnd/>
          </a:ln>
        </p:spPr>
        <p:txBody>
          <a:bodyPr wrap="none" anchor="ctr"/>
          <a:lstStyle/>
          <a:p>
            <a:endParaRPr lang="de-DE"/>
          </a:p>
        </p:txBody>
      </p:sp>
      <p:sp>
        <p:nvSpPr>
          <p:cNvPr id="7" name="Line 15"/>
          <p:cNvSpPr>
            <a:spLocks noChangeShapeType="1"/>
          </p:cNvSpPr>
          <p:nvPr/>
        </p:nvSpPr>
        <p:spPr bwMode="auto">
          <a:xfrm>
            <a:off x="1784515" y="1745753"/>
            <a:ext cx="0" cy="301625"/>
          </a:xfrm>
          <a:prstGeom prst="line">
            <a:avLst/>
          </a:prstGeom>
          <a:noFill/>
          <a:ln w="19050">
            <a:solidFill>
              <a:schemeClr val="tx1"/>
            </a:solidFill>
            <a:round/>
            <a:headEnd/>
            <a:tailEnd/>
          </a:ln>
        </p:spPr>
        <p:txBody>
          <a:bodyPr wrap="none" anchor="ctr"/>
          <a:lstStyle/>
          <a:p>
            <a:endParaRPr lang="de-DE"/>
          </a:p>
        </p:txBody>
      </p:sp>
      <p:sp>
        <p:nvSpPr>
          <p:cNvPr id="8" name="Text Box 6"/>
          <p:cNvSpPr txBox="1">
            <a:spLocks noChangeArrowheads="1"/>
          </p:cNvSpPr>
          <p:nvPr/>
        </p:nvSpPr>
        <p:spPr bwMode="auto">
          <a:xfrm>
            <a:off x="2215812" y="155078"/>
            <a:ext cx="5652000" cy="369888"/>
          </a:xfrm>
          <a:prstGeom prst="rect">
            <a:avLst/>
          </a:prstGeom>
          <a:solidFill>
            <a:schemeClr val="bg1"/>
          </a:solidFill>
          <a:ln w="19050">
            <a:solidFill>
              <a:schemeClr val="tx1"/>
            </a:solidFill>
            <a:miter lim="800000"/>
            <a:headEnd/>
            <a:tailEnd/>
          </a:ln>
        </p:spPr>
        <p:txBody>
          <a:bodyPr>
            <a:spAutoFit/>
          </a:bodyPr>
          <a:lstStyle/>
          <a:p>
            <a:pPr algn="ctr"/>
            <a:r>
              <a:rPr lang="de-DE" altLang="de-DE" sz="1800" b="1" dirty="0" err="1">
                <a:latin typeface="Arial" charset="0"/>
              </a:rPr>
              <a:t>Advanced</a:t>
            </a:r>
            <a:r>
              <a:rPr lang="de-DE" altLang="de-DE" sz="1800" b="1" dirty="0">
                <a:latin typeface="Arial" charset="0"/>
              </a:rPr>
              <a:t>  ACC</a:t>
            </a:r>
            <a:r>
              <a:rPr lang="de-DE" altLang="de-DE" sz="1800" b="1" baseline="30000" dirty="0">
                <a:latin typeface="Arial" charset="0"/>
              </a:rPr>
              <a:t> </a:t>
            </a:r>
            <a:r>
              <a:rPr lang="de-DE" altLang="de-DE" sz="1800" b="1" dirty="0">
                <a:latin typeface="Arial" charset="0"/>
              </a:rPr>
              <a:t> not </a:t>
            </a:r>
            <a:r>
              <a:rPr lang="de-DE" altLang="de-DE" sz="1800" b="1" dirty="0" err="1">
                <a:latin typeface="Arial" charset="0"/>
              </a:rPr>
              <a:t>amenable</a:t>
            </a:r>
            <a:r>
              <a:rPr lang="de-DE" altLang="de-DE" sz="1800" b="1" dirty="0">
                <a:latin typeface="Arial" charset="0"/>
              </a:rPr>
              <a:t> </a:t>
            </a:r>
            <a:r>
              <a:rPr lang="de-DE" altLang="de-DE" sz="1800" b="1" dirty="0" err="1">
                <a:latin typeface="Arial" charset="0"/>
              </a:rPr>
              <a:t>to</a:t>
            </a:r>
            <a:r>
              <a:rPr lang="de-DE" altLang="de-DE" sz="1800" b="1" dirty="0">
                <a:latin typeface="Arial" charset="0"/>
              </a:rPr>
              <a:t> </a:t>
            </a:r>
            <a:r>
              <a:rPr lang="de-DE" altLang="de-DE" sz="1800" b="1" dirty="0" err="1">
                <a:latin typeface="Arial" charset="0"/>
              </a:rPr>
              <a:t>radical</a:t>
            </a:r>
            <a:r>
              <a:rPr lang="de-DE" altLang="de-DE" sz="1800" b="1" dirty="0">
                <a:latin typeface="Arial" charset="0"/>
              </a:rPr>
              <a:t> </a:t>
            </a:r>
            <a:r>
              <a:rPr lang="de-DE" altLang="de-DE" sz="1800" b="1" dirty="0" err="1">
                <a:latin typeface="Arial" charset="0"/>
              </a:rPr>
              <a:t>resection</a:t>
            </a:r>
            <a:endParaRPr lang="de-DE" altLang="de-DE" sz="1800" b="1" baseline="30000" dirty="0">
              <a:latin typeface="Arial" charset="0"/>
            </a:endParaRPr>
          </a:p>
        </p:txBody>
      </p:sp>
      <p:sp>
        <p:nvSpPr>
          <p:cNvPr id="9" name="Text Box 9"/>
          <p:cNvSpPr txBox="1">
            <a:spLocks noChangeArrowheads="1"/>
          </p:cNvSpPr>
          <p:nvPr/>
        </p:nvSpPr>
        <p:spPr bwMode="auto">
          <a:xfrm>
            <a:off x="7221703" y="4571503"/>
            <a:ext cx="1655762" cy="527050"/>
          </a:xfrm>
          <a:prstGeom prst="rect">
            <a:avLst/>
          </a:prstGeom>
          <a:solidFill>
            <a:schemeClr val="bg1">
              <a:lumMod val="85000"/>
            </a:schemeClr>
          </a:solidFill>
          <a:ln w="9525">
            <a:solidFill>
              <a:schemeClr val="tx1"/>
            </a:solidFill>
            <a:miter lim="800000"/>
            <a:headEnd/>
            <a:tailEnd/>
          </a:ln>
        </p:spPr>
        <p:txBody>
          <a:bodyPr>
            <a:spAutoFit/>
          </a:bodyPr>
          <a:lstStyle/>
          <a:p>
            <a:pPr marL="85725" indent="-85725" algn="ctr"/>
            <a:r>
              <a:rPr lang="de-DE" altLang="de-DE" sz="1400" dirty="0">
                <a:latin typeface="Arial" charset="0"/>
              </a:rPr>
              <a:t>Mitotane plus</a:t>
            </a:r>
          </a:p>
          <a:p>
            <a:pPr marL="85725" indent="-85725" algn="ctr"/>
            <a:r>
              <a:rPr lang="de-DE" altLang="de-DE" sz="1400" dirty="0">
                <a:latin typeface="Arial" charset="0"/>
              </a:rPr>
              <a:t>  EDP </a:t>
            </a:r>
            <a:r>
              <a:rPr lang="de-DE" altLang="de-DE" sz="1400" baseline="30000" dirty="0">
                <a:latin typeface="Arial" charset="0"/>
              </a:rPr>
              <a:t>     </a:t>
            </a:r>
          </a:p>
        </p:txBody>
      </p:sp>
      <p:sp>
        <p:nvSpPr>
          <p:cNvPr id="10" name="Line 12"/>
          <p:cNvSpPr>
            <a:spLocks noChangeShapeType="1"/>
          </p:cNvSpPr>
          <p:nvPr/>
        </p:nvSpPr>
        <p:spPr bwMode="auto">
          <a:xfrm flipH="1">
            <a:off x="3197390" y="1501278"/>
            <a:ext cx="0" cy="252413"/>
          </a:xfrm>
          <a:prstGeom prst="line">
            <a:avLst/>
          </a:prstGeom>
          <a:noFill/>
          <a:ln w="19050">
            <a:solidFill>
              <a:schemeClr val="tx1"/>
            </a:solidFill>
            <a:round/>
            <a:headEnd/>
            <a:tailEnd/>
          </a:ln>
        </p:spPr>
        <p:txBody>
          <a:bodyPr wrap="none" anchor="ctr"/>
          <a:lstStyle/>
          <a:p>
            <a:endParaRPr lang="de-DE"/>
          </a:p>
        </p:txBody>
      </p:sp>
      <p:sp>
        <p:nvSpPr>
          <p:cNvPr id="11" name="Line 13"/>
          <p:cNvSpPr>
            <a:spLocks noChangeShapeType="1"/>
          </p:cNvSpPr>
          <p:nvPr/>
        </p:nvSpPr>
        <p:spPr bwMode="auto">
          <a:xfrm flipV="1">
            <a:off x="1776578" y="1747341"/>
            <a:ext cx="2843212" cy="0"/>
          </a:xfrm>
          <a:prstGeom prst="line">
            <a:avLst/>
          </a:prstGeom>
          <a:noFill/>
          <a:ln w="19050">
            <a:solidFill>
              <a:schemeClr val="tx1"/>
            </a:solidFill>
            <a:round/>
            <a:headEnd/>
            <a:tailEnd/>
          </a:ln>
        </p:spPr>
        <p:txBody>
          <a:bodyPr wrap="none" anchor="ctr"/>
          <a:lstStyle/>
          <a:p>
            <a:endParaRPr lang="de-DE"/>
          </a:p>
        </p:txBody>
      </p:sp>
      <p:sp>
        <p:nvSpPr>
          <p:cNvPr id="12" name="Line 15"/>
          <p:cNvSpPr>
            <a:spLocks noChangeShapeType="1"/>
          </p:cNvSpPr>
          <p:nvPr/>
        </p:nvSpPr>
        <p:spPr bwMode="auto">
          <a:xfrm>
            <a:off x="4615028" y="1739403"/>
            <a:ext cx="0" cy="301625"/>
          </a:xfrm>
          <a:prstGeom prst="line">
            <a:avLst/>
          </a:prstGeom>
          <a:noFill/>
          <a:ln w="19050">
            <a:solidFill>
              <a:schemeClr val="tx1"/>
            </a:solidFill>
            <a:round/>
            <a:headEnd/>
            <a:tailEnd/>
          </a:ln>
        </p:spPr>
        <p:txBody>
          <a:bodyPr wrap="none" anchor="ctr"/>
          <a:lstStyle/>
          <a:p>
            <a:endParaRPr lang="de-DE"/>
          </a:p>
        </p:txBody>
      </p:sp>
      <p:sp>
        <p:nvSpPr>
          <p:cNvPr id="13" name="Line 17"/>
          <p:cNvSpPr>
            <a:spLocks noChangeShapeType="1"/>
          </p:cNvSpPr>
          <p:nvPr/>
        </p:nvSpPr>
        <p:spPr bwMode="auto">
          <a:xfrm flipH="1">
            <a:off x="3191040" y="513853"/>
            <a:ext cx="0" cy="684213"/>
          </a:xfrm>
          <a:prstGeom prst="line">
            <a:avLst/>
          </a:prstGeom>
          <a:noFill/>
          <a:ln w="19050">
            <a:solidFill>
              <a:schemeClr val="tx1"/>
            </a:solidFill>
            <a:round/>
            <a:headEnd/>
            <a:tailEnd type="triangle" w="med" len="med"/>
          </a:ln>
        </p:spPr>
        <p:txBody>
          <a:bodyPr wrap="none" anchor="ctr"/>
          <a:lstStyle/>
          <a:p>
            <a:endParaRPr lang="de-DE"/>
          </a:p>
        </p:txBody>
      </p:sp>
      <p:sp>
        <p:nvSpPr>
          <p:cNvPr id="14" name="Line 30"/>
          <p:cNvSpPr>
            <a:spLocks noChangeShapeType="1"/>
          </p:cNvSpPr>
          <p:nvPr/>
        </p:nvSpPr>
        <p:spPr bwMode="auto">
          <a:xfrm>
            <a:off x="6643853" y="513853"/>
            <a:ext cx="0" cy="684213"/>
          </a:xfrm>
          <a:prstGeom prst="line">
            <a:avLst/>
          </a:prstGeom>
          <a:noFill/>
          <a:ln w="19050">
            <a:solidFill>
              <a:schemeClr val="tx1"/>
            </a:solidFill>
            <a:round/>
            <a:headEnd/>
            <a:tailEnd type="triangle" w="med" len="med"/>
          </a:ln>
        </p:spPr>
        <p:txBody>
          <a:bodyPr wrap="none" anchor="ctr"/>
          <a:lstStyle/>
          <a:p>
            <a:endParaRPr lang="de-DE"/>
          </a:p>
        </p:txBody>
      </p:sp>
      <p:sp>
        <p:nvSpPr>
          <p:cNvPr id="15" name="Line 31"/>
          <p:cNvSpPr>
            <a:spLocks noChangeShapeType="1"/>
          </p:cNvSpPr>
          <p:nvPr/>
        </p:nvSpPr>
        <p:spPr bwMode="auto">
          <a:xfrm flipH="1">
            <a:off x="8090065" y="2488703"/>
            <a:ext cx="0" cy="2071688"/>
          </a:xfrm>
          <a:prstGeom prst="line">
            <a:avLst/>
          </a:prstGeom>
          <a:noFill/>
          <a:ln w="19050">
            <a:solidFill>
              <a:schemeClr val="tx1"/>
            </a:solidFill>
            <a:round/>
            <a:headEnd/>
            <a:tailEnd type="triangle" w="med" len="med"/>
          </a:ln>
        </p:spPr>
        <p:txBody>
          <a:bodyPr wrap="none" anchor="ctr"/>
          <a:lstStyle/>
          <a:p>
            <a:endParaRPr lang="de-DE"/>
          </a:p>
        </p:txBody>
      </p:sp>
      <p:sp>
        <p:nvSpPr>
          <p:cNvPr id="16" name="Line 34"/>
          <p:cNvSpPr>
            <a:spLocks noChangeShapeType="1"/>
          </p:cNvSpPr>
          <p:nvPr/>
        </p:nvSpPr>
        <p:spPr bwMode="auto">
          <a:xfrm>
            <a:off x="4996028" y="2469653"/>
            <a:ext cx="0" cy="2087563"/>
          </a:xfrm>
          <a:prstGeom prst="line">
            <a:avLst/>
          </a:prstGeom>
          <a:noFill/>
          <a:ln w="19050">
            <a:solidFill>
              <a:schemeClr val="tx1"/>
            </a:solidFill>
            <a:round/>
            <a:headEnd/>
            <a:tailEnd type="triangle" w="med" len="med"/>
          </a:ln>
        </p:spPr>
        <p:txBody>
          <a:bodyPr wrap="none" anchor="ctr"/>
          <a:lstStyle/>
          <a:p>
            <a:endParaRPr lang="de-DE"/>
          </a:p>
        </p:txBody>
      </p:sp>
      <p:sp>
        <p:nvSpPr>
          <p:cNvPr id="17" name="Text Box 35"/>
          <p:cNvSpPr txBox="1">
            <a:spLocks noChangeArrowheads="1"/>
          </p:cNvSpPr>
          <p:nvPr/>
        </p:nvSpPr>
        <p:spPr bwMode="auto">
          <a:xfrm>
            <a:off x="2022640" y="1202828"/>
            <a:ext cx="2263761" cy="307777"/>
          </a:xfrm>
          <a:prstGeom prst="rect">
            <a:avLst/>
          </a:prstGeom>
          <a:solidFill>
            <a:schemeClr val="bg1"/>
          </a:solidFill>
          <a:ln w="9525">
            <a:solidFill>
              <a:schemeClr val="tx1"/>
            </a:solidFill>
            <a:miter lim="800000"/>
            <a:headEnd/>
            <a:tailEnd/>
          </a:ln>
        </p:spPr>
        <p:txBody>
          <a:bodyPr wrap="none">
            <a:spAutoFit/>
          </a:bodyPr>
          <a:lstStyle/>
          <a:p>
            <a:r>
              <a:rPr lang="de-DE" altLang="de-DE" sz="1400" dirty="0">
                <a:latin typeface="Arial" charset="0"/>
              </a:rPr>
              <a:t> </a:t>
            </a:r>
            <a:r>
              <a:rPr lang="de-DE" altLang="de-DE" sz="1400" dirty="0" err="1">
                <a:latin typeface="Arial" charset="0"/>
              </a:rPr>
              <a:t>No</a:t>
            </a:r>
            <a:r>
              <a:rPr lang="de-DE" altLang="de-DE" sz="1400" dirty="0">
                <a:latin typeface="Arial" charset="0"/>
              </a:rPr>
              <a:t> </a:t>
            </a:r>
            <a:r>
              <a:rPr lang="de-DE" altLang="de-DE" sz="1400" dirty="0" err="1">
                <a:latin typeface="Arial" charset="0"/>
              </a:rPr>
              <a:t>prior</a:t>
            </a:r>
            <a:r>
              <a:rPr lang="de-DE" altLang="de-DE" sz="1400" dirty="0">
                <a:latin typeface="Arial" charset="0"/>
              </a:rPr>
              <a:t> </a:t>
            </a:r>
            <a:r>
              <a:rPr lang="de-DE" altLang="de-DE" sz="1400" dirty="0" err="1">
                <a:latin typeface="Arial" charset="0"/>
              </a:rPr>
              <a:t>systemic</a:t>
            </a:r>
            <a:r>
              <a:rPr lang="de-DE" altLang="de-DE" sz="1400" dirty="0">
                <a:latin typeface="Arial" charset="0"/>
              </a:rPr>
              <a:t> </a:t>
            </a:r>
            <a:r>
              <a:rPr lang="de-DE" altLang="de-DE" sz="1400" dirty="0" err="1" smtClean="0">
                <a:latin typeface="Arial" charset="0"/>
              </a:rPr>
              <a:t>therapy</a:t>
            </a:r>
            <a:endParaRPr lang="de-DE" altLang="de-DE" sz="1400" dirty="0"/>
          </a:p>
        </p:txBody>
      </p:sp>
      <p:sp>
        <p:nvSpPr>
          <p:cNvPr id="22" name="Line 44"/>
          <p:cNvSpPr>
            <a:spLocks noChangeShapeType="1"/>
          </p:cNvSpPr>
          <p:nvPr/>
        </p:nvSpPr>
        <p:spPr bwMode="auto">
          <a:xfrm flipH="1">
            <a:off x="1790865" y="2476003"/>
            <a:ext cx="0" cy="2087563"/>
          </a:xfrm>
          <a:prstGeom prst="line">
            <a:avLst/>
          </a:prstGeom>
          <a:noFill/>
          <a:ln w="19050">
            <a:solidFill>
              <a:schemeClr val="tx1"/>
            </a:solidFill>
            <a:round/>
            <a:headEnd/>
            <a:tailEnd type="triangle" w="med" len="med"/>
          </a:ln>
        </p:spPr>
        <p:txBody>
          <a:bodyPr/>
          <a:lstStyle/>
          <a:p>
            <a:endParaRPr lang="de-DE"/>
          </a:p>
        </p:txBody>
      </p:sp>
      <p:sp>
        <p:nvSpPr>
          <p:cNvPr id="23" name="Text Box 47"/>
          <p:cNvSpPr txBox="1">
            <a:spLocks noChangeArrowheads="1"/>
          </p:cNvSpPr>
          <p:nvPr/>
        </p:nvSpPr>
        <p:spPr bwMode="auto">
          <a:xfrm>
            <a:off x="1520990" y="3141166"/>
            <a:ext cx="7199313" cy="311150"/>
          </a:xfrm>
          <a:prstGeom prst="rect">
            <a:avLst/>
          </a:prstGeom>
          <a:solidFill>
            <a:schemeClr val="bg1"/>
          </a:solidFill>
          <a:ln w="9525">
            <a:solidFill>
              <a:schemeClr val="tx1"/>
            </a:solidFill>
            <a:miter lim="800000"/>
            <a:headEnd/>
            <a:tailEnd/>
          </a:ln>
        </p:spPr>
        <p:txBody>
          <a:bodyPr>
            <a:spAutoFit/>
          </a:bodyPr>
          <a:lstStyle/>
          <a:p>
            <a:pPr algn="ctr"/>
            <a:r>
              <a:rPr lang="de-DE" altLang="de-DE" sz="1400" dirty="0">
                <a:latin typeface="Arial" charset="0"/>
              </a:rPr>
              <a:t>Partial </a:t>
            </a:r>
            <a:r>
              <a:rPr lang="de-DE" altLang="de-DE" sz="1400" dirty="0" err="1">
                <a:latin typeface="Arial" charset="0"/>
              </a:rPr>
              <a:t>response</a:t>
            </a:r>
            <a:r>
              <a:rPr lang="de-DE" altLang="de-DE" sz="1400" dirty="0">
                <a:latin typeface="Arial" charset="0"/>
              </a:rPr>
              <a:t> </a:t>
            </a:r>
            <a:r>
              <a:rPr lang="de-DE" altLang="de-DE" sz="1400" dirty="0" err="1">
                <a:latin typeface="Arial" charset="0"/>
              </a:rPr>
              <a:t>or</a:t>
            </a:r>
            <a:r>
              <a:rPr lang="de-DE" altLang="de-DE" sz="1400" dirty="0">
                <a:latin typeface="Arial" charset="0"/>
              </a:rPr>
              <a:t> </a:t>
            </a:r>
            <a:r>
              <a:rPr lang="de-DE" altLang="de-DE" sz="1400" dirty="0" err="1">
                <a:latin typeface="Arial" charset="0"/>
              </a:rPr>
              <a:t>stable</a:t>
            </a:r>
            <a:r>
              <a:rPr lang="de-DE" altLang="de-DE" sz="1400" dirty="0">
                <a:latin typeface="Arial" charset="0"/>
              </a:rPr>
              <a:t> </a:t>
            </a:r>
            <a:r>
              <a:rPr lang="de-DE" altLang="de-DE" sz="1400" dirty="0" err="1">
                <a:latin typeface="Arial" charset="0"/>
              </a:rPr>
              <a:t>disease</a:t>
            </a:r>
            <a:r>
              <a:rPr lang="de-DE" altLang="de-DE" sz="1400" dirty="0">
                <a:latin typeface="Arial" charset="0"/>
              </a:rPr>
              <a:t>: </a:t>
            </a:r>
            <a:r>
              <a:rPr lang="de-DE" altLang="de-DE" sz="1400" dirty="0" err="1">
                <a:latin typeface="Arial" charset="0"/>
              </a:rPr>
              <a:t>continue</a:t>
            </a:r>
            <a:r>
              <a:rPr lang="de-DE" altLang="de-DE" sz="1400" dirty="0">
                <a:latin typeface="Arial" charset="0"/>
              </a:rPr>
              <a:t> </a:t>
            </a:r>
            <a:r>
              <a:rPr lang="de-DE" altLang="de-DE" sz="1400" dirty="0" err="1">
                <a:latin typeface="Arial" charset="0"/>
              </a:rPr>
              <a:t>therapy</a:t>
            </a:r>
            <a:r>
              <a:rPr lang="de-DE" altLang="de-DE" sz="1400" dirty="0">
                <a:latin typeface="Arial" charset="0"/>
              </a:rPr>
              <a:t> + </a:t>
            </a:r>
            <a:r>
              <a:rPr lang="de-DE" altLang="de-DE" sz="1400" dirty="0" err="1">
                <a:latin typeface="Arial" charset="0"/>
              </a:rPr>
              <a:t>consider</a:t>
            </a:r>
            <a:r>
              <a:rPr lang="de-DE" altLang="de-DE" sz="1400" dirty="0">
                <a:latin typeface="Arial" charset="0"/>
              </a:rPr>
              <a:t>  </a:t>
            </a:r>
            <a:r>
              <a:rPr lang="de-DE" altLang="de-DE" sz="1400" dirty="0" err="1">
                <a:latin typeface="Arial" charset="0"/>
              </a:rPr>
              <a:t>surgery</a:t>
            </a:r>
            <a:endParaRPr lang="de-DE" altLang="de-DE" sz="1400" dirty="0">
              <a:latin typeface="Arial" charset="0"/>
            </a:endParaRPr>
          </a:p>
          <a:p>
            <a:pPr algn="ctr"/>
            <a:endParaRPr lang="de-DE" altLang="de-DE" sz="600" dirty="0">
              <a:latin typeface="Arial" charset="0"/>
            </a:endParaRPr>
          </a:p>
        </p:txBody>
      </p:sp>
      <p:sp>
        <p:nvSpPr>
          <p:cNvPr id="24" name="Text Box 49"/>
          <p:cNvSpPr txBox="1">
            <a:spLocks noChangeArrowheads="1"/>
          </p:cNvSpPr>
          <p:nvPr/>
        </p:nvSpPr>
        <p:spPr bwMode="auto">
          <a:xfrm>
            <a:off x="4201540" y="4574678"/>
            <a:ext cx="1596912" cy="523220"/>
          </a:xfrm>
          <a:prstGeom prst="rect">
            <a:avLst/>
          </a:prstGeom>
          <a:solidFill>
            <a:schemeClr val="bg1">
              <a:lumMod val="85000"/>
            </a:schemeClr>
          </a:solidFill>
          <a:ln w="9525">
            <a:solidFill>
              <a:schemeClr val="tx1"/>
            </a:solidFill>
            <a:miter lim="800000"/>
            <a:headEnd/>
            <a:tailEnd/>
          </a:ln>
        </p:spPr>
        <p:txBody>
          <a:bodyPr wrap="none">
            <a:spAutoFit/>
          </a:bodyPr>
          <a:lstStyle/>
          <a:p>
            <a:pPr algn="ctr"/>
            <a:r>
              <a:rPr lang="de-DE" altLang="de-DE" sz="1400" dirty="0" err="1">
                <a:latin typeface="Arial" charset="0"/>
              </a:rPr>
              <a:t>Consider</a:t>
            </a:r>
            <a:r>
              <a:rPr lang="de-DE" altLang="de-DE" sz="1400" dirty="0">
                <a:latin typeface="Arial" charset="0"/>
              </a:rPr>
              <a:t> </a:t>
            </a:r>
          </a:p>
          <a:p>
            <a:pPr algn="ctr"/>
            <a:r>
              <a:rPr lang="de-DE" altLang="de-DE" sz="1400" dirty="0">
                <a:latin typeface="Arial" charset="0"/>
              </a:rPr>
              <a:t>additional </a:t>
            </a:r>
            <a:r>
              <a:rPr lang="de-DE" altLang="de-DE" sz="1400" dirty="0" err="1" smtClean="0">
                <a:latin typeface="Arial" charset="0"/>
              </a:rPr>
              <a:t>therapy</a:t>
            </a:r>
            <a:endParaRPr lang="de-DE" altLang="de-DE" sz="1400" baseline="30000" dirty="0">
              <a:latin typeface="Arial" charset="0"/>
            </a:endParaRPr>
          </a:p>
        </p:txBody>
      </p:sp>
      <p:sp>
        <p:nvSpPr>
          <p:cNvPr id="25" name="Text Box 26"/>
          <p:cNvSpPr txBox="1">
            <a:spLocks noChangeArrowheads="1"/>
          </p:cNvSpPr>
          <p:nvPr/>
        </p:nvSpPr>
        <p:spPr bwMode="auto">
          <a:xfrm>
            <a:off x="1114590" y="1974353"/>
            <a:ext cx="1851025" cy="522288"/>
          </a:xfrm>
          <a:prstGeom prst="rect">
            <a:avLst/>
          </a:prstGeom>
          <a:solidFill>
            <a:schemeClr val="bg1">
              <a:lumMod val="85000"/>
            </a:schemeClr>
          </a:solidFill>
          <a:ln w="9525">
            <a:solidFill>
              <a:schemeClr val="tx1"/>
            </a:solidFill>
            <a:miter lim="800000"/>
            <a:headEnd/>
            <a:tailEnd/>
          </a:ln>
        </p:spPr>
        <p:txBody>
          <a:bodyPr anchor="ctr">
            <a:spAutoFit/>
          </a:bodyPr>
          <a:lstStyle/>
          <a:p>
            <a:pPr algn="ctr"/>
            <a:r>
              <a:rPr lang="de-DE" altLang="de-DE" sz="1400" dirty="0">
                <a:latin typeface="Arial" charset="0"/>
              </a:rPr>
              <a:t>Mitotane </a:t>
            </a:r>
          </a:p>
          <a:p>
            <a:pPr algn="ctr"/>
            <a:r>
              <a:rPr lang="de-DE" altLang="de-DE" sz="1400" dirty="0">
                <a:latin typeface="Arial" charset="0"/>
              </a:rPr>
              <a:t>+/- </a:t>
            </a:r>
            <a:r>
              <a:rPr lang="de-DE" altLang="de-DE" sz="1400" dirty="0" err="1">
                <a:latin typeface="Arial" charset="0"/>
              </a:rPr>
              <a:t>local</a:t>
            </a:r>
            <a:r>
              <a:rPr lang="de-DE" altLang="de-DE" sz="1400" dirty="0">
                <a:latin typeface="Arial" charset="0"/>
              </a:rPr>
              <a:t> </a:t>
            </a:r>
            <a:r>
              <a:rPr lang="de-DE" altLang="de-DE" sz="1400" dirty="0" err="1" smtClean="0">
                <a:latin typeface="Arial" charset="0"/>
              </a:rPr>
              <a:t>theraphies</a:t>
            </a:r>
            <a:endParaRPr lang="de-DE" altLang="de-DE" sz="1400" baseline="30000" dirty="0">
              <a:latin typeface="Arial" charset="0"/>
            </a:endParaRPr>
          </a:p>
        </p:txBody>
      </p:sp>
      <p:sp>
        <p:nvSpPr>
          <p:cNvPr id="26" name="Text Box 54"/>
          <p:cNvSpPr txBox="1">
            <a:spLocks noChangeArrowheads="1"/>
          </p:cNvSpPr>
          <p:nvPr/>
        </p:nvSpPr>
        <p:spPr bwMode="auto">
          <a:xfrm>
            <a:off x="1519753" y="2831603"/>
            <a:ext cx="7200000" cy="307777"/>
          </a:xfrm>
          <a:prstGeom prst="rect">
            <a:avLst/>
          </a:prstGeom>
          <a:noFill/>
          <a:ln w="9525">
            <a:solidFill>
              <a:schemeClr val="tx1"/>
            </a:solidFill>
            <a:miter lim="800000"/>
            <a:headEnd/>
            <a:tailEnd/>
          </a:ln>
        </p:spPr>
        <p:txBody>
          <a:bodyPr wrap="none">
            <a:spAutoFit/>
          </a:bodyPr>
          <a:lstStyle/>
          <a:p>
            <a:pPr algn="ctr"/>
            <a:r>
              <a:rPr lang="de-DE" altLang="de-DE" sz="1400" b="1" dirty="0" smtClean="0">
                <a:latin typeface="Arial" charset="0"/>
              </a:rPr>
              <a:t>       Follow </a:t>
            </a:r>
            <a:r>
              <a:rPr lang="de-DE" altLang="de-DE" sz="1400" b="1" dirty="0">
                <a:latin typeface="Arial" charset="0"/>
              </a:rPr>
              <a:t>- </a:t>
            </a:r>
            <a:r>
              <a:rPr lang="de-DE" altLang="de-DE" sz="1400" b="1" dirty="0" err="1">
                <a:latin typeface="Arial" charset="0"/>
              </a:rPr>
              <a:t>up</a:t>
            </a:r>
            <a:r>
              <a:rPr lang="de-DE" altLang="de-DE" sz="1400" b="1" dirty="0">
                <a:latin typeface="Arial" charset="0"/>
              </a:rPr>
              <a:t> </a:t>
            </a:r>
            <a:r>
              <a:rPr lang="de-DE" altLang="de-DE" sz="1400" b="1" dirty="0" smtClean="0">
                <a:latin typeface="Arial" charset="0"/>
              </a:rPr>
              <a:t>  </a:t>
            </a:r>
            <a:r>
              <a:rPr lang="de-DE" altLang="de-DE" sz="1400" b="1" dirty="0" err="1" smtClean="0">
                <a:latin typeface="Arial" charset="0"/>
              </a:rPr>
              <a:t>every</a:t>
            </a:r>
            <a:r>
              <a:rPr lang="de-DE" altLang="de-DE" sz="1400" b="1" dirty="0" smtClean="0">
                <a:latin typeface="Arial" charset="0"/>
              </a:rPr>
              <a:t>  </a:t>
            </a:r>
            <a:r>
              <a:rPr lang="de-DE" altLang="de-DE" sz="1400" b="1" dirty="0">
                <a:latin typeface="Arial" charset="0"/>
              </a:rPr>
              <a:t>2-3  </a:t>
            </a:r>
            <a:r>
              <a:rPr lang="de-DE" altLang="de-DE" sz="1400" b="1" dirty="0" err="1">
                <a:latin typeface="Arial" charset="0"/>
              </a:rPr>
              <a:t>months</a:t>
            </a:r>
            <a:endParaRPr lang="de-DE" altLang="de-DE" sz="1400" b="1" dirty="0"/>
          </a:p>
        </p:txBody>
      </p:sp>
      <p:sp>
        <p:nvSpPr>
          <p:cNvPr id="27" name="Text Box 48"/>
          <p:cNvSpPr txBox="1">
            <a:spLocks noChangeArrowheads="1"/>
          </p:cNvSpPr>
          <p:nvPr/>
        </p:nvSpPr>
        <p:spPr bwMode="auto">
          <a:xfrm>
            <a:off x="1487653" y="3931741"/>
            <a:ext cx="7200900" cy="307975"/>
          </a:xfrm>
          <a:prstGeom prst="rect">
            <a:avLst/>
          </a:prstGeom>
          <a:solidFill>
            <a:schemeClr val="bg1"/>
          </a:solidFill>
          <a:ln w="9525">
            <a:solidFill>
              <a:schemeClr val="tx1"/>
            </a:solidFill>
            <a:miter lim="800000"/>
            <a:headEnd/>
            <a:tailEnd/>
          </a:ln>
        </p:spPr>
        <p:txBody>
          <a:bodyPr>
            <a:spAutoFit/>
          </a:bodyPr>
          <a:lstStyle/>
          <a:p>
            <a:pPr algn="ctr"/>
            <a:r>
              <a:rPr lang="de-DE" altLang="de-DE" sz="1400" dirty="0">
                <a:latin typeface="Arial" charset="0"/>
              </a:rPr>
              <a:t>Progressive  </a:t>
            </a:r>
            <a:r>
              <a:rPr lang="de-DE" altLang="de-DE" sz="1400" dirty="0" err="1" smtClean="0">
                <a:latin typeface="Arial" charset="0"/>
              </a:rPr>
              <a:t>disease</a:t>
            </a:r>
            <a:r>
              <a:rPr lang="de-DE" altLang="de-DE" sz="1400" baseline="30000" dirty="0" smtClean="0">
                <a:latin typeface="Arial" charset="0"/>
              </a:rPr>
              <a:t>         </a:t>
            </a:r>
            <a:endParaRPr lang="de-DE" altLang="de-DE" sz="1400" dirty="0">
              <a:latin typeface="Arial" charset="0"/>
            </a:endParaRPr>
          </a:p>
        </p:txBody>
      </p:sp>
      <p:sp>
        <p:nvSpPr>
          <p:cNvPr id="28" name="Line 15"/>
          <p:cNvSpPr>
            <a:spLocks noChangeShapeType="1"/>
          </p:cNvSpPr>
          <p:nvPr/>
        </p:nvSpPr>
        <p:spPr bwMode="auto">
          <a:xfrm>
            <a:off x="5226215" y="1763216"/>
            <a:ext cx="0" cy="301625"/>
          </a:xfrm>
          <a:prstGeom prst="line">
            <a:avLst/>
          </a:prstGeom>
          <a:noFill/>
          <a:ln w="19050">
            <a:solidFill>
              <a:schemeClr val="tx1"/>
            </a:solidFill>
            <a:round/>
            <a:headEnd/>
            <a:tailEnd/>
          </a:ln>
        </p:spPr>
        <p:txBody>
          <a:bodyPr wrap="none" anchor="ctr"/>
          <a:lstStyle/>
          <a:p>
            <a:endParaRPr lang="de-DE"/>
          </a:p>
        </p:txBody>
      </p:sp>
      <p:sp>
        <p:nvSpPr>
          <p:cNvPr id="29" name="Line 13"/>
          <p:cNvSpPr>
            <a:spLocks noChangeShapeType="1"/>
          </p:cNvSpPr>
          <p:nvPr/>
        </p:nvSpPr>
        <p:spPr bwMode="auto">
          <a:xfrm flipV="1">
            <a:off x="5215103" y="1763216"/>
            <a:ext cx="2844800" cy="0"/>
          </a:xfrm>
          <a:prstGeom prst="line">
            <a:avLst/>
          </a:prstGeom>
          <a:noFill/>
          <a:ln w="19050">
            <a:solidFill>
              <a:schemeClr val="tx1"/>
            </a:solidFill>
            <a:round/>
            <a:headEnd/>
            <a:tailEnd/>
          </a:ln>
        </p:spPr>
        <p:txBody>
          <a:bodyPr wrap="none" anchor="ctr"/>
          <a:lstStyle/>
          <a:p>
            <a:endParaRPr lang="de-DE"/>
          </a:p>
        </p:txBody>
      </p:sp>
      <p:sp>
        <p:nvSpPr>
          <p:cNvPr id="30" name="Line 15"/>
          <p:cNvSpPr>
            <a:spLocks noChangeShapeType="1"/>
          </p:cNvSpPr>
          <p:nvPr/>
        </p:nvSpPr>
        <p:spPr bwMode="auto">
          <a:xfrm>
            <a:off x="8064665" y="1758453"/>
            <a:ext cx="0" cy="301625"/>
          </a:xfrm>
          <a:prstGeom prst="line">
            <a:avLst/>
          </a:prstGeom>
          <a:noFill/>
          <a:ln w="19050">
            <a:solidFill>
              <a:schemeClr val="tx1"/>
            </a:solidFill>
            <a:round/>
            <a:headEnd/>
            <a:tailEnd/>
          </a:ln>
        </p:spPr>
        <p:txBody>
          <a:bodyPr wrap="none" anchor="ctr"/>
          <a:lstStyle/>
          <a:p>
            <a:endParaRPr lang="de-DE"/>
          </a:p>
        </p:txBody>
      </p:sp>
      <p:sp>
        <p:nvSpPr>
          <p:cNvPr id="31" name="Text Box 11"/>
          <p:cNvSpPr txBox="1">
            <a:spLocks noChangeArrowheads="1"/>
          </p:cNvSpPr>
          <p:nvPr/>
        </p:nvSpPr>
        <p:spPr bwMode="auto">
          <a:xfrm>
            <a:off x="7231525" y="1974353"/>
            <a:ext cx="1547219" cy="523220"/>
          </a:xfrm>
          <a:prstGeom prst="rect">
            <a:avLst/>
          </a:prstGeom>
          <a:solidFill>
            <a:schemeClr val="bg1">
              <a:lumMod val="85000"/>
            </a:schemeClr>
          </a:solidFill>
          <a:ln w="9525">
            <a:solidFill>
              <a:schemeClr val="tx1"/>
            </a:solidFill>
            <a:miter lim="800000"/>
            <a:headEnd/>
            <a:tailEnd/>
          </a:ln>
        </p:spPr>
        <p:txBody>
          <a:bodyPr wrap="none">
            <a:spAutoFit/>
          </a:bodyPr>
          <a:lstStyle/>
          <a:p>
            <a:pPr algn="ctr">
              <a:defRPr/>
            </a:pPr>
            <a:r>
              <a:rPr lang="en-US" altLang="de-DE" sz="1400" dirty="0">
                <a:latin typeface="Arial" charset="0"/>
                <a:ea typeface="+mn-ea"/>
              </a:rPr>
              <a:t>Local </a:t>
            </a:r>
            <a:r>
              <a:rPr lang="en-US" altLang="de-DE" sz="1400" dirty="0" err="1">
                <a:latin typeface="Arial" charset="0"/>
                <a:ea typeface="+mn-ea"/>
              </a:rPr>
              <a:t>theraphies</a:t>
            </a:r>
            <a:r>
              <a:rPr lang="en-US" altLang="de-DE" sz="1400" dirty="0">
                <a:latin typeface="Arial" charset="0"/>
                <a:ea typeface="+mn-ea"/>
              </a:rPr>
              <a:t> </a:t>
            </a:r>
          </a:p>
          <a:p>
            <a:pPr algn="ctr">
              <a:defRPr/>
            </a:pPr>
            <a:r>
              <a:rPr lang="en-US" altLang="de-DE" sz="1400" dirty="0">
                <a:latin typeface="Arial" charset="0"/>
                <a:ea typeface="+mn-ea"/>
              </a:rPr>
              <a:t>+/- </a:t>
            </a:r>
            <a:r>
              <a:rPr lang="en-US" altLang="de-DE" sz="1400" dirty="0" smtClean="0">
                <a:latin typeface="Arial" charset="0"/>
                <a:ea typeface="+mn-ea"/>
              </a:rPr>
              <a:t>mitotane</a:t>
            </a:r>
            <a:endParaRPr lang="en-US" altLang="de-DE" sz="1400" baseline="30000" dirty="0">
              <a:latin typeface="Arial" charset="0"/>
              <a:ea typeface="+mn-ea"/>
            </a:endParaRPr>
          </a:p>
        </p:txBody>
      </p:sp>
      <p:sp>
        <p:nvSpPr>
          <p:cNvPr id="32" name="Text Box 9"/>
          <p:cNvSpPr txBox="1">
            <a:spLocks noChangeArrowheads="1"/>
          </p:cNvSpPr>
          <p:nvPr/>
        </p:nvSpPr>
        <p:spPr bwMode="auto">
          <a:xfrm>
            <a:off x="741528" y="4574678"/>
            <a:ext cx="2520950" cy="523875"/>
          </a:xfrm>
          <a:prstGeom prst="rect">
            <a:avLst/>
          </a:prstGeom>
          <a:solidFill>
            <a:schemeClr val="bg1">
              <a:lumMod val="85000"/>
            </a:schemeClr>
          </a:solidFill>
          <a:ln w="9525">
            <a:solidFill>
              <a:schemeClr val="tx1"/>
            </a:solidFill>
            <a:miter lim="800000"/>
            <a:headEnd/>
            <a:tailEnd/>
          </a:ln>
        </p:spPr>
        <p:txBody>
          <a:bodyPr>
            <a:spAutoFit/>
          </a:bodyPr>
          <a:lstStyle/>
          <a:p>
            <a:pPr marL="85725" indent="-85725" algn="ctr"/>
            <a:r>
              <a:rPr lang="de-DE" altLang="de-DE" sz="1400" dirty="0">
                <a:latin typeface="Arial" charset="0"/>
              </a:rPr>
              <a:t>Mitotane plus</a:t>
            </a:r>
          </a:p>
          <a:p>
            <a:pPr marL="85725" indent="-85725" algn="ctr"/>
            <a:r>
              <a:rPr lang="de-DE" altLang="de-DE" sz="1400" dirty="0">
                <a:latin typeface="Arial" charset="0"/>
              </a:rPr>
              <a:t>  EDP </a:t>
            </a:r>
            <a:r>
              <a:rPr lang="de-DE" altLang="de-DE" sz="1400" dirty="0" err="1">
                <a:latin typeface="Arial" charset="0"/>
              </a:rPr>
              <a:t>or</a:t>
            </a:r>
            <a:r>
              <a:rPr lang="de-DE" altLang="de-DE" sz="1400" dirty="0">
                <a:latin typeface="Arial" charset="0"/>
              </a:rPr>
              <a:t> </a:t>
            </a:r>
            <a:r>
              <a:rPr lang="de-DE" altLang="de-DE" sz="1400" dirty="0" err="1">
                <a:latin typeface="Arial" charset="0"/>
              </a:rPr>
              <a:t>local</a:t>
            </a:r>
            <a:r>
              <a:rPr lang="de-DE" altLang="de-DE" sz="1400" dirty="0">
                <a:latin typeface="Arial" charset="0"/>
              </a:rPr>
              <a:t> </a:t>
            </a:r>
            <a:r>
              <a:rPr lang="de-DE" altLang="de-DE" sz="1400" dirty="0" err="1" smtClean="0">
                <a:latin typeface="Arial" charset="0"/>
              </a:rPr>
              <a:t>therapies</a:t>
            </a:r>
            <a:r>
              <a:rPr lang="de-DE" altLang="de-DE" sz="1400" dirty="0" smtClean="0">
                <a:latin typeface="Arial" charset="0"/>
              </a:rPr>
              <a:t> </a:t>
            </a:r>
            <a:r>
              <a:rPr lang="de-DE" altLang="de-DE" sz="1400" baseline="30000" dirty="0" smtClean="0">
                <a:latin typeface="Arial" charset="0"/>
              </a:rPr>
              <a:t>     </a:t>
            </a:r>
            <a:endParaRPr lang="de-DE" altLang="de-DE" sz="1400" baseline="30000" dirty="0">
              <a:latin typeface="Arial" charset="0"/>
            </a:endParaRPr>
          </a:p>
        </p:txBody>
      </p:sp>
      <p:sp>
        <p:nvSpPr>
          <p:cNvPr id="33" name="Text Box 26"/>
          <p:cNvSpPr txBox="1">
            <a:spLocks noChangeArrowheads="1"/>
          </p:cNvSpPr>
          <p:nvPr/>
        </p:nvSpPr>
        <p:spPr bwMode="auto">
          <a:xfrm>
            <a:off x="4113378" y="1974353"/>
            <a:ext cx="1620837" cy="522288"/>
          </a:xfrm>
          <a:prstGeom prst="rect">
            <a:avLst/>
          </a:prstGeom>
          <a:solidFill>
            <a:schemeClr val="bg1">
              <a:lumMod val="85000"/>
            </a:schemeClr>
          </a:solidFill>
          <a:ln w="9525">
            <a:solidFill>
              <a:schemeClr val="tx1"/>
            </a:solidFill>
            <a:miter lim="800000"/>
            <a:headEnd/>
            <a:tailEnd/>
          </a:ln>
        </p:spPr>
        <p:txBody>
          <a:bodyPr>
            <a:spAutoFit/>
          </a:bodyPr>
          <a:lstStyle/>
          <a:p>
            <a:pPr algn="ctr"/>
            <a:r>
              <a:rPr lang="de-DE" altLang="de-DE" sz="1400" b="1" dirty="0">
                <a:latin typeface="Arial" charset="0"/>
              </a:rPr>
              <a:t>Mitotane </a:t>
            </a:r>
          </a:p>
          <a:p>
            <a:pPr algn="ctr"/>
            <a:r>
              <a:rPr lang="de-DE" altLang="de-DE" sz="1400" b="1" dirty="0">
                <a:latin typeface="Arial" charset="0"/>
              </a:rPr>
              <a:t>+ </a:t>
            </a:r>
            <a:r>
              <a:rPr lang="de-DE" altLang="de-DE" sz="1400" b="1" dirty="0" smtClean="0">
                <a:latin typeface="Arial" charset="0"/>
              </a:rPr>
              <a:t>EDP</a:t>
            </a:r>
            <a:endParaRPr lang="de-DE" altLang="de-DE" sz="1400" b="1" baseline="30000" dirty="0">
              <a:latin typeface="Arial" charset="0"/>
            </a:endParaRPr>
          </a:p>
        </p:txBody>
      </p:sp>
      <p:sp>
        <p:nvSpPr>
          <p:cNvPr id="34" name="Line 19"/>
          <p:cNvSpPr>
            <a:spLocks noChangeShapeType="1"/>
          </p:cNvSpPr>
          <p:nvPr/>
        </p:nvSpPr>
        <p:spPr bwMode="auto">
          <a:xfrm flipH="1" flipV="1">
            <a:off x="509753" y="2972891"/>
            <a:ext cx="1008062" cy="0"/>
          </a:xfrm>
          <a:prstGeom prst="line">
            <a:avLst/>
          </a:prstGeom>
          <a:noFill/>
          <a:ln w="19050">
            <a:solidFill>
              <a:schemeClr val="tx1"/>
            </a:solidFill>
            <a:round/>
            <a:headEnd type="triangle" w="med" len="med"/>
            <a:tailEnd/>
          </a:ln>
        </p:spPr>
        <p:txBody>
          <a:bodyPr wrap="none" anchor="ctr"/>
          <a:lstStyle/>
          <a:p>
            <a:endParaRPr lang="de-DE"/>
          </a:p>
        </p:txBody>
      </p:sp>
      <p:sp>
        <p:nvSpPr>
          <p:cNvPr id="35" name="Line 20"/>
          <p:cNvSpPr>
            <a:spLocks noChangeShapeType="1"/>
          </p:cNvSpPr>
          <p:nvPr/>
        </p:nvSpPr>
        <p:spPr bwMode="auto">
          <a:xfrm flipH="1" flipV="1">
            <a:off x="516103" y="2976066"/>
            <a:ext cx="0" cy="1836737"/>
          </a:xfrm>
          <a:prstGeom prst="line">
            <a:avLst/>
          </a:prstGeom>
          <a:noFill/>
          <a:ln w="19050">
            <a:solidFill>
              <a:schemeClr val="tx1"/>
            </a:solidFill>
            <a:round/>
            <a:headEnd/>
            <a:tailEnd/>
          </a:ln>
        </p:spPr>
        <p:txBody>
          <a:bodyPr wrap="none" anchor="ctr"/>
          <a:lstStyle/>
          <a:p>
            <a:endParaRPr lang="de-DE"/>
          </a:p>
        </p:txBody>
      </p:sp>
      <p:sp>
        <p:nvSpPr>
          <p:cNvPr id="36" name="Line 19"/>
          <p:cNvSpPr>
            <a:spLocks noChangeShapeType="1"/>
          </p:cNvSpPr>
          <p:nvPr/>
        </p:nvSpPr>
        <p:spPr bwMode="auto">
          <a:xfrm rot="10800000" flipH="1" flipV="1">
            <a:off x="8685501" y="2961611"/>
            <a:ext cx="396000" cy="0"/>
          </a:xfrm>
          <a:prstGeom prst="line">
            <a:avLst/>
          </a:prstGeom>
          <a:noFill/>
          <a:ln w="19050">
            <a:solidFill>
              <a:schemeClr val="tx1"/>
            </a:solidFill>
            <a:round/>
            <a:headEnd type="triangle" w="med" len="med"/>
            <a:tailEnd/>
          </a:ln>
        </p:spPr>
        <p:txBody>
          <a:bodyPr wrap="none" anchor="ctr"/>
          <a:lstStyle/>
          <a:p>
            <a:endParaRPr lang="de-DE"/>
          </a:p>
        </p:txBody>
      </p:sp>
      <p:sp>
        <p:nvSpPr>
          <p:cNvPr id="37" name="Line 20"/>
          <p:cNvSpPr>
            <a:spLocks noChangeShapeType="1"/>
          </p:cNvSpPr>
          <p:nvPr/>
        </p:nvSpPr>
        <p:spPr bwMode="auto">
          <a:xfrm flipV="1">
            <a:off x="9081502" y="2974478"/>
            <a:ext cx="0" cy="1835150"/>
          </a:xfrm>
          <a:prstGeom prst="line">
            <a:avLst/>
          </a:prstGeom>
          <a:noFill/>
          <a:ln w="19050">
            <a:solidFill>
              <a:schemeClr val="tx1"/>
            </a:solidFill>
            <a:round/>
            <a:headEnd/>
            <a:tailEnd/>
          </a:ln>
        </p:spPr>
        <p:txBody>
          <a:bodyPr wrap="none" anchor="ctr"/>
          <a:lstStyle/>
          <a:p>
            <a:endParaRPr lang="de-DE"/>
          </a:p>
        </p:txBody>
      </p:sp>
      <p:sp>
        <p:nvSpPr>
          <p:cNvPr id="38" name="Text Box 25"/>
          <p:cNvSpPr txBox="1">
            <a:spLocks noChangeArrowheads="1"/>
          </p:cNvSpPr>
          <p:nvPr/>
        </p:nvSpPr>
        <p:spPr bwMode="auto">
          <a:xfrm>
            <a:off x="5018253" y="1202828"/>
            <a:ext cx="3118161" cy="307777"/>
          </a:xfrm>
          <a:prstGeom prst="rect">
            <a:avLst/>
          </a:prstGeom>
          <a:solidFill>
            <a:schemeClr val="bg1"/>
          </a:solidFill>
          <a:ln w="9525">
            <a:solidFill>
              <a:schemeClr val="tx1"/>
            </a:solidFill>
            <a:miter lim="800000"/>
            <a:headEnd/>
            <a:tailEnd/>
          </a:ln>
        </p:spPr>
        <p:txBody>
          <a:bodyPr wrap="none">
            <a:spAutoFit/>
          </a:bodyPr>
          <a:lstStyle/>
          <a:p>
            <a:r>
              <a:rPr lang="de-DE" altLang="de-DE" sz="1400" dirty="0" err="1">
                <a:latin typeface="Arial" charset="0"/>
              </a:rPr>
              <a:t>Recurrence</a:t>
            </a:r>
            <a:r>
              <a:rPr lang="de-DE" altLang="de-DE" sz="1400" dirty="0">
                <a:latin typeface="Arial" charset="0"/>
              </a:rPr>
              <a:t> </a:t>
            </a:r>
            <a:r>
              <a:rPr lang="de-DE" altLang="de-DE" sz="1400" dirty="0" err="1">
                <a:latin typeface="Arial" charset="0"/>
              </a:rPr>
              <a:t>during</a:t>
            </a:r>
            <a:r>
              <a:rPr lang="de-DE" altLang="de-DE" sz="1400" dirty="0">
                <a:latin typeface="Arial" charset="0"/>
              </a:rPr>
              <a:t> </a:t>
            </a:r>
            <a:r>
              <a:rPr lang="de-DE" altLang="de-DE" sz="1400" dirty="0" err="1">
                <a:latin typeface="Arial" charset="0"/>
              </a:rPr>
              <a:t>adjuvant</a:t>
            </a:r>
            <a:r>
              <a:rPr lang="de-DE" altLang="de-DE" sz="1400" dirty="0">
                <a:latin typeface="Arial" charset="0"/>
              </a:rPr>
              <a:t> </a:t>
            </a:r>
            <a:r>
              <a:rPr lang="de-DE" altLang="de-DE" sz="1400" dirty="0" smtClean="0">
                <a:latin typeface="Arial" charset="0"/>
              </a:rPr>
              <a:t>mitotane</a:t>
            </a:r>
            <a:endParaRPr lang="de-DE" altLang="de-DE" sz="1400" baseline="30000" dirty="0"/>
          </a:p>
        </p:txBody>
      </p:sp>
      <p:sp>
        <p:nvSpPr>
          <p:cNvPr id="39" name="Stern mit 7 Zacken 38"/>
          <p:cNvSpPr/>
          <p:nvPr/>
        </p:nvSpPr>
        <p:spPr bwMode="auto">
          <a:xfrm>
            <a:off x="0" y="904615"/>
            <a:ext cx="1454149" cy="1079897"/>
          </a:xfrm>
          <a:prstGeom prst="star7">
            <a:avLst/>
          </a:prstGeom>
          <a:solidFill>
            <a:srgbClr val="00B050"/>
          </a:solidFill>
          <a:ln w="9525" cap="flat" cmpd="sng" algn="ctr">
            <a:solidFill>
              <a:schemeClr val="tx1"/>
            </a:solidFill>
            <a:prstDash val="solid"/>
            <a:round/>
            <a:headEnd type="none" w="med" len="med"/>
            <a:tailEnd type="none" w="med" len="med"/>
          </a:ln>
          <a:effectLst/>
        </p:spPr>
        <p:txBody>
          <a:bodyPr/>
          <a:lstStyle/>
          <a:p>
            <a:pPr algn="ctr">
              <a:defRPr/>
            </a:pPr>
            <a:r>
              <a:rPr lang="de-DE" sz="1100" b="1" dirty="0" err="1">
                <a:solidFill>
                  <a:schemeClr val="bg1"/>
                </a:solidFill>
                <a:latin typeface="Arial" pitchFamily="34" charset="0"/>
                <a:ea typeface="+mn-ea"/>
                <a:cs typeface="Arial" pitchFamily="34" charset="0"/>
              </a:rPr>
              <a:t>Always</a:t>
            </a:r>
            <a:r>
              <a:rPr lang="de-DE" sz="1100" b="1" dirty="0">
                <a:solidFill>
                  <a:schemeClr val="bg1"/>
                </a:solidFill>
                <a:latin typeface="Arial" pitchFamily="34" charset="0"/>
                <a:ea typeface="+mn-ea"/>
                <a:cs typeface="Arial" pitchFamily="34" charset="0"/>
              </a:rPr>
              <a:t> </a:t>
            </a:r>
            <a:r>
              <a:rPr lang="de-DE" sz="1100" b="1" dirty="0" err="1">
                <a:solidFill>
                  <a:schemeClr val="bg1"/>
                </a:solidFill>
                <a:latin typeface="Arial" pitchFamily="34" charset="0"/>
                <a:ea typeface="+mn-ea"/>
                <a:cs typeface="Arial" pitchFamily="34" charset="0"/>
              </a:rPr>
              <a:t>consider</a:t>
            </a:r>
            <a:r>
              <a:rPr lang="de-DE" sz="1100" b="1" dirty="0">
                <a:solidFill>
                  <a:schemeClr val="bg1"/>
                </a:solidFill>
                <a:latin typeface="Arial" pitchFamily="34" charset="0"/>
                <a:ea typeface="+mn-ea"/>
                <a:cs typeface="Arial" pitchFamily="34" charset="0"/>
              </a:rPr>
              <a:t>  </a:t>
            </a:r>
            <a:r>
              <a:rPr lang="de-DE" sz="1100" b="1" dirty="0" err="1">
                <a:solidFill>
                  <a:schemeClr val="bg1"/>
                </a:solidFill>
                <a:latin typeface="Arial" pitchFamily="34" charset="0"/>
                <a:ea typeface="+mn-ea"/>
                <a:cs typeface="Arial" pitchFamily="34" charset="0"/>
              </a:rPr>
              <a:t>clinical</a:t>
            </a:r>
            <a:r>
              <a:rPr lang="de-DE" sz="1100" b="1" dirty="0">
                <a:solidFill>
                  <a:schemeClr val="bg1"/>
                </a:solidFill>
                <a:latin typeface="Arial" pitchFamily="34" charset="0"/>
                <a:ea typeface="+mn-ea"/>
                <a:cs typeface="Arial" pitchFamily="34" charset="0"/>
              </a:rPr>
              <a:t> </a:t>
            </a:r>
            <a:r>
              <a:rPr lang="de-DE" sz="1100" b="1" dirty="0" err="1">
                <a:solidFill>
                  <a:schemeClr val="bg1"/>
                </a:solidFill>
                <a:latin typeface="Arial" pitchFamily="34" charset="0"/>
                <a:ea typeface="+mn-ea"/>
                <a:cs typeface="Arial" pitchFamily="34" charset="0"/>
              </a:rPr>
              <a:t>trials</a:t>
            </a:r>
            <a:endParaRPr lang="de-DE" sz="2800" b="1" dirty="0">
              <a:solidFill>
                <a:schemeClr val="bg1"/>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4" grpId="0" animBg="1"/>
      <p:bldP spid="34" grpId="0" animBg="1"/>
      <p:bldP spid="36" grpId="0" animBg="1"/>
      <p:bldP spid="37" grpId="0" animBg="1"/>
      <p:bldP spid="3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44372"/>
            <a:ext cx="6195526" cy="529568"/>
          </a:xfrm>
        </p:spPr>
        <p:txBody>
          <a:bodyPr>
            <a:noAutofit/>
          </a:bodyPr>
          <a:lstStyle/>
          <a:p>
            <a:r>
              <a:rPr lang="en-US" dirty="0" smtClean="0"/>
              <a:t>What to do in patients </a:t>
            </a:r>
            <a:br>
              <a:rPr lang="en-US" dirty="0" smtClean="0"/>
            </a:br>
            <a:r>
              <a:rPr lang="en-US" dirty="0" smtClean="0"/>
              <a:t>progressing EDP-M? </a:t>
            </a:r>
            <a:endParaRPr lang="en-US" dirty="0"/>
          </a:p>
        </p:txBody>
      </p:sp>
      <p:sp>
        <p:nvSpPr>
          <p:cNvPr id="3" name="Inhaltsplatzhalter 2"/>
          <p:cNvSpPr>
            <a:spLocks noGrp="1"/>
          </p:cNvSpPr>
          <p:nvPr>
            <p:ph idx="1"/>
          </p:nvPr>
        </p:nvSpPr>
        <p:spPr/>
        <p:txBody>
          <a:bodyPr/>
          <a:lstStyle/>
          <a:p>
            <a:r>
              <a:rPr lang="en-US" dirty="0" smtClean="0"/>
              <a:t>R.8.10. In patients who progress under EDP-M, </a:t>
            </a:r>
            <a:r>
              <a:rPr lang="en-US" b="1" dirty="0" smtClean="0"/>
              <a:t>we suggest </a:t>
            </a:r>
            <a:r>
              <a:rPr lang="en-US" dirty="0" smtClean="0"/>
              <a:t>considering additional therapies including clinical trial on an individual basis (+OOO).</a:t>
            </a:r>
          </a:p>
          <a:p>
            <a:endParaRPr lang="en-US" dirty="0" smtClean="0"/>
          </a:p>
          <a:p>
            <a:r>
              <a:rPr lang="en-US" dirty="0" smtClean="0"/>
              <a:t>If there is a suitable clinical trial, this would be our first choice</a:t>
            </a:r>
          </a:p>
          <a:p>
            <a:r>
              <a:rPr lang="en-US" dirty="0" smtClean="0"/>
              <a:t>Always (re-)consider local therapies</a:t>
            </a:r>
          </a:p>
          <a:p>
            <a:r>
              <a:rPr lang="en-US" dirty="0" smtClean="0"/>
              <a:t>Two reasonably well-studies second-line therapies are: </a:t>
            </a:r>
          </a:p>
          <a:p>
            <a:pPr lvl="1"/>
            <a:r>
              <a:rPr lang="en-US" dirty="0" err="1" smtClean="0"/>
              <a:t>Gemcitabine</a:t>
            </a:r>
            <a:r>
              <a:rPr lang="en-US" dirty="0" smtClean="0"/>
              <a:t> + </a:t>
            </a:r>
            <a:r>
              <a:rPr lang="en-US" dirty="0" err="1" smtClean="0"/>
              <a:t>capecitabine</a:t>
            </a:r>
            <a:r>
              <a:rPr lang="en-US" dirty="0" smtClean="0"/>
              <a:t> (</a:t>
            </a:r>
            <a:r>
              <a:rPr lang="en-US" dirty="0" err="1" smtClean="0"/>
              <a:t>Sperone</a:t>
            </a:r>
            <a:r>
              <a:rPr lang="en-US" dirty="0" smtClean="0"/>
              <a:t> ERC 2010, Henning JCEM 2017)</a:t>
            </a:r>
          </a:p>
          <a:p>
            <a:pPr lvl="1"/>
            <a:r>
              <a:rPr lang="en-US" dirty="0" err="1" smtClean="0"/>
              <a:t>Streptotocozin</a:t>
            </a:r>
            <a:r>
              <a:rPr lang="en-US" dirty="0" smtClean="0"/>
              <a:t> + mitotane (</a:t>
            </a:r>
            <a:r>
              <a:rPr lang="en-US" dirty="0" err="1" smtClean="0"/>
              <a:t>Fassnacht</a:t>
            </a:r>
            <a:r>
              <a:rPr lang="en-US" dirty="0" smtClean="0"/>
              <a:t> NEJM 2012)</a:t>
            </a:r>
            <a:endParaRPr lang="de-DE" dirty="0" smtClean="0"/>
          </a:p>
          <a:p>
            <a:endParaRPr lang="de-DE" dirty="0"/>
          </a:p>
        </p:txBody>
      </p:sp>
      <p:sp>
        <p:nvSpPr>
          <p:cNvPr id="4" name="Textfeld 3"/>
          <p:cNvSpPr txBox="1"/>
          <p:nvPr/>
        </p:nvSpPr>
        <p:spPr>
          <a:xfrm>
            <a:off x="2114550" y="2066925"/>
            <a:ext cx="5320687" cy="523220"/>
          </a:xfrm>
          <a:prstGeom prst="rect">
            <a:avLst/>
          </a:prstGeom>
          <a:noFill/>
        </p:spPr>
        <p:txBody>
          <a:bodyPr wrap="none" rtlCol="0">
            <a:spAutoFit/>
          </a:bodyPr>
          <a:lstStyle/>
          <a:p>
            <a:r>
              <a:rPr lang="en-US" sz="2800" b="1" dirty="0" smtClean="0">
                <a:solidFill>
                  <a:srgbClr val="C00000"/>
                </a:solidFill>
                <a:latin typeface="Arial" pitchFamily="34" charset="0"/>
                <a:cs typeface="Arial" pitchFamily="34" charset="0"/>
              </a:rPr>
              <a:t>„lack of convincing evidence“</a:t>
            </a:r>
            <a:endParaRPr lang="en-US" sz="28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When</a:t>
            </a:r>
            <a:r>
              <a:rPr lang="de-DE" dirty="0" smtClean="0"/>
              <a:t> </a:t>
            </a:r>
            <a:r>
              <a:rPr lang="de-DE" dirty="0" err="1" smtClean="0"/>
              <a:t>to</a:t>
            </a:r>
            <a:r>
              <a:rPr lang="de-DE" dirty="0" smtClean="0"/>
              <a:t> </a:t>
            </a:r>
            <a:r>
              <a:rPr lang="de-DE" dirty="0" err="1" smtClean="0"/>
              <a:t>stop</a:t>
            </a:r>
            <a:r>
              <a:rPr lang="de-DE" dirty="0" smtClean="0"/>
              <a:t> mitotane? </a:t>
            </a:r>
            <a:endParaRPr lang="de-DE" dirty="0"/>
          </a:p>
        </p:txBody>
      </p:sp>
      <p:sp>
        <p:nvSpPr>
          <p:cNvPr id="3" name="Inhaltsplatzhalter 2"/>
          <p:cNvSpPr>
            <a:spLocks noGrp="1"/>
          </p:cNvSpPr>
          <p:nvPr>
            <p:ph idx="1"/>
          </p:nvPr>
        </p:nvSpPr>
        <p:spPr/>
        <p:txBody>
          <a:bodyPr/>
          <a:lstStyle/>
          <a:p>
            <a:r>
              <a:rPr lang="en-US" dirty="0" smtClean="0"/>
              <a:t>R.8.11. The optimal timing of mitotane discontinuation is currently unknown and the panel could not come to a specific recommendation on this issue.</a:t>
            </a:r>
          </a:p>
          <a:p>
            <a:r>
              <a:rPr lang="en-US" sz="2200" dirty="0" smtClean="0">
                <a:solidFill>
                  <a:schemeClr val="tx1"/>
                </a:solidFill>
              </a:rPr>
              <a:t>Part of the group favors to discontinue mitotane in all patients who experienced progressive disease after one year of mitotane (</a:t>
            </a:r>
            <a:r>
              <a:rPr lang="en-US" sz="2200" dirty="0" err="1" smtClean="0">
                <a:solidFill>
                  <a:schemeClr val="tx1"/>
                </a:solidFill>
              </a:rPr>
              <a:t>Vezzosi</a:t>
            </a:r>
            <a:r>
              <a:rPr lang="en-US" sz="2200" dirty="0" smtClean="0">
                <a:solidFill>
                  <a:schemeClr val="tx1"/>
                </a:solidFill>
              </a:rPr>
              <a:t> </a:t>
            </a:r>
            <a:r>
              <a:rPr lang="en-US" sz="2200" dirty="0" err="1" smtClean="0">
                <a:solidFill>
                  <a:schemeClr val="tx1"/>
                </a:solidFill>
              </a:rPr>
              <a:t>Horm</a:t>
            </a:r>
            <a:r>
              <a:rPr lang="en-US" sz="2200" dirty="0" smtClean="0">
                <a:solidFill>
                  <a:schemeClr val="tx1"/>
                </a:solidFill>
              </a:rPr>
              <a:t> Cancer 2017)</a:t>
            </a:r>
          </a:p>
          <a:p>
            <a:r>
              <a:rPr lang="en-US" sz="2200" dirty="0" smtClean="0">
                <a:solidFill>
                  <a:schemeClr val="tx1"/>
                </a:solidFill>
              </a:rPr>
              <a:t>Other panelists consider mitotane discontinuation when there is progressive disease despite mitotane blood levels &gt; 14 mg/L </a:t>
            </a:r>
          </a:p>
          <a:p>
            <a:r>
              <a:rPr lang="en-US" sz="2200" dirty="0" smtClean="0">
                <a:solidFill>
                  <a:schemeClr val="tx1"/>
                </a:solidFill>
              </a:rPr>
              <a:t>A last group continues mitotane indefinitely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6050" y="1597674"/>
            <a:ext cx="7772400" cy="913544"/>
          </a:xfrm>
        </p:spPr>
        <p:txBody>
          <a:bodyPr>
            <a:noAutofit/>
          </a:bodyPr>
          <a:lstStyle/>
          <a:p>
            <a:pPr algn="ctr"/>
            <a:r>
              <a:rPr lang="en-US" sz="4400" b="1" smtClean="0"/>
              <a:t>Special considerations on mitotane</a:t>
            </a:r>
            <a:endParaRPr lang="en-US" sz="4400"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Mitotane, six items to consider</a:t>
            </a:r>
            <a:endParaRPr lang="en-US" dirty="0"/>
          </a:p>
        </p:txBody>
      </p:sp>
      <p:sp>
        <p:nvSpPr>
          <p:cNvPr id="3" name="Inhaltsplatzhalter 2"/>
          <p:cNvSpPr>
            <a:spLocks noGrp="1"/>
          </p:cNvSpPr>
          <p:nvPr>
            <p:ph idx="1"/>
          </p:nvPr>
        </p:nvSpPr>
        <p:spPr/>
        <p:txBody>
          <a:bodyPr/>
          <a:lstStyle/>
          <a:p>
            <a:r>
              <a:rPr lang="en-US" dirty="0"/>
              <a:t>R.10.1. </a:t>
            </a:r>
            <a:r>
              <a:rPr lang="en-US" dirty="0" smtClean="0"/>
              <a:t>Start </a:t>
            </a:r>
            <a:r>
              <a:rPr lang="en-US" dirty="0"/>
              <a:t>in an escalating regimen</a:t>
            </a:r>
          </a:p>
          <a:p>
            <a:r>
              <a:rPr lang="en-US" dirty="0"/>
              <a:t>R.10.2. </a:t>
            </a:r>
            <a:r>
              <a:rPr lang="en-US" dirty="0" smtClean="0"/>
              <a:t>Monitor </a:t>
            </a:r>
            <a:r>
              <a:rPr lang="en-US" dirty="0"/>
              <a:t>blood concentration</a:t>
            </a:r>
          </a:p>
          <a:p>
            <a:r>
              <a:rPr lang="en-US" dirty="0"/>
              <a:t>R.10.3. </a:t>
            </a:r>
            <a:r>
              <a:rPr lang="en-US" dirty="0" smtClean="0"/>
              <a:t>Glucocorticoid </a:t>
            </a:r>
            <a:r>
              <a:rPr lang="en-US" dirty="0"/>
              <a:t>replacement</a:t>
            </a:r>
          </a:p>
          <a:p>
            <a:r>
              <a:rPr lang="en-US" dirty="0"/>
              <a:t>R.10.4. </a:t>
            </a:r>
            <a:r>
              <a:rPr lang="en-US" dirty="0" smtClean="0"/>
              <a:t>Monitor </a:t>
            </a:r>
            <a:r>
              <a:rPr lang="en-US" dirty="0"/>
              <a:t>side effects</a:t>
            </a:r>
          </a:p>
          <a:p>
            <a:r>
              <a:rPr lang="en-US" dirty="0"/>
              <a:t>R.10.5. </a:t>
            </a:r>
            <a:r>
              <a:rPr lang="en-US" dirty="0" smtClean="0"/>
              <a:t>Be </a:t>
            </a:r>
            <a:r>
              <a:rPr lang="en-US" dirty="0"/>
              <a:t>aware of drug interactions</a:t>
            </a:r>
          </a:p>
          <a:p>
            <a:r>
              <a:rPr lang="en-US" dirty="0"/>
              <a:t>R.11.3. </a:t>
            </a:r>
            <a:r>
              <a:rPr lang="en-US" dirty="0" smtClean="0"/>
              <a:t>Avoid </a:t>
            </a:r>
            <a:r>
              <a:rPr lang="en-US" dirty="0"/>
              <a:t>pregnancy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Start up</a:t>
            </a:r>
            <a:endParaRPr lang="nl-NL" dirty="0"/>
          </a:p>
        </p:txBody>
      </p:sp>
      <p:sp>
        <p:nvSpPr>
          <p:cNvPr id="3" name="Tijdelijke aanduiding voor inhoud 2"/>
          <p:cNvSpPr>
            <a:spLocks noGrp="1"/>
          </p:cNvSpPr>
          <p:nvPr>
            <p:ph idx="1"/>
          </p:nvPr>
        </p:nvSpPr>
        <p:spPr/>
        <p:txBody>
          <a:bodyPr/>
          <a:lstStyle/>
          <a:p>
            <a:r>
              <a:rPr lang="en-US" dirty="0"/>
              <a:t>We </a:t>
            </a:r>
            <a:r>
              <a:rPr lang="en-US" b="1" dirty="0"/>
              <a:t>recommend</a:t>
            </a:r>
            <a:r>
              <a:rPr lang="en-US" dirty="0"/>
              <a:t> starting mitotane in an escalating regimen depending on performance status and tolerability</a:t>
            </a:r>
            <a:r>
              <a:rPr lang="en-US" dirty="0" smtClean="0"/>
              <a:t>.</a:t>
            </a:r>
          </a:p>
          <a:p>
            <a:endParaRPr lang="en-US" dirty="0"/>
          </a:p>
          <a:p>
            <a:endParaRPr lang="nl-NL" dirty="0"/>
          </a:p>
        </p:txBody>
      </p:sp>
    </p:spTree>
    <p:extLst>
      <p:ext uri="{BB962C8B-B14F-4D97-AF65-F5344CB8AC3E}">
        <p14:creationId xmlns:p14="http://schemas.microsoft.com/office/powerpoint/2010/main" xmlns="" val="18402457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Start up</a:t>
            </a:r>
          </a:p>
        </p:txBody>
      </p:sp>
      <p:sp>
        <p:nvSpPr>
          <p:cNvPr id="3" name="Tijdelijke aanduiding voor inhoud 2"/>
          <p:cNvSpPr>
            <a:spLocks noGrp="1"/>
          </p:cNvSpPr>
          <p:nvPr>
            <p:ph idx="1"/>
          </p:nvPr>
        </p:nvSpPr>
        <p:spPr/>
        <p:txBody>
          <a:bodyPr/>
          <a:lstStyle/>
          <a:p>
            <a:r>
              <a:rPr lang="en-US" b="1" dirty="0"/>
              <a:t>We</a:t>
            </a:r>
            <a:r>
              <a:rPr lang="en-US" dirty="0"/>
              <a:t> </a:t>
            </a:r>
            <a:r>
              <a:rPr lang="en-US" b="1" dirty="0"/>
              <a:t>recommend</a:t>
            </a:r>
            <a:r>
              <a:rPr lang="en-US" dirty="0"/>
              <a:t> starting mitotane in an escalating regimen depending on performance status and tolerability</a:t>
            </a:r>
            <a:r>
              <a:rPr lang="en-US" dirty="0" smtClean="0"/>
              <a:t>.</a:t>
            </a:r>
          </a:p>
          <a:p>
            <a:endParaRPr lang="en-US" dirty="0"/>
          </a:p>
          <a:p>
            <a:pPr marL="457200" indent="-457200">
              <a:buFont typeface="Courier New" panose="02070309020205020404" pitchFamily="49" charset="0"/>
              <a:buChar char="o"/>
            </a:pPr>
            <a:r>
              <a:rPr lang="en-US" dirty="0">
                <a:solidFill>
                  <a:schemeClr val="tx1"/>
                </a:solidFill>
              </a:rPr>
              <a:t>High starting dose: </a:t>
            </a:r>
            <a:r>
              <a:rPr lang="en-US" dirty="0" smtClean="0">
                <a:solidFill>
                  <a:schemeClr val="tx1"/>
                </a:solidFill>
              </a:rPr>
              <a:t>	1.5 </a:t>
            </a:r>
            <a:r>
              <a:rPr lang="en-US" dirty="0">
                <a:solidFill>
                  <a:schemeClr val="tx1"/>
                </a:solidFill>
              </a:rPr>
              <a:t>g day </a:t>
            </a:r>
            <a:r>
              <a:rPr lang="en-US" dirty="0" smtClean="0">
                <a:solidFill>
                  <a:schemeClr val="tx1"/>
                </a:solidFill>
              </a:rPr>
              <a:t>	1 </a:t>
            </a:r>
            <a:r>
              <a:rPr lang="en-US" dirty="0">
                <a:solidFill>
                  <a:schemeClr val="tx1"/>
                </a:solidFill>
                <a:sym typeface="Wingdings" panose="05000000000000000000" pitchFamily="2" charset="2"/>
              </a:rPr>
              <a:t></a:t>
            </a:r>
            <a:r>
              <a:rPr lang="en-US" dirty="0">
                <a:solidFill>
                  <a:schemeClr val="tx1"/>
                </a:solidFill>
              </a:rPr>
              <a:t> 6 g day 4</a:t>
            </a:r>
            <a:endParaRPr lang="nl-NL" dirty="0">
              <a:solidFill>
                <a:schemeClr val="tx1"/>
              </a:solidFill>
            </a:endParaRPr>
          </a:p>
          <a:p>
            <a:pPr marL="457200" indent="-457200">
              <a:buFont typeface="Courier New" panose="02070309020205020404" pitchFamily="49" charset="0"/>
              <a:buChar char="o"/>
            </a:pPr>
            <a:r>
              <a:rPr lang="en-US" dirty="0">
                <a:solidFill>
                  <a:schemeClr val="tx1"/>
                </a:solidFill>
              </a:rPr>
              <a:t>Low starting dose: </a:t>
            </a:r>
            <a:r>
              <a:rPr lang="en-US" dirty="0" smtClean="0">
                <a:solidFill>
                  <a:schemeClr val="tx1"/>
                </a:solidFill>
              </a:rPr>
              <a:t>	1 </a:t>
            </a:r>
            <a:r>
              <a:rPr lang="en-US" dirty="0">
                <a:solidFill>
                  <a:schemeClr val="tx1"/>
                </a:solidFill>
              </a:rPr>
              <a:t>g day </a:t>
            </a:r>
            <a:r>
              <a:rPr lang="en-US" dirty="0" smtClean="0">
                <a:solidFill>
                  <a:schemeClr val="tx1"/>
                </a:solidFill>
              </a:rPr>
              <a:t>	1 </a:t>
            </a:r>
            <a:r>
              <a:rPr lang="en-US" dirty="0">
                <a:solidFill>
                  <a:schemeClr val="tx1"/>
                </a:solidFill>
                <a:sym typeface="Wingdings" panose="05000000000000000000" pitchFamily="2" charset="2"/>
              </a:rPr>
              <a:t> 3-4 g day 14</a:t>
            </a:r>
          </a:p>
          <a:p>
            <a:pPr marL="914400" lvl="1" indent="-457200">
              <a:buFont typeface="Wingdings" panose="05000000000000000000" pitchFamily="2" charset="2"/>
              <a:buChar char="ü"/>
            </a:pPr>
            <a:r>
              <a:rPr lang="en-US" dirty="0">
                <a:solidFill>
                  <a:schemeClr val="tx1"/>
                </a:solidFill>
                <a:sym typeface="Wingdings" panose="05000000000000000000" pitchFamily="2" charset="2"/>
              </a:rPr>
              <a:t>Tolerability</a:t>
            </a:r>
          </a:p>
          <a:p>
            <a:pPr marL="914400" lvl="1" indent="-457200">
              <a:buFont typeface="Wingdings" panose="05000000000000000000" pitchFamily="2" charset="2"/>
              <a:buChar char="ü"/>
            </a:pPr>
            <a:endParaRPr lang="en-US" dirty="0">
              <a:solidFill>
                <a:schemeClr val="tx1"/>
              </a:solidFill>
              <a:sym typeface="Wingdings" panose="05000000000000000000" pitchFamily="2" charset="2"/>
            </a:endParaRPr>
          </a:p>
          <a:p>
            <a:pPr marL="457200" indent="-457200">
              <a:buFont typeface="Wingdings" panose="05000000000000000000" pitchFamily="2" charset="2"/>
              <a:buChar char="Ø"/>
            </a:pPr>
            <a:r>
              <a:rPr lang="en-US" dirty="0">
                <a:solidFill>
                  <a:schemeClr val="tx1"/>
                </a:solidFill>
              </a:rPr>
              <a:t>Target level </a:t>
            </a:r>
            <a:r>
              <a:rPr lang="en-US" dirty="0" smtClean="0">
                <a:solidFill>
                  <a:schemeClr val="tx1"/>
                </a:solidFill>
              </a:rPr>
              <a:t>&gt; 14 </a:t>
            </a:r>
            <a:r>
              <a:rPr lang="en-US" dirty="0">
                <a:solidFill>
                  <a:schemeClr val="tx1"/>
                </a:solidFill>
              </a:rPr>
              <a:t>mg/L</a:t>
            </a:r>
            <a:endParaRPr lang="nl-NL" dirty="0">
              <a:solidFill>
                <a:schemeClr val="tx1"/>
              </a:solidFill>
            </a:endParaRPr>
          </a:p>
          <a:p>
            <a:endParaRPr lang="nl-NL" dirty="0"/>
          </a:p>
        </p:txBody>
      </p:sp>
    </p:spTree>
    <p:extLst>
      <p:ext uri="{BB962C8B-B14F-4D97-AF65-F5344CB8AC3E}">
        <p14:creationId xmlns:p14="http://schemas.microsoft.com/office/powerpoint/2010/main" xmlns="" val="18488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4784" y="42659"/>
            <a:ext cx="6195526" cy="529568"/>
          </a:xfrm>
        </p:spPr>
        <p:txBody>
          <a:bodyPr>
            <a:noAutofit/>
          </a:bodyPr>
          <a:lstStyle/>
          <a:p>
            <a:r>
              <a:rPr lang="nl-NL" dirty="0" smtClean="0"/>
              <a:t>Different mitotane </a:t>
            </a:r>
            <a:br>
              <a:rPr lang="nl-NL" dirty="0" smtClean="0"/>
            </a:br>
            <a:r>
              <a:rPr lang="nl-NL" dirty="0" smtClean="0"/>
              <a:t>starting regimens</a:t>
            </a:r>
            <a:endParaRPr lang="nl-NL"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8670" y="1241889"/>
            <a:ext cx="5372100"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kstvak 4"/>
          <p:cNvSpPr txBox="1"/>
          <p:nvPr/>
        </p:nvSpPr>
        <p:spPr>
          <a:xfrm>
            <a:off x="6438748" y="3982879"/>
            <a:ext cx="3356519" cy="338554"/>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Kerkhofs et al JCEM 2013</a:t>
            </a:r>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95679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5414" y="865585"/>
            <a:ext cx="8699272" cy="3924300"/>
          </a:xfrm>
          <a:prstGeom prst="rect">
            <a:avLst/>
          </a:prstGeom>
          <a:noFill/>
          <a:ln w="9525">
            <a:noFill/>
            <a:miter lim="800000"/>
            <a:headEnd/>
            <a:tailEnd/>
          </a:ln>
        </p:spPr>
        <p:txBody>
          <a:bodyPr wrap="none"/>
          <a:lstStyle/>
          <a:p>
            <a:pPr marL="358775" indent="-358775">
              <a:buFontTx/>
              <a:buChar char="•"/>
              <a:tabLst>
                <a:tab pos="542925" algn="l"/>
              </a:tabLst>
            </a:pPr>
            <a:r>
              <a:rPr lang="en-US" altLang="de-DE" sz="2400" dirty="0">
                <a:solidFill>
                  <a:schemeClr val="tx2">
                    <a:lumMod val="75000"/>
                  </a:schemeClr>
                </a:solidFill>
                <a:latin typeface="Arial" panose="020B0604020202020204" pitchFamily="34" charset="0"/>
                <a:cs typeface="Arial" panose="020B0604020202020204" pitchFamily="34" charset="0"/>
              </a:rPr>
              <a:t>Data on the incidence are scarce</a:t>
            </a:r>
          </a:p>
          <a:p>
            <a:pPr marL="358775" indent="-358775">
              <a:buFontTx/>
              <a:buChar char="•"/>
              <a:tabLst>
                <a:tab pos="542925" algn="l"/>
              </a:tabLst>
            </a:pPr>
            <a:r>
              <a:rPr lang="en-US" altLang="de-DE" sz="2400" dirty="0">
                <a:solidFill>
                  <a:schemeClr val="tx2">
                    <a:lumMod val="75000"/>
                  </a:schemeClr>
                </a:solidFill>
                <a:latin typeface="Arial" panose="020B0604020202020204" pitchFamily="34" charset="0"/>
                <a:cs typeface="Arial" panose="020B0604020202020204" pitchFamily="34" charset="0"/>
              </a:rPr>
              <a:t>Most reports suggest an </a:t>
            </a:r>
            <a:r>
              <a:rPr lang="en-US" altLang="de-DE" sz="2400" dirty="0" smtClean="0">
                <a:solidFill>
                  <a:schemeClr val="tx2">
                    <a:lumMod val="75000"/>
                  </a:schemeClr>
                </a:solidFill>
                <a:latin typeface="Arial" panose="020B0604020202020204" pitchFamily="34" charset="0"/>
                <a:cs typeface="Arial" panose="020B0604020202020204" pitchFamily="34" charset="0"/>
              </a:rPr>
              <a:t>annual incidence </a:t>
            </a:r>
            <a:r>
              <a:rPr lang="en-US" altLang="de-DE" sz="2400" dirty="0">
                <a:solidFill>
                  <a:schemeClr val="tx2">
                    <a:lumMod val="75000"/>
                  </a:schemeClr>
                </a:solidFill>
                <a:latin typeface="Arial" panose="020B0604020202020204" pitchFamily="34" charset="0"/>
                <a:cs typeface="Arial" panose="020B0604020202020204" pitchFamily="34" charset="0"/>
              </a:rPr>
              <a:t>between 0.5 – </a:t>
            </a:r>
            <a:r>
              <a:rPr lang="en-US" altLang="de-DE" sz="2400" dirty="0" smtClean="0">
                <a:solidFill>
                  <a:schemeClr val="tx2">
                    <a:lumMod val="75000"/>
                  </a:schemeClr>
                </a:solidFill>
                <a:latin typeface="Arial" panose="020B0604020202020204" pitchFamily="34" charset="0"/>
                <a:cs typeface="Arial" panose="020B0604020202020204" pitchFamily="34" charset="0"/>
              </a:rPr>
              <a:t>1.5</a:t>
            </a:r>
            <a:br>
              <a:rPr lang="en-US" altLang="de-DE" sz="2400" dirty="0" smtClean="0">
                <a:solidFill>
                  <a:schemeClr val="tx2">
                    <a:lumMod val="75000"/>
                  </a:schemeClr>
                </a:solidFill>
                <a:latin typeface="Arial" panose="020B0604020202020204" pitchFamily="34" charset="0"/>
                <a:cs typeface="Arial" panose="020B0604020202020204" pitchFamily="34" charset="0"/>
              </a:rPr>
            </a:br>
            <a:r>
              <a:rPr lang="en-US" altLang="de-DE" sz="2400" dirty="0" smtClean="0">
                <a:solidFill>
                  <a:schemeClr val="tx2">
                    <a:lumMod val="75000"/>
                  </a:schemeClr>
                </a:solidFill>
                <a:latin typeface="Arial" panose="020B0604020202020204" pitchFamily="34" charset="0"/>
                <a:cs typeface="Arial" panose="020B0604020202020204" pitchFamily="34" charset="0"/>
              </a:rPr>
              <a:t>per million </a:t>
            </a:r>
            <a:r>
              <a:rPr lang="en-US" altLang="de-DE" sz="2400" dirty="0">
                <a:solidFill>
                  <a:schemeClr val="tx2">
                    <a:lumMod val="75000"/>
                  </a:schemeClr>
                </a:solidFill>
                <a:latin typeface="Arial" panose="020B0604020202020204" pitchFamily="34" charset="0"/>
                <a:cs typeface="Arial" panose="020B0604020202020204" pitchFamily="34" charset="0"/>
              </a:rPr>
              <a:t>population </a:t>
            </a:r>
            <a:r>
              <a:rPr lang="en-US" altLang="de-DE" sz="2400" dirty="0" smtClean="0">
                <a:solidFill>
                  <a:schemeClr val="tx2">
                    <a:lumMod val="75000"/>
                  </a:schemeClr>
                </a:solidFill>
                <a:latin typeface="Arial" panose="020B0604020202020204" pitchFamily="34" charset="0"/>
                <a:cs typeface="Arial" panose="020B0604020202020204" pitchFamily="34" charset="0"/>
              </a:rPr>
              <a:t>(</a:t>
            </a:r>
            <a:r>
              <a:rPr lang="en-US" altLang="de-DE" sz="2400" dirty="0" err="1">
                <a:solidFill>
                  <a:schemeClr val="tx2">
                    <a:lumMod val="75000"/>
                  </a:schemeClr>
                </a:solidFill>
                <a:latin typeface="Arial" panose="020B0604020202020204" pitchFamily="34" charset="0"/>
                <a:cs typeface="Arial" panose="020B0604020202020204" pitchFamily="34" charset="0"/>
              </a:rPr>
              <a:t>Kebebew</a:t>
            </a:r>
            <a:r>
              <a:rPr lang="en-US" altLang="de-DE" sz="2400" dirty="0">
                <a:solidFill>
                  <a:schemeClr val="tx2">
                    <a:lumMod val="75000"/>
                  </a:schemeClr>
                </a:solidFill>
                <a:latin typeface="Arial" panose="020B0604020202020204" pitchFamily="34" charset="0"/>
                <a:cs typeface="Arial" panose="020B0604020202020204" pitchFamily="34" charset="0"/>
              </a:rPr>
              <a:t> et al. W J Surgery 2006, </a:t>
            </a:r>
            <a:r>
              <a:rPr lang="en-US" altLang="de-DE" sz="2400" dirty="0" smtClean="0">
                <a:solidFill>
                  <a:schemeClr val="tx2">
                    <a:lumMod val="75000"/>
                  </a:schemeClr>
                </a:solidFill>
                <a:latin typeface="Arial" panose="020B0604020202020204" pitchFamily="34" charset="0"/>
                <a:cs typeface="Arial" panose="020B0604020202020204" pitchFamily="34" charset="0"/>
              </a:rPr>
              <a:t/>
            </a:r>
            <a:br>
              <a:rPr lang="en-US" altLang="de-DE" sz="2400" dirty="0" smtClean="0">
                <a:solidFill>
                  <a:schemeClr val="tx2">
                    <a:lumMod val="75000"/>
                  </a:schemeClr>
                </a:solidFill>
                <a:latin typeface="Arial" panose="020B0604020202020204" pitchFamily="34" charset="0"/>
                <a:cs typeface="Arial" panose="020B0604020202020204" pitchFamily="34" charset="0"/>
              </a:rPr>
            </a:br>
            <a:r>
              <a:rPr lang="en-US" altLang="de-DE" sz="2400" dirty="0" err="1" smtClean="0">
                <a:solidFill>
                  <a:schemeClr val="tx2">
                    <a:lumMod val="75000"/>
                  </a:schemeClr>
                </a:solidFill>
                <a:latin typeface="Arial" panose="020B0604020202020204" pitchFamily="34" charset="0"/>
                <a:cs typeface="Arial" panose="020B0604020202020204" pitchFamily="34" charset="0"/>
              </a:rPr>
              <a:t>Goldon</a:t>
            </a:r>
            <a:r>
              <a:rPr lang="en-US" altLang="de-DE" sz="2400" dirty="0" smtClean="0">
                <a:solidFill>
                  <a:schemeClr val="tx2">
                    <a:lumMod val="75000"/>
                  </a:schemeClr>
                </a:solidFill>
                <a:latin typeface="Arial" panose="020B0604020202020204" pitchFamily="34" charset="0"/>
                <a:cs typeface="Arial" panose="020B0604020202020204" pitchFamily="34" charset="0"/>
              </a:rPr>
              <a:t> </a:t>
            </a:r>
            <a:r>
              <a:rPr lang="en-US" altLang="de-DE" sz="2400" dirty="0">
                <a:solidFill>
                  <a:schemeClr val="tx2">
                    <a:lumMod val="75000"/>
                  </a:schemeClr>
                </a:solidFill>
                <a:latin typeface="Arial" panose="020B0604020202020204" pitchFamily="34" charset="0"/>
                <a:cs typeface="Arial" panose="020B0604020202020204" pitchFamily="34" charset="0"/>
              </a:rPr>
              <a:t>et al. </a:t>
            </a:r>
            <a:r>
              <a:rPr lang="en-US" altLang="de-DE" sz="2400" dirty="0" smtClean="0">
                <a:solidFill>
                  <a:schemeClr val="tx2">
                    <a:lumMod val="75000"/>
                  </a:schemeClr>
                </a:solidFill>
                <a:latin typeface="Arial" panose="020B0604020202020204" pitchFamily="34" charset="0"/>
                <a:cs typeface="Arial" panose="020B0604020202020204" pitchFamily="34" charset="0"/>
              </a:rPr>
              <a:t>JCEM </a:t>
            </a:r>
            <a:r>
              <a:rPr lang="en-US" altLang="de-DE" sz="2400" dirty="0">
                <a:solidFill>
                  <a:schemeClr val="tx2">
                    <a:lumMod val="75000"/>
                  </a:schemeClr>
                </a:solidFill>
                <a:latin typeface="Arial" panose="020B0604020202020204" pitchFamily="34" charset="0"/>
                <a:cs typeface="Arial" panose="020B0604020202020204" pitchFamily="34" charset="0"/>
              </a:rPr>
              <a:t>2009, </a:t>
            </a:r>
            <a:r>
              <a:rPr lang="en-US" altLang="de-DE" sz="2400" dirty="0" err="1" smtClean="0">
                <a:solidFill>
                  <a:schemeClr val="tx2">
                    <a:lumMod val="75000"/>
                  </a:schemeClr>
                </a:solidFill>
                <a:latin typeface="Arial" panose="020B0604020202020204" pitchFamily="34" charset="0"/>
                <a:cs typeface="Arial" panose="020B0604020202020204" pitchFamily="34" charset="0"/>
              </a:rPr>
              <a:t>Kerkhofs</a:t>
            </a:r>
            <a:r>
              <a:rPr lang="en-US" altLang="de-DE" sz="2400" dirty="0" smtClean="0">
                <a:solidFill>
                  <a:schemeClr val="tx2">
                    <a:lumMod val="75000"/>
                  </a:schemeClr>
                </a:solidFill>
                <a:latin typeface="Arial" panose="020B0604020202020204" pitchFamily="34" charset="0"/>
                <a:cs typeface="Arial" panose="020B0604020202020204" pitchFamily="34" charset="0"/>
              </a:rPr>
              <a:t> </a:t>
            </a:r>
            <a:r>
              <a:rPr lang="en-US" altLang="de-DE" sz="2400" dirty="0">
                <a:solidFill>
                  <a:schemeClr val="tx2">
                    <a:lumMod val="75000"/>
                  </a:schemeClr>
                </a:solidFill>
                <a:latin typeface="Arial" panose="020B0604020202020204" pitchFamily="34" charset="0"/>
                <a:cs typeface="Arial" panose="020B0604020202020204" pitchFamily="34" charset="0"/>
              </a:rPr>
              <a:t>et al. </a:t>
            </a:r>
            <a:r>
              <a:rPr lang="en-US" altLang="de-DE" sz="2400" dirty="0" err="1">
                <a:solidFill>
                  <a:schemeClr val="tx2">
                    <a:lumMod val="75000"/>
                  </a:schemeClr>
                </a:solidFill>
                <a:latin typeface="Arial" panose="020B0604020202020204" pitchFamily="34" charset="0"/>
                <a:cs typeface="Arial" panose="020B0604020202020204" pitchFamily="34" charset="0"/>
              </a:rPr>
              <a:t>Eur</a:t>
            </a:r>
            <a:r>
              <a:rPr lang="en-US" altLang="de-DE" sz="2400" dirty="0">
                <a:solidFill>
                  <a:schemeClr val="tx2">
                    <a:lumMod val="75000"/>
                  </a:schemeClr>
                </a:solidFill>
                <a:latin typeface="Arial" panose="020B0604020202020204" pitchFamily="34" charset="0"/>
                <a:cs typeface="Arial" panose="020B0604020202020204" pitchFamily="34" charset="0"/>
              </a:rPr>
              <a:t> J Cancer 2013)</a:t>
            </a:r>
          </a:p>
          <a:p>
            <a:pPr marL="358775" indent="-358775">
              <a:buFontTx/>
              <a:buChar char="•"/>
              <a:tabLst>
                <a:tab pos="542925" algn="l"/>
              </a:tabLst>
            </a:pPr>
            <a:r>
              <a:rPr lang="en-US" altLang="de-DE" sz="2400" dirty="0">
                <a:solidFill>
                  <a:schemeClr val="tx2">
                    <a:lumMod val="75000"/>
                  </a:schemeClr>
                </a:solidFill>
                <a:latin typeface="Arial" panose="020B0604020202020204" pitchFamily="34" charset="0"/>
                <a:cs typeface="Arial" panose="020B0604020202020204" pitchFamily="34" charset="0"/>
              </a:rPr>
              <a:t>All series describe a female dominance (ratio 1.5 : 1)</a:t>
            </a:r>
            <a:br>
              <a:rPr lang="en-US" altLang="de-DE" sz="2400" dirty="0">
                <a:solidFill>
                  <a:schemeClr val="tx2">
                    <a:lumMod val="75000"/>
                  </a:schemeClr>
                </a:solidFill>
                <a:latin typeface="Arial" panose="020B0604020202020204" pitchFamily="34" charset="0"/>
                <a:cs typeface="Arial" panose="020B0604020202020204" pitchFamily="34" charset="0"/>
              </a:rPr>
            </a:br>
            <a:endParaRPr lang="en-US" altLang="de-DE" sz="2400" dirty="0">
              <a:solidFill>
                <a:schemeClr val="tx2">
                  <a:lumMod val="75000"/>
                </a:schemeClr>
              </a:solidFill>
              <a:latin typeface="Arial" panose="020B0604020202020204" pitchFamily="34" charset="0"/>
              <a:cs typeface="Arial" panose="020B0604020202020204" pitchFamily="34" charset="0"/>
            </a:endParaRPr>
          </a:p>
          <a:p>
            <a:pPr marL="358775" indent="-358775">
              <a:tabLst>
                <a:tab pos="542925" algn="l"/>
              </a:tabLst>
            </a:pPr>
            <a:r>
              <a:rPr lang="en-US" altLang="de-DE" sz="2400" dirty="0">
                <a:solidFill>
                  <a:srgbClr val="004FA3"/>
                </a:solidFill>
                <a:latin typeface="Arial" panose="020B0604020202020204" pitchFamily="34" charset="0"/>
                <a:cs typeface="Arial" panose="020B0604020202020204" pitchFamily="34" charset="0"/>
              </a:rPr>
              <a:t>	</a:t>
            </a:r>
            <a:r>
              <a:rPr lang="en-US" altLang="de-DE" sz="2400" i="1" dirty="0">
                <a:solidFill>
                  <a:srgbClr val="00A65C"/>
                </a:solidFill>
                <a:latin typeface="Arial" panose="020B0604020202020204" pitchFamily="34" charset="0"/>
                <a:cs typeface="Arial" panose="020B0604020202020204" pitchFamily="34" charset="0"/>
              </a:rPr>
              <a:t/>
            </a:r>
            <a:br>
              <a:rPr lang="en-US" altLang="de-DE" sz="2400" i="1" dirty="0">
                <a:solidFill>
                  <a:srgbClr val="00A65C"/>
                </a:solidFill>
                <a:latin typeface="Arial" panose="020B0604020202020204" pitchFamily="34" charset="0"/>
                <a:cs typeface="Arial" panose="020B0604020202020204" pitchFamily="34" charset="0"/>
              </a:rPr>
            </a:br>
            <a:endParaRPr lang="en-US" altLang="de-DE" sz="2400" i="1" dirty="0">
              <a:solidFill>
                <a:srgbClr val="00A65C"/>
              </a:solidFill>
              <a:latin typeface="Arial" panose="020B0604020202020204" pitchFamily="34" charset="0"/>
              <a:cs typeface="Arial" panose="020B0604020202020204" pitchFamily="34" charset="0"/>
            </a:endParaRPr>
          </a:p>
        </p:txBody>
      </p:sp>
      <p:sp>
        <p:nvSpPr>
          <p:cNvPr id="49155" name="Text Box 7"/>
          <p:cNvSpPr txBox="1">
            <a:spLocks noChangeArrowheads="1"/>
          </p:cNvSpPr>
          <p:nvPr/>
        </p:nvSpPr>
        <p:spPr bwMode="auto">
          <a:xfrm>
            <a:off x="4336837" y="4753836"/>
            <a:ext cx="2871299" cy="307777"/>
          </a:xfrm>
          <a:prstGeom prst="rect">
            <a:avLst/>
          </a:prstGeom>
          <a:noFill/>
          <a:ln w="9525" algn="ctr">
            <a:noFill/>
            <a:miter lim="800000"/>
            <a:headEnd/>
            <a:tailEnd/>
          </a:ln>
        </p:spPr>
        <p:txBody>
          <a:bodyPr wrap="none">
            <a:spAutoFit/>
          </a:bodyPr>
          <a:lstStyle/>
          <a:p>
            <a:r>
              <a:rPr lang="de-DE" altLang="de-DE" sz="1400" dirty="0" err="1">
                <a:solidFill>
                  <a:srgbClr val="000000"/>
                </a:solidFill>
                <a:latin typeface="Arial" panose="020B0604020202020204" pitchFamily="34" charset="0"/>
                <a:cs typeface="Arial" panose="020B0604020202020204" pitchFamily="34" charset="0"/>
              </a:rPr>
              <a:t>Kerkhofs</a:t>
            </a:r>
            <a:r>
              <a:rPr lang="de-DE" altLang="de-DE" sz="1400" dirty="0">
                <a:solidFill>
                  <a:srgbClr val="000000"/>
                </a:solidFill>
                <a:latin typeface="Arial" panose="020B0604020202020204" pitchFamily="34" charset="0"/>
                <a:cs typeface="Arial" panose="020B0604020202020204" pitchFamily="34" charset="0"/>
              </a:rPr>
              <a:t> et al. </a:t>
            </a:r>
            <a:r>
              <a:rPr lang="de-DE" altLang="de-DE" sz="1400" dirty="0" err="1">
                <a:solidFill>
                  <a:srgbClr val="000000"/>
                </a:solidFill>
                <a:latin typeface="Arial" panose="020B0604020202020204" pitchFamily="34" charset="0"/>
                <a:cs typeface="Arial" panose="020B0604020202020204" pitchFamily="34" charset="0"/>
              </a:rPr>
              <a:t>Eur</a:t>
            </a:r>
            <a:r>
              <a:rPr lang="de-DE" altLang="de-DE" sz="1400" dirty="0">
                <a:solidFill>
                  <a:srgbClr val="000000"/>
                </a:solidFill>
                <a:latin typeface="Arial" panose="020B0604020202020204" pitchFamily="34" charset="0"/>
                <a:cs typeface="Arial" panose="020B0604020202020204" pitchFamily="34" charset="0"/>
              </a:rPr>
              <a:t> J </a:t>
            </a:r>
            <a:r>
              <a:rPr lang="de-DE" altLang="de-DE" sz="1400" dirty="0" err="1">
                <a:solidFill>
                  <a:srgbClr val="000000"/>
                </a:solidFill>
                <a:latin typeface="Arial" panose="020B0604020202020204" pitchFamily="34" charset="0"/>
                <a:cs typeface="Arial" panose="020B0604020202020204" pitchFamily="34" charset="0"/>
              </a:rPr>
              <a:t>Cancer</a:t>
            </a:r>
            <a:r>
              <a:rPr lang="de-DE" altLang="de-DE" sz="1400" dirty="0">
                <a:solidFill>
                  <a:srgbClr val="000000"/>
                </a:solidFill>
                <a:latin typeface="Arial" panose="020B0604020202020204" pitchFamily="34" charset="0"/>
                <a:cs typeface="Arial" panose="020B0604020202020204" pitchFamily="34" charset="0"/>
              </a:rPr>
              <a:t> 2013</a:t>
            </a:r>
          </a:p>
        </p:txBody>
      </p:sp>
      <p:sp>
        <p:nvSpPr>
          <p:cNvPr id="49156" name="Titel 6"/>
          <p:cNvSpPr>
            <a:spLocks noGrp="1"/>
          </p:cNvSpPr>
          <p:nvPr>
            <p:ph type="title"/>
          </p:nvPr>
        </p:nvSpPr>
        <p:spPr>
          <a:xfrm>
            <a:off x="250825" y="205979"/>
            <a:ext cx="8642350" cy="529828"/>
          </a:xfrm>
        </p:spPr>
        <p:txBody>
          <a:bodyPr/>
          <a:lstStyle/>
          <a:p>
            <a:r>
              <a:rPr lang="de-DE" altLang="de-DE" dirty="0" err="1" smtClean="0"/>
              <a:t>Epidemiology</a:t>
            </a:r>
            <a:endParaRPr lang="de-DE" altLang="de-DE" dirty="0" smtClean="0"/>
          </a:p>
        </p:txBody>
      </p:sp>
      <p:pic>
        <p:nvPicPr>
          <p:cNvPr id="49157" name="Picture 1"/>
          <p:cNvPicPr>
            <a:picLocks noChangeAspect="1" noChangeArrowheads="1"/>
          </p:cNvPicPr>
          <p:nvPr/>
        </p:nvPicPr>
        <p:blipFill>
          <a:blip r:embed="rId3" cstate="print"/>
          <a:srcRect b="12370"/>
          <a:stretch>
            <a:fillRect/>
          </a:stretch>
        </p:blipFill>
        <p:spPr bwMode="auto">
          <a:xfrm>
            <a:off x="2634018" y="2735628"/>
            <a:ext cx="3561663" cy="202737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Monitor plasma levels</a:t>
            </a:r>
            <a:endParaRPr lang="nl-NL" dirty="0"/>
          </a:p>
        </p:txBody>
      </p:sp>
      <p:sp>
        <p:nvSpPr>
          <p:cNvPr id="3" name="Tijdelijke aanduiding voor inhoud 2"/>
          <p:cNvSpPr>
            <a:spLocks noGrp="1"/>
          </p:cNvSpPr>
          <p:nvPr>
            <p:ph idx="1"/>
          </p:nvPr>
        </p:nvSpPr>
        <p:spPr/>
        <p:txBody>
          <a:bodyPr/>
          <a:lstStyle/>
          <a:p>
            <a:r>
              <a:rPr lang="en-US" b="1" dirty="0"/>
              <a:t>We recommend</a:t>
            </a:r>
            <a:r>
              <a:rPr lang="en-US" dirty="0"/>
              <a:t> monitoring blood concentration of mitotane. General aim is to reach blood level above 14 mg/L</a:t>
            </a:r>
            <a:r>
              <a:rPr lang="en-US" dirty="0" smtClean="0"/>
              <a:t>.</a:t>
            </a:r>
            <a:endParaRPr lang="en-US" dirty="0"/>
          </a:p>
          <a:p>
            <a:pPr marL="457200" indent="-457200">
              <a:buFontTx/>
              <a:buChar char="-"/>
            </a:pPr>
            <a:r>
              <a:rPr lang="en-US" dirty="0">
                <a:solidFill>
                  <a:schemeClr val="tx1"/>
                </a:solidFill>
              </a:rPr>
              <a:t>Assess plasma level every 3-4 weeks</a:t>
            </a:r>
          </a:p>
          <a:p>
            <a:pPr marL="914400" lvl="1" indent="-457200">
              <a:buFontTx/>
              <a:buChar char="-"/>
            </a:pPr>
            <a:r>
              <a:rPr lang="en-US" sz="2400" dirty="0">
                <a:solidFill>
                  <a:schemeClr val="tx1"/>
                </a:solidFill>
              </a:rPr>
              <a:t>After plateau </a:t>
            </a:r>
          </a:p>
          <a:p>
            <a:pPr marL="1371600" lvl="2" indent="-457200">
              <a:buFontTx/>
              <a:buChar char="-"/>
            </a:pPr>
            <a:r>
              <a:rPr lang="en-US" dirty="0">
                <a:solidFill>
                  <a:schemeClr val="tx1"/>
                </a:solidFill>
              </a:rPr>
              <a:t>less frequent plasma monitor</a:t>
            </a:r>
          </a:p>
          <a:p>
            <a:pPr marL="1371600" lvl="2" indent="-457200">
              <a:buFontTx/>
              <a:buChar char="-"/>
            </a:pPr>
            <a:r>
              <a:rPr lang="nl-NL" dirty="0" err="1">
                <a:solidFill>
                  <a:schemeClr val="tx1"/>
                </a:solidFill>
              </a:rPr>
              <a:t>lower</a:t>
            </a:r>
            <a:r>
              <a:rPr lang="nl-NL" dirty="0">
                <a:solidFill>
                  <a:schemeClr val="tx1"/>
                </a:solidFill>
              </a:rPr>
              <a:t> </a:t>
            </a:r>
            <a:r>
              <a:rPr lang="nl-NL" dirty="0" err="1">
                <a:solidFill>
                  <a:schemeClr val="tx1"/>
                </a:solidFill>
              </a:rPr>
              <a:t>dose</a:t>
            </a:r>
            <a:r>
              <a:rPr lang="nl-NL" dirty="0">
                <a:solidFill>
                  <a:schemeClr val="tx1"/>
                </a:solidFill>
              </a:rPr>
              <a:t> </a:t>
            </a:r>
            <a:r>
              <a:rPr lang="nl-NL" dirty="0" err="1">
                <a:solidFill>
                  <a:schemeClr val="tx1"/>
                </a:solidFill>
              </a:rPr>
              <a:t>possible</a:t>
            </a:r>
            <a:endParaRPr lang="nl-NL" dirty="0">
              <a:solidFill>
                <a:schemeClr val="tx1"/>
              </a:solidFill>
            </a:endParaRPr>
          </a:p>
          <a:p>
            <a:endParaRPr lang="nl-NL" dirty="0"/>
          </a:p>
        </p:txBody>
      </p:sp>
    </p:spTree>
    <p:extLst>
      <p:ext uri="{BB962C8B-B14F-4D97-AF65-F5344CB8AC3E}">
        <p14:creationId xmlns:p14="http://schemas.microsoft.com/office/powerpoint/2010/main" xmlns="" val="21217134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Monitor plasma levels</a:t>
            </a:r>
            <a:endParaRPr lang="nl-NL" dirty="0"/>
          </a:p>
        </p:txBody>
      </p:sp>
      <p:sp>
        <p:nvSpPr>
          <p:cNvPr id="3" name="Tijdelijke aanduiding voor inhoud 2"/>
          <p:cNvSpPr>
            <a:spLocks noGrp="1"/>
          </p:cNvSpPr>
          <p:nvPr>
            <p:ph idx="1"/>
          </p:nvPr>
        </p:nvSpPr>
        <p:spPr/>
        <p:txBody>
          <a:bodyPr/>
          <a:lstStyle/>
          <a:p>
            <a:r>
              <a:rPr lang="en-US" b="1" dirty="0"/>
              <a:t>We recommend</a:t>
            </a:r>
            <a:r>
              <a:rPr lang="en-US" dirty="0"/>
              <a:t> monitoring blood concentration of mitotane. General aim is to reach blood level above 14 mg/L</a:t>
            </a:r>
            <a:r>
              <a:rPr lang="en-US" dirty="0" smtClean="0"/>
              <a:t>.</a:t>
            </a:r>
            <a:endParaRPr lang="en-US" dirty="0"/>
          </a:p>
          <a:p>
            <a:pPr marL="457200" indent="-457200">
              <a:buFontTx/>
              <a:buChar char="-"/>
            </a:pPr>
            <a:r>
              <a:rPr lang="en-US" dirty="0">
                <a:solidFill>
                  <a:schemeClr val="tx1"/>
                </a:solidFill>
              </a:rPr>
              <a:t>Assess plasma level every 3-4 weeks</a:t>
            </a:r>
          </a:p>
          <a:p>
            <a:pPr marL="914400" lvl="1" indent="-457200">
              <a:buFontTx/>
              <a:buChar char="-"/>
            </a:pPr>
            <a:r>
              <a:rPr lang="en-US" sz="2400" dirty="0">
                <a:solidFill>
                  <a:schemeClr val="tx1"/>
                </a:solidFill>
              </a:rPr>
              <a:t>After plateau </a:t>
            </a:r>
          </a:p>
          <a:p>
            <a:pPr marL="1371600" lvl="2" indent="-457200">
              <a:buFontTx/>
              <a:buChar char="-"/>
            </a:pPr>
            <a:r>
              <a:rPr lang="en-US" dirty="0">
                <a:solidFill>
                  <a:schemeClr val="tx1"/>
                </a:solidFill>
              </a:rPr>
              <a:t>less frequent plasma monitor</a:t>
            </a:r>
          </a:p>
          <a:p>
            <a:pPr marL="1371600" lvl="2" indent="-457200">
              <a:buFontTx/>
              <a:buChar char="-"/>
            </a:pPr>
            <a:r>
              <a:rPr lang="nl-NL" dirty="0" err="1">
                <a:solidFill>
                  <a:schemeClr val="tx1"/>
                </a:solidFill>
              </a:rPr>
              <a:t>lower</a:t>
            </a:r>
            <a:r>
              <a:rPr lang="nl-NL" dirty="0">
                <a:solidFill>
                  <a:schemeClr val="tx1"/>
                </a:solidFill>
              </a:rPr>
              <a:t> </a:t>
            </a:r>
            <a:r>
              <a:rPr lang="nl-NL" dirty="0" err="1">
                <a:solidFill>
                  <a:schemeClr val="tx1"/>
                </a:solidFill>
              </a:rPr>
              <a:t>dose</a:t>
            </a:r>
            <a:r>
              <a:rPr lang="nl-NL" dirty="0">
                <a:solidFill>
                  <a:schemeClr val="tx1"/>
                </a:solidFill>
              </a:rPr>
              <a:t> </a:t>
            </a:r>
            <a:r>
              <a:rPr lang="nl-NL" dirty="0" err="1">
                <a:solidFill>
                  <a:schemeClr val="tx1"/>
                </a:solidFill>
              </a:rPr>
              <a:t>possible</a:t>
            </a:r>
            <a:endParaRPr lang="nl-NL" dirty="0">
              <a:solidFill>
                <a:schemeClr val="tx1"/>
              </a:solidFill>
            </a:endParaRPr>
          </a:p>
          <a:p>
            <a:pPr marL="457200" indent="-457200">
              <a:buFontTx/>
              <a:buChar char="-"/>
            </a:pPr>
            <a:r>
              <a:rPr lang="en-US" dirty="0">
                <a:solidFill>
                  <a:schemeClr val="tx1"/>
                </a:solidFill>
              </a:rPr>
              <a:t>Adjust dose according to side </a:t>
            </a:r>
            <a:r>
              <a:rPr lang="en-US" dirty="0" smtClean="0">
                <a:solidFill>
                  <a:schemeClr val="tx1"/>
                </a:solidFill>
              </a:rPr>
              <a:t>effects and level</a:t>
            </a:r>
            <a:endParaRPr lang="en-US" dirty="0">
              <a:solidFill>
                <a:schemeClr val="tx1"/>
              </a:solidFill>
            </a:endParaRPr>
          </a:p>
          <a:p>
            <a:pPr marL="457200" indent="-457200">
              <a:buFontTx/>
              <a:buChar char="-"/>
            </a:pPr>
            <a:r>
              <a:rPr lang="en-US" dirty="0">
                <a:solidFill>
                  <a:schemeClr val="tx1"/>
                </a:solidFill>
              </a:rPr>
              <a:t>Max target </a:t>
            </a:r>
            <a:r>
              <a:rPr lang="en-US" dirty="0" smtClean="0">
                <a:solidFill>
                  <a:schemeClr val="tx1"/>
                </a:solidFill>
              </a:rPr>
              <a:t>level 30 mg/L, </a:t>
            </a:r>
            <a:r>
              <a:rPr lang="en-US" dirty="0">
                <a:solidFill>
                  <a:schemeClr val="tx1"/>
                </a:solidFill>
              </a:rPr>
              <a:t>usually 20 </a:t>
            </a:r>
            <a:r>
              <a:rPr lang="en-US" dirty="0" smtClean="0">
                <a:solidFill>
                  <a:schemeClr val="tx1"/>
                </a:solidFill>
              </a:rPr>
              <a:t>mg/L</a:t>
            </a:r>
            <a:endParaRPr lang="en-US" dirty="0">
              <a:solidFill>
                <a:schemeClr val="tx1"/>
              </a:solidFill>
            </a:endParaRPr>
          </a:p>
          <a:p>
            <a:pPr marL="457200" indent="-457200">
              <a:buFontTx/>
              <a:buChar char="-"/>
            </a:pPr>
            <a:r>
              <a:rPr lang="nl-NL" dirty="0">
                <a:solidFill>
                  <a:schemeClr val="tx1"/>
                </a:solidFill>
              </a:rPr>
              <a:t>Same protocol adjuvant and metastatic </a:t>
            </a:r>
            <a:r>
              <a:rPr lang="nl-NL" dirty="0" smtClean="0">
                <a:solidFill>
                  <a:schemeClr val="tx1"/>
                </a:solidFill>
              </a:rPr>
              <a:t>disease</a:t>
            </a:r>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xmlns="" val="12056206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a:t>
            </a:r>
            <a:r>
              <a:rPr lang="nl-NL" dirty="0" err="1" smtClean="0"/>
              <a:t>Glucocorticoid</a:t>
            </a:r>
            <a:r>
              <a:rPr lang="nl-NL" dirty="0" smtClean="0"/>
              <a:t> </a:t>
            </a:r>
            <a:r>
              <a:rPr lang="nl-NL" dirty="0" err="1" smtClean="0"/>
              <a:t>replacement</a:t>
            </a:r>
            <a:endParaRPr lang="nl-NL" dirty="0"/>
          </a:p>
        </p:txBody>
      </p:sp>
      <p:sp>
        <p:nvSpPr>
          <p:cNvPr id="3" name="Tijdelijke aanduiding voor inhoud 2"/>
          <p:cNvSpPr>
            <a:spLocks noGrp="1"/>
          </p:cNvSpPr>
          <p:nvPr>
            <p:ph idx="1"/>
          </p:nvPr>
        </p:nvSpPr>
        <p:spPr/>
        <p:txBody>
          <a:bodyPr/>
          <a:lstStyle/>
          <a:p>
            <a:r>
              <a:rPr lang="en-US" b="1" dirty="0"/>
              <a:t>We recommend</a:t>
            </a:r>
            <a:r>
              <a:rPr lang="en-US" dirty="0"/>
              <a:t> glucocorticoid replacement, high dose </a:t>
            </a:r>
            <a:r>
              <a:rPr lang="en-US" dirty="0" smtClean="0"/>
              <a:t>usually </a:t>
            </a:r>
            <a:r>
              <a:rPr lang="en-US" dirty="0"/>
              <a:t>required</a:t>
            </a:r>
            <a:r>
              <a:rPr lang="en-US" dirty="0" smtClean="0"/>
              <a:t>.</a:t>
            </a:r>
          </a:p>
          <a:p>
            <a:pPr marL="457200" indent="-457200">
              <a:buFontTx/>
              <a:buChar char="-"/>
            </a:pPr>
            <a:r>
              <a:rPr lang="en-US" dirty="0" smtClean="0">
                <a:solidFill>
                  <a:schemeClr val="tx1"/>
                </a:solidFill>
              </a:rPr>
              <a:t>Start 20 mg/d </a:t>
            </a:r>
            <a:r>
              <a:rPr lang="en-US" dirty="0">
                <a:solidFill>
                  <a:schemeClr val="tx1"/>
                </a:solidFill>
              </a:rPr>
              <a:t>together with mitotane; later in Cushing’s</a:t>
            </a:r>
          </a:p>
          <a:p>
            <a:pPr marL="457200" indent="-457200">
              <a:buFontTx/>
              <a:buChar char="-"/>
            </a:pPr>
            <a:r>
              <a:rPr lang="en-US" dirty="0">
                <a:solidFill>
                  <a:schemeClr val="tx1"/>
                </a:solidFill>
              </a:rPr>
              <a:t>High doses needed: 50 – 100 mg/d</a:t>
            </a:r>
          </a:p>
          <a:p>
            <a:pPr marL="914400" lvl="1" indent="-457200">
              <a:buFontTx/>
              <a:buChar char="-"/>
            </a:pPr>
            <a:r>
              <a:rPr lang="en-US" sz="2400" dirty="0" smtClean="0">
                <a:solidFill>
                  <a:schemeClr val="tx1"/>
                </a:solidFill>
              </a:rPr>
              <a:t>Increased </a:t>
            </a:r>
            <a:r>
              <a:rPr lang="en-US" sz="2400" dirty="0">
                <a:solidFill>
                  <a:schemeClr val="tx1"/>
                </a:solidFill>
              </a:rPr>
              <a:t>clearance and </a:t>
            </a:r>
            <a:r>
              <a:rPr lang="en-US" sz="2400" dirty="0" smtClean="0">
                <a:solidFill>
                  <a:schemeClr val="tx1"/>
                </a:solidFill>
              </a:rPr>
              <a:t>increased </a:t>
            </a:r>
            <a:r>
              <a:rPr lang="en-US" sz="2400" dirty="0">
                <a:solidFill>
                  <a:schemeClr val="tx1"/>
                </a:solidFill>
              </a:rPr>
              <a:t>CBG</a:t>
            </a:r>
            <a:endParaRPr lang="nl-NL" sz="2400" dirty="0">
              <a:solidFill>
                <a:schemeClr val="tx1"/>
              </a:solidFill>
            </a:endParaRPr>
          </a:p>
          <a:p>
            <a:pPr marL="457200" indent="-457200">
              <a:buFontTx/>
              <a:buChar char="-"/>
            </a:pPr>
            <a:r>
              <a:rPr lang="en-US" dirty="0">
                <a:solidFill>
                  <a:schemeClr val="tx1"/>
                </a:solidFill>
              </a:rPr>
              <a:t>Monitor clinically</a:t>
            </a:r>
          </a:p>
          <a:p>
            <a:pPr marL="914400" lvl="1" indent="-457200">
              <a:buFontTx/>
              <a:buChar char="-"/>
            </a:pPr>
            <a:r>
              <a:rPr lang="en-US" sz="2400" dirty="0">
                <a:solidFill>
                  <a:schemeClr val="tx1"/>
                </a:solidFill>
              </a:rPr>
              <a:t>ACTH </a:t>
            </a:r>
            <a:r>
              <a:rPr lang="en-US" sz="2400" dirty="0" smtClean="0">
                <a:solidFill>
                  <a:schemeClr val="tx1"/>
                </a:solidFill>
              </a:rPr>
              <a:t>level (?)</a:t>
            </a:r>
            <a:endParaRPr lang="nl-NL" sz="2400" dirty="0">
              <a:solidFill>
                <a:schemeClr val="tx1"/>
              </a:solidFill>
            </a:endParaRPr>
          </a:p>
          <a:p>
            <a:pPr marL="457200" indent="-457200">
              <a:buFontTx/>
              <a:buChar char="-"/>
            </a:pPr>
            <a:r>
              <a:rPr lang="en-US" dirty="0">
                <a:solidFill>
                  <a:schemeClr val="tx1"/>
                </a:solidFill>
              </a:rPr>
              <a:t>Consider mineralocorticoid supplementation (in case </a:t>
            </a:r>
            <a:r>
              <a:rPr lang="en-US" dirty="0" smtClean="0">
                <a:solidFill>
                  <a:schemeClr val="tx1"/>
                </a:solidFill>
              </a:rPr>
              <a:t>of hypotension, </a:t>
            </a:r>
            <a:r>
              <a:rPr lang="en-US" dirty="0">
                <a:solidFill>
                  <a:schemeClr val="tx1"/>
                </a:solidFill>
              </a:rPr>
              <a:t>hyperkalemia, </a:t>
            </a:r>
            <a:r>
              <a:rPr lang="en-US" dirty="0" smtClean="0">
                <a:solidFill>
                  <a:schemeClr val="tx1"/>
                </a:solidFill>
              </a:rPr>
              <a:t>hyponatremia) </a:t>
            </a:r>
            <a:endParaRPr lang="en-US" dirty="0">
              <a:solidFill>
                <a:schemeClr val="tx1"/>
              </a:solidFill>
            </a:endParaRPr>
          </a:p>
          <a:p>
            <a:endParaRPr lang="nl-NL" dirty="0"/>
          </a:p>
        </p:txBody>
      </p:sp>
    </p:spTree>
    <p:extLst>
      <p:ext uri="{BB962C8B-B14F-4D97-AF65-F5344CB8AC3E}">
        <p14:creationId xmlns:p14="http://schemas.microsoft.com/office/powerpoint/2010/main" xmlns="" val="15346514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Monitor adverse </a:t>
            </a:r>
            <a:r>
              <a:rPr lang="nl-NL" dirty="0" err="1" smtClean="0"/>
              <a:t>effects</a:t>
            </a:r>
            <a:endParaRPr lang="nl-NL" dirty="0"/>
          </a:p>
        </p:txBody>
      </p:sp>
      <p:sp>
        <p:nvSpPr>
          <p:cNvPr id="3" name="Tijdelijke aanduiding voor inhoud 2"/>
          <p:cNvSpPr>
            <a:spLocks noGrp="1"/>
          </p:cNvSpPr>
          <p:nvPr>
            <p:ph idx="1"/>
          </p:nvPr>
        </p:nvSpPr>
        <p:spPr/>
        <p:txBody>
          <a:bodyPr/>
          <a:lstStyle/>
          <a:p>
            <a:r>
              <a:rPr lang="en-US" b="1" dirty="0" smtClean="0"/>
              <a:t>We recommend</a:t>
            </a:r>
            <a:r>
              <a:rPr lang="en-US" dirty="0" smtClean="0"/>
              <a:t> regular monitoring of mitotane-induced adverse effects. </a:t>
            </a:r>
            <a:endParaRPr lang="nl-NL" dirty="0" smtClean="0"/>
          </a:p>
          <a:p>
            <a:pPr marL="457200" indent="-457200">
              <a:buFontTx/>
              <a:buChar char="-"/>
            </a:pPr>
            <a:endParaRPr lang="en-US" dirty="0" smtClean="0">
              <a:solidFill>
                <a:srgbClr val="5100E2"/>
              </a:solidFill>
            </a:endParaRPr>
          </a:p>
          <a:p>
            <a:pPr marL="457200" indent="-457200">
              <a:buFontTx/>
              <a:buChar char="-"/>
            </a:pPr>
            <a:r>
              <a:rPr lang="en-US" b="1" dirty="0" smtClean="0">
                <a:solidFill>
                  <a:schemeClr val="tx1"/>
                </a:solidFill>
              </a:rPr>
              <a:t>Gastro-intestinal</a:t>
            </a:r>
            <a:endParaRPr lang="en-US" b="1" dirty="0">
              <a:solidFill>
                <a:schemeClr val="tx1"/>
              </a:solidFill>
            </a:endParaRPr>
          </a:p>
          <a:p>
            <a:pPr marL="457200" indent="-457200">
              <a:buFontTx/>
              <a:buChar char="-"/>
            </a:pPr>
            <a:r>
              <a:rPr lang="en-US" b="1" dirty="0">
                <a:solidFill>
                  <a:schemeClr val="tx1"/>
                </a:solidFill>
              </a:rPr>
              <a:t>Central nervous </a:t>
            </a:r>
            <a:r>
              <a:rPr lang="en-US" b="1" dirty="0" smtClean="0">
                <a:solidFill>
                  <a:schemeClr val="tx1"/>
                </a:solidFill>
              </a:rPr>
              <a:t>system</a:t>
            </a:r>
            <a:endParaRPr lang="en-US" sz="2000" dirty="0" smtClean="0">
              <a:solidFill>
                <a:schemeClr val="tx1"/>
              </a:solidFill>
            </a:endParaRPr>
          </a:p>
          <a:p>
            <a:pPr marL="457200" indent="-457200">
              <a:buFontTx/>
              <a:buChar char="-"/>
            </a:pPr>
            <a:r>
              <a:rPr lang="en-US" dirty="0" smtClean="0">
                <a:solidFill>
                  <a:schemeClr val="tx1"/>
                </a:solidFill>
              </a:rPr>
              <a:t>Psychological </a:t>
            </a:r>
            <a:r>
              <a:rPr lang="en-US" dirty="0">
                <a:solidFill>
                  <a:schemeClr val="tx1"/>
                </a:solidFill>
              </a:rPr>
              <a:t>and </a:t>
            </a:r>
            <a:r>
              <a:rPr lang="en-US" dirty="0" smtClean="0">
                <a:solidFill>
                  <a:schemeClr val="tx1"/>
                </a:solidFill>
              </a:rPr>
              <a:t>social</a:t>
            </a:r>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xmlns="" val="37721626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t>5. We </a:t>
            </a:r>
            <a:r>
              <a:rPr lang="en-US" sz="2800" b="1" dirty="0" smtClean="0"/>
              <a:t>recommend</a:t>
            </a:r>
            <a:r>
              <a:rPr lang="en-US" sz="2800" dirty="0" smtClean="0"/>
              <a:t> to be aware of mitotane drug </a:t>
            </a:r>
            <a:r>
              <a:rPr lang="en-US" sz="2800" b="1" dirty="0" smtClean="0"/>
              <a:t>interactions</a:t>
            </a:r>
            <a:endParaRPr lang="nl-NL" sz="2800" b="1" dirty="0"/>
          </a:p>
        </p:txBody>
      </p:sp>
      <p:sp>
        <p:nvSpPr>
          <p:cNvPr id="3" name="Tijdelijke aanduiding voor tekst 2"/>
          <p:cNvSpPr>
            <a:spLocks noGrp="1"/>
          </p:cNvSpPr>
          <p:nvPr>
            <p:ph type="body" sz="quarter" idx="10"/>
          </p:nvPr>
        </p:nvSpPr>
        <p:spPr/>
        <p:txBody>
          <a:bodyPr/>
          <a:lstStyle/>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xmlns="" val="3370529549"/>
              </p:ext>
            </p:extLst>
          </p:nvPr>
        </p:nvGraphicFramePr>
        <p:xfrm>
          <a:off x="18256" y="0"/>
          <a:ext cx="9144000" cy="5207128"/>
        </p:xfrm>
        <a:graphic>
          <a:graphicData uri="http://schemas.openxmlformats.org/drawingml/2006/table">
            <a:tbl>
              <a:tblPr firstRow="1" firstCol="1" lastRow="1" lastCol="1" bandRow="1" bandCol="1">
                <a:tableStyleId>{5C22544A-7EE6-4342-B048-85BDC9FD1C3A}</a:tableStyleId>
              </a:tblPr>
              <a:tblGrid>
                <a:gridCol w="7057637"/>
                <a:gridCol w="2086363"/>
              </a:tblGrid>
              <a:tr h="264635">
                <a:tc>
                  <a:txBody>
                    <a:bodyPr/>
                    <a:lstStyle/>
                    <a:p>
                      <a:pPr marR="29210" algn="just">
                        <a:spcAft>
                          <a:spcPts val="0"/>
                        </a:spcAft>
                      </a:pPr>
                      <a:r>
                        <a:rPr lang="en-US" sz="1400" dirty="0">
                          <a:effectLst/>
                        </a:rPr>
                        <a:t>Adverse Effect</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Frequency</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dirty="0">
                          <a:solidFill>
                            <a:srgbClr val="FFFF00"/>
                          </a:solidFill>
                          <a:effectLst/>
                        </a:rPr>
                        <a:t>Gastrointestinal: nausea, vomiting, diarrhea, anorexia</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solidFill>
                            <a:srgbClr val="FFFF00"/>
                          </a:solidFill>
                          <a:effectLst/>
                        </a:rPr>
                        <a:t>very common </a:t>
                      </a:r>
                      <a:endParaRPr lang="nl-NL" sz="1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95740">
                <a:tc>
                  <a:txBody>
                    <a:bodyPr/>
                    <a:lstStyle/>
                    <a:p>
                      <a:pPr marL="342900" marR="28575" lvl="0" indent="-342900" algn="just">
                        <a:spcAft>
                          <a:spcPts val="0"/>
                        </a:spcAft>
                        <a:buFont typeface="Symbol" panose="05050102010706020507" pitchFamily="18" charset="2"/>
                        <a:buChar char=""/>
                        <a:tabLst>
                          <a:tab pos="274320" algn="l"/>
                          <a:tab pos="457200" algn="l"/>
                        </a:tabLst>
                      </a:pPr>
                      <a:r>
                        <a:rPr lang="en-US" sz="1400" dirty="0">
                          <a:solidFill>
                            <a:srgbClr val="FFFF00"/>
                          </a:solidFill>
                          <a:effectLst/>
                        </a:rPr>
                        <a:t>Adrenal insufficiency</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dirty="0">
                          <a:solidFill>
                            <a:srgbClr val="FFFF00"/>
                          </a:solidFill>
                          <a:effectLst/>
                        </a:rPr>
                        <a:t>very common </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464211">
                <a:tc>
                  <a:txBody>
                    <a:bodyPr/>
                    <a:lstStyle/>
                    <a:p>
                      <a:pPr marL="342900" marR="28575" lvl="0" indent="-342900" algn="just">
                        <a:spcAft>
                          <a:spcPts val="0"/>
                        </a:spcAft>
                        <a:buFont typeface="Symbol" panose="05050102010706020507" pitchFamily="18" charset="2"/>
                        <a:buChar char=""/>
                        <a:tabLst>
                          <a:tab pos="274320" algn="l"/>
                        </a:tabLst>
                      </a:pPr>
                      <a:r>
                        <a:rPr lang="en-US" sz="1400" dirty="0">
                          <a:solidFill>
                            <a:srgbClr val="FFFF00"/>
                          </a:solidFill>
                          <a:effectLst/>
                        </a:rPr>
                        <a:t>CNS: lethargy, somnolence, vertigo, ataxia </a:t>
                      </a:r>
                      <a:endParaRPr lang="nl-NL" sz="1400" dirty="0">
                        <a:solidFill>
                          <a:srgbClr val="FFFF00"/>
                        </a:solidFill>
                        <a:effectLst/>
                      </a:endParaRPr>
                    </a:p>
                    <a:p>
                      <a:pPr marL="504190" marR="28575" indent="-252095" algn="just">
                        <a:spcAft>
                          <a:spcPts val="0"/>
                        </a:spcAft>
                        <a:tabLst>
                          <a:tab pos="274320" algn="l"/>
                          <a:tab pos="731520" algn="l"/>
                        </a:tabLst>
                      </a:pPr>
                      <a:r>
                        <a:rPr lang="en-US" sz="1400" dirty="0" smtClean="0">
                          <a:effectLst/>
                        </a:rPr>
                        <a:t>  Confusion</a:t>
                      </a:r>
                      <a:r>
                        <a:rPr lang="en-US" sz="1400" dirty="0">
                          <a:effectLst/>
                        </a:rPr>
                        <a:t>, depression, dizziness, decreased memory</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dirty="0">
                          <a:solidFill>
                            <a:srgbClr val="FFFF00"/>
                          </a:solidFill>
                          <a:effectLst/>
                        </a:rPr>
                        <a:t>very common </a:t>
                      </a:r>
                      <a:endParaRPr lang="nl-NL" sz="1400" dirty="0">
                        <a:solidFill>
                          <a:srgbClr val="FFFF00"/>
                        </a:solidFill>
                        <a:effectLst/>
                      </a:endParaRPr>
                    </a:p>
                    <a:p>
                      <a:pPr marL="103505" marR="29210" algn="just">
                        <a:spcAft>
                          <a:spcPts val="0"/>
                        </a:spcAft>
                        <a:tabLst>
                          <a:tab pos="103505" algn="l"/>
                        </a:tabLst>
                      </a:pPr>
                      <a:r>
                        <a:rPr lang="en-US" sz="1400" dirty="0">
                          <a:effectLst/>
                        </a:rPr>
                        <a:t>common</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dirty="0">
                          <a:solidFill>
                            <a:srgbClr val="FFFF00"/>
                          </a:solidFill>
                          <a:effectLst/>
                        </a:rPr>
                        <a:t>Increase of hepatic enzymes (in particular gamma-GT)</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dirty="0">
                          <a:solidFill>
                            <a:srgbClr val="FFFF00"/>
                          </a:solidFill>
                          <a:effectLst/>
                        </a:rPr>
                        <a:t>very common </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Liver failure</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dirty="0" smtClean="0">
                          <a:effectLst/>
                        </a:rPr>
                        <a:t>rare</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40296">
                <a:tc>
                  <a:txBody>
                    <a:bodyPr/>
                    <a:lstStyle/>
                    <a:p>
                      <a:pPr marL="342900" marR="28575" lvl="0" indent="-342900" algn="just">
                        <a:spcAft>
                          <a:spcPts val="0"/>
                        </a:spcAft>
                        <a:buFont typeface="Symbol" panose="05050102010706020507" pitchFamily="18" charset="2"/>
                        <a:buChar char=""/>
                        <a:tabLst>
                          <a:tab pos="274320" algn="l"/>
                        </a:tabLst>
                      </a:pPr>
                      <a:r>
                        <a:rPr lang="en-US" sz="1400" dirty="0">
                          <a:solidFill>
                            <a:srgbClr val="FFFF00"/>
                          </a:solidFill>
                          <a:effectLst/>
                        </a:rPr>
                        <a:t>Hepatic microsomal </a:t>
                      </a:r>
                      <a:r>
                        <a:rPr lang="en-US" sz="1400" dirty="0" smtClean="0">
                          <a:solidFill>
                            <a:srgbClr val="FFFF00"/>
                          </a:solidFill>
                          <a:effectLst/>
                        </a:rPr>
                        <a:t>enzyme</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R="29210" algn="just">
                        <a:spcAft>
                          <a:spcPts val="0"/>
                        </a:spcAft>
                        <a:tabLst>
                          <a:tab pos="103505" algn="l"/>
                        </a:tabLst>
                      </a:pPr>
                      <a:r>
                        <a:rPr lang="en-US" sz="1400" dirty="0" smtClean="0">
                          <a:effectLst/>
                        </a:rPr>
                        <a:t> </a:t>
                      </a:r>
                      <a:r>
                        <a:rPr lang="en-US" sz="1400" dirty="0">
                          <a:solidFill>
                            <a:srgbClr val="FFFF00"/>
                          </a:solidFill>
                          <a:effectLst/>
                        </a:rPr>
                        <a:t> </a:t>
                      </a:r>
                      <a:r>
                        <a:rPr lang="en-US" sz="1400" dirty="0" smtClean="0">
                          <a:solidFill>
                            <a:srgbClr val="FFFF00"/>
                          </a:solidFill>
                          <a:effectLst/>
                        </a:rPr>
                        <a:t>very </a:t>
                      </a:r>
                      <a:r>
                        <a:rPr lang="en-US" sz="1400" dirty="0">
                          <a:solidFill>
                            <a:srgbClr val="FFFF00"/>
                          </a:solidFill>
                          <a:effectLst/>
                        </a:rPr>
                        <a:t>common </a:t>
                      </a:r>
                      <a:endParaRPr lang="nl-NL" sz="1400" dirty="0">
                        <a:solidFill>
                          <a:srgbClr val="FFFF00"/>
                        </a:solidFill>
                        <a:effectLst/>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solidFill>
                            <a:srgbClr val="FFFF00"/>
                          </a:solidFill>
                          <a:effectLst/>
                        </a:rPr>
                        <a:t>Increase in hormone binding globulins (CBG, SHBG, TBG, etc.)</a:t>
                      </a:r>
                      <a:endParaRPr lang="nl-NL" sz="1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solidFill>
                            <a:srgbClr val="FFFF00"/>
                          </a:solidFill>
                          <a:effectLst/>
                        </a:rPr>
                        <a:t>very common </a:t>
                      </a:r>
                      <a:endParaRPr lang="nl-NL" sz="1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28566">
                <a:tc>
                  <a:txBody>
                    <a:bodyPr/>
                    <a:lstStyle/>
                    <a:p>
                      <a:pPr marL="342900" marR="28575" lvl="0" indent="-342900" algn="just">
                        <a:spcAft>
                          <a:spcPts val="0"/>
                        </a:spcAft>
                        <a:buFont typeface="Symbol" panose="05050102010706020507" pitchFamily="18" charset="2"/>
                        <a:buChar char=""/>
                        <a:tabLst>
                          <a:tab pos="274320" algn="l"/>
                        </a:tabLst>
                      </a:pPr>
                      <a:r>
                        <a:rPr lang="en-US" sz="1400" dirty="0">
                          <a:solidFill>
                            <a:srgbClr val="FFFF00"/>
                          </a:solidFill>
                          <a:effectLst/>
                        </a:rPr>
                        <a:t>Disturbance of thyroid </a:t>
                      </a:r>
                      <a:r>
                        <a:rPr lang="en-US" sz="1400" dirty="0" smtClean="0">
                          <a:solidFill>
                            <a:srgbClr val="FFFF00"/>
                          </a:solidFill>
                          <a:effectLst/>
                        </a:rPr>
                        <a:t>parameters</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dirty="0">
                          <a:solidFill>
                            <a:srgbClr val="FFFF00"/>
                          </a:solidFill>
                          <a:effectLst/>
                        </a:rPr>
                        <a:t>very common </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dirty="0">
                          <a:solidFill>
                            <a:srgbClr val="FFFF00"/>
                          </a:solidFill>
                          <a:effectLst/>
                        </a:rPr>
                        <a:t>Hypercholesterolemia, hypertriglyceridemia </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dirty="0">
                          <a:solidFill>
                            <a:srgbClr val="FFFF00"/>
                          </a:solidFill>
                          <a:effectLst/>
                        </a:rPr>
                        <a:t>very common </a:t>
                      </a:r>
                      <a:endParaRPr lang="nl-NL" sz="1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 pos="457200" algn="l"/>
                        </a:tabLst>
                      </a:pPr>
                      <a:r>
                        <a:rPr lang="en-US" sz="1400" dirty="0">
                          <a:effectLst/>
                        </a:rPr>
                        <a:t>Primary hypogonadism in men</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common</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 pos="457200" algn="l"/>
                        </a:tabLst>
                      </a:pPr>
                      <a:r>
                        <a:rPr lang="en-US" sz="1400">
                          <a:effectLst/>
                        </a:rPr>
                        <a:t>Gynaecomastia</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common</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Skin rash</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common</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Prolonged bleeding time</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common</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Leucopenia</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common</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Thrombocytopenia, anemia</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rare</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Autoimmune hepatitis</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rare</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Cardiovascular: hypertension </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very rare</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a:effectLst/>
                        </a:rPr>
                        <a:t>Ocular: blurred or double vision, toxic retinopathy, cataract, macular edema</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very rare</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342900" marR="28575" lvl="0" indent="-342900" algn="just">
                        <a:spcAft>
                          <a:spcPts val="0"/>
                        </a:spcAft>
                        <a:buFont typeface="Symbol" panose="05050102010706020507" pitchFamily="18" charset="2"/>
                        <a:buChar char=""/>
                        <a:tabLst>
                          <a:tab pos="274320" algn="l"/>
                        </a:tabLst>
                      </a:pPr>
                      <a:r>
                        <a:rPr lang="en-US" sz="1400" dirty="0">
                          <a:effectLst/>
                        </a:rPr>
                        <a:t>Hemorrhagic cystitis</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a:effectLst/>
                        </a:rPr>
                        <a:t>very rare</a:t>
                      </a:r>
                      <a:endParaRPr lang="nl-NL"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r h="232105">
                <a:tc>
                  <a:txBody>
                    <a:bodyPr/>
                    <a:lstStyle/>
                    <a:p>
                      <a:pPr marL="504190" marR="28575" indent="-252095">
                        <a:spcAft>
                          <a:spcPts val="0"/>
                        </a:spcAft>
                        <a:tabLst>
                          <a:tab pos="274320" algn="l"/>
                        </a:tabLst>
                      </a:pPr>
                      <a:r>
                        <a:rPr lang="en-US" sz="1400" dirty="0">
                          <a:effectLst/>
                        </a:rPr>
                        <a:t> </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c>
                  <a:txBody>
                    <a:bodyPr/>
                    <a:lstStyle/>
                    <a:p>
                      <a:pPr marL="103505" marR="29210" algn="just">
                        <a:spcAft>
                          <a:spcPts val="0"/>
                        </a:spcAft>
                        <a:tabLst>
                          <a:tab pos="103505" algn="l"/>
                        </a:tabLst>
                      </a:pPr>
                      <a:r>
                        <a:rPr lang="en-US" sz="1400" dirty="0">
                          <a:effectLst/>
                        </a:rPr>
                        <a:t> </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71" marR="64671" marT="0" marB="0"/>
                </a:tc>
              </a:tr>
            </a:tbl>
          </a:graphicData>
        </a:graphic>
      </p:graphicFrame>
    </p:spTree>
    <p:extLst>
      <p:ext uri="{BB962C8B-B14F-4D97-AF65-F5344CB8AC3E}">
        <p14:creationId xmlns:p14="http://schemas.microsoft.com/office/powerpoint/2010/main" xmlns="" val="35549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Adverse effects</a:t>
            </a:r>
            <a:endParaRPr lang="nl-NL" dirty="0"/>
          </a:p>
        </p:txBody>
      </p:sp>
      <p:sp>
        <p:nvSpPr>
          <p:cNvPr id="3" name="Tijdelijke aanduiding voor inhoud 2"/>
          <p:cNvSpPr>
            <a:spLocks noGrp="1"/>
          </p:cNvSpPr>
          <p:nvPr>
            <p:ph idx="1"/>
          </p:nvPr>
        </p:nvSpPr>
        <p:spPr/>
        <p:txBody>
          <a:bodyPr/>
          <a:lstStyle/>
          <a:p>
            <a:r>
              <a:rPr lang="en-US" b="1" dirty="0" smtClean="0"/>
              <a:t>We suggest</a:t>
            </a:r>
            <a:r>
              <a:rPr lang="en-US" dirty="0" smtClean="0"/>
              <a:t> starting </a:t>
            </a:r>
            <a:r>
              <a:rPr lang="en-US" dirty="0"/>
              <a:t>supportive therapy before severe </a:t>
            </a:r>
            <a:r>
              <a:rPr lang="en-US" dirty="0" smtClean="0"/>
              <a:t>toxici</a:t>
            </a:r>
            <a:r>
              <a:rPr lang="en-US" dirty="0"/>
              <a:t>ty occurs</a:t>
            </a:r>
            <a:r>
              <a:rPr lang="en-US" dirty="0" smtClean="0"/>
              <a:t>.</a:t>
            </a:r>
          </a:p>
          <a:p>
            <a:endParaRPr lang="en-US" dirty="0"/>
          </a:p>
          <a:p>
            <a:pPr marL="457200" indent="-457200">
              <a:buFontTx/>
              <a:buChar char="-"/>
            </a:pPr>
            <a:r>
              <a:rPr lang="en-US" dirty="0">
                <a:solidFill>
                  <a:schemeClr val="tx1"/>
                </a:solidFill>
              </a:rPr>
              <a:t>Antiemetic and anti-diarrheal</a:t>
            </a:r>
          </a:p>
          <a:p>
            <a:pPr marL="457200" indent="-457200">
              <a:buFontTx/>
              <a:buChar char="-"/>
            </a:pPr>
            <a:r>
              <a:rPr lang="en-US" dirty="0">
                <a:solidFill>
                  <a:schemeClr val="tx1"/>
                </a:solidFill>
              </a:rPr>
              <a:t>Psychological</a:t>
            </a:r>
          </a:p>
          <a:p>
            <a:pPr marL="457200" indent="-457200">
              <a:buFontTx/>
              <a:buChar char="-"/>
            </a:pPr>
            <a:r>
              <a:rPr lang="en-US" dirty="0">
                <a:solidFill>
                  <a:schemeClr val="tx1"/>
                </a:solidFill>
              </a:rPr>
              <a:t>Lifestyle – advices </a:t>
            </a:r>
            <a:endParaRPr lang="nl-NL" dirty="0">
              <a:solidFill>
                <a:schemeClr val="tx1"/>
              </a:solidFill>
            </a:endParaRPr>
          </a:p>
          <a:p>
            <a:pPr marL="457200" indent="-457200">
              <a:lnSpc>
                <a:spcPct val="200000"/>
              </a:lnSpc>
              <a:buFontTx/>
              <a:buChar char="-"/>
            </a:pPr>
            <a:r>
              <a:rPr lang="en-US" sz="2000" dirty="0" smtClean="0">
                <a:solidFill>
                  <a:schemeClr val="tx1"/>
                </a:solidFill>
              </a:rPr>
              <a:t>Levothyroxine </a:t>
            </a:r>
            <a:r>
              <a:rPr lang="en-US" sz="2000" dirty="0">
                <a:solidFill>
                  <a:schemeClr val="tx1"/>
                </a:solidFill>
              </a:rPr>
              <a:t>to consider</a:t>
            </a:r>
          </a:p>
          <a:p>
            <a:pPr marL="457200" indent="-457200">
              <a:buFontTx/>
              <a:buChar char="-"/>
            </a:pPr>
            <a:r>
              <a:rPr lang="en-US" sz="2000" dirty="0">
                <a:solidFill>
                  <a:schemeClr val="tx1"/>
                </a:solidFill>
              </a:rPr>
              <a:t>Testosterone also, </a:t>
            </a:r>
            <a:r>
              <a:rPr lang="en-US" sz="2000" i="1" dirty="0">
                <a:solidFill>
                  <a:schemeClr val="tx1"/>
                </a:solidFill>
              </a:rPr>
              <a:t>seldom</a:t>
            </a:r>
            <a:endParaRPr lang="en-US" sz="2000" dirty="0">
              <a:solidFill>
                <a:schemeClr val="tx1"/>
              </a:solidFill>
            </a:endParaRPr>
          </a:p>
          <a:p>
            <a:pPr marL="457200" indent="-457200">
              <a:buFontTx/>
              <a:buChar char="-"/>
            </a:pPr>
            <a:r>
              <a:rPr lang="en-US" sz="2000" dirty="0" err="1">
                <a:solidFill>
                  <a:schemeClr val="tx1"/>
                </a:solidFill>
              </a:rPr>
              <a:t>Statine</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xmlns="" val="12305902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Recommended </a:t>
            </a:r>
            <a:r>
              <a:rPr lang="en-US" i="1" dirty="0" smtClean="0">
                <a:solidFill>
                  <a:srgbClr val="4E00DA"/>
                </a:solidFill>
              </a:rPr>
              <a:t>monitoring</a:t>
            </a:r>
            <a:endParaRPr lang="nl-NL" i="1" dirty="0">
              <a:solidFill>
                <a:srgbClr val="4E00DA"/>
              </a:solidFill>
            </a:endParaRPr>
          </a:p>
        </p:txBody>
      </p:sp>
      <p:graphicFrame>
        <p:nvGraphicFramePr>
          <p:cNvPr id="4" name="Tabel 3"/>
          <p:cNvGraphicFramePr>
            <a:graphicFrameLocks noGrp="1"/>
          </p:cNvGraphicFramePr>
          <p:nvPr>
            <p:extLst>
              <p:ext uri="{D42A27DB-BD31-4B8C-83A1-F6EECF244321}">
                <p14:modId xmlns:p14="http://schemas.microsoft.com/office/powerpoint/2010/main" xmlns="" val="596922189"/>
              </p:ext>
            </p:extLst>
          </p:nvPr>
        </p:nvGraphicFramePr>
        <p:xfrm>
          <a:off x="391886" y="993949"/>
          <a:ext cx="8512628" cy="3948660"/>
        </p:xfrm>
        <a:graphic>
          <a:graphicData uri="http://schemas.openxmlformats.org/drawingml/2006/table">
            <a:tbl>
              <a:tblPr firstRow="1" firstCol="1" lastRow="1" lastCol="1" bandRow="1" bandCol="1">
                <a:tableStyleId>{5C22544A-7EE6-4342-B048-85BDC9FD1C3A}</a:tableStyleId>
              </a:tblPr>
              <a:tblGrid>
                <a:gridCol w="1665514"/>
                <a:gridCol w="2873829"/>
                <a:gridCol w="3973285"/>
              </a:tblGrid>
              <a:tr h="357766">
                <a:tc>
                  <a:txBody>
                    <a:bodyPr/>
                    <a:lstStyle/>
                    <a:p>
                      <a:pPr>
                        <a:spcAft>
                          <a:spcPts val="0"/>
                        </a:spcAft>
                      </a:pPr>
                      <a:r>
                        <a:rPr lang="en-US" sz="1800" b="1" u="sng" dirty="0">
                          <a:effectLst/>
                          <a:latin typeface="Arial" pitchFamily="34" charset="0"/>
                          <a:cs typeface="Arial" pitchFamily="34" charset="0"/>
                        </a:rPr>
                        <a:t>Parameter</a:t>
                      </a:r>
                      <a:endParaRPr lang="nl-NL" sz="1800" b="1" u="sng" dirty="0">
                        <a:effectLst/>
                        <a:latin typeface="Arial" pitchFamily="34" charset="0"/>
                        <a:ea typeface="Times New Roman" panose="02020603050405020304" pitchFamily="18" charset="0"/>
                        <a:cs typeface="Arial" pitchFamily="34" charset="0"/>
                      </a:endParaRPr>
                    </a:p>
                  </a:txBody>
                  <a:tcPr marL="49736" marR="49736" marT="0" marB="0"/>
                </a:tc>
                <a:tc>
                  <a:txBody>
                    <a:bodyPr/>
                    <a:lstStyle/>
                    <a:p>
                      <a:pPr>
                        <a:spcAft>
                          <a:spcPts val="0"/>
                        </a:spcAft>
                      </a:pPr>
                      <a:r>
                        <a:rPr lang="en-US" sz="1800" b="1" u="sng" dirty="0" smtClean="0">
                          <a:solidFill>
                            <a:schemeClr val="tx1"/>
                          </a:solidFill>
                          <a:effectLst/>
                          <a:latin typeface="Arial" pitchFamily="34" charset="0"/>
                          <a:cs typeface="Arial" pitchFamily="34" charset="0"/>
                        </a:rPr>
                        <a:t>Interval</a:t>
                      </a:r>
                      <a:endParaRPr lang="nl-NL" sz="1800" b="1" u="sng" dirty="0">
                        <a:solidFill>
                          <a:schemeClr val="tx1"/>
                        </a:solidFill>
                        <a:effectLst/>
                        <a:latin typeface="Arial" pitchFamily="34" charset="0"/>
                        <a:ea typeface="Times New Roman" panose="02020603050405020304" pitchFamily="18" charset="0"/>
                        <a:cs typeface="Arial"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b="1" u="sng" dirty="0">
                          <a:effectLst/>
                          <a:latin typeface="Arial" pitchFamily="34" charset="0"/>
                          <a:cs typeface="Arial" pitchFamily="34" charset="0"/>
                        </a:rPr>
                        <a:t>Comment</a:t>
                      </a:r>
                      <a:endParaRPr lang="nl-NL" sz="1800" b="1" u="sng" dirty="0">
                        <a:effectLst/>
                        <a:latin typeface="Arial" pitchFamily="34" charset="0"/>
                        <a:ea typeface="Times New Roman" panose="02020603050405020304" pitchFamily="18" charset="0"/>
                        <a:cs typeface="Arial" pitchFamily="34" charset="0"/>
                      </a:endParaRPr>
                    </a:p>
                  </a:txBody>
                  <a:tcPr marL="49736" marR="49736" marT="0" marB="0"/>
                </a:tc>
              </a:tr>
              <a:tr h="1109647">
                <a:tc>
                  <a:txBody>
                    <a:bodyPr/>
                    <a:lstStyle/>
                    <a:p>
                      <a:pPr>
                        <a:spcAft>
                          <a:spcPts val="0"/>
                        </a:spcAft>
                      </a:pPr>
                      <a:r>
                        <a:rPr lang="en-US" sz="1800" dirty="0">
                          <a:solidFill>
                            <a:srgbClr val="FFFF00"/>
                          </a:solidFill>
                          <a:effectLst/>
                          <a:latin typeface="Arial" pitchFamily="34" charset="0"/>
                          <a:cs typeface="Arial" pitchFamily="34" charset="0"/>
                        </a:rPr>
                        <a:t>Mitotane blood level</a:t>
                      </a:r>
                      <a:endParaRPr lang="nl-NL" sz="1800" dirty="0">
                        <a:solidFill>
                          <a:srgbClr val="FFFF00"/>
                        </a:solidFill>
                        <a:effectLst/>
                        <a:latin typeface="Arial" pitchFamily="34" charset="0"/>
                        <a:ea typeface="Times New Roman" panose="02020603050405020304" pitchFamily="18" charset="0"/>
                        <a:cs typeface="Arial" pitchFamily="34" charset="0"/>
                      </a:endParaRPr>
                    </a:p>
                  </a:txBody>
                  <a:tcPr marL="49736" marR="49736" marT="0" marB="0"/>
                </a:tc>
                <a:tc>
                  <a:txBody>
                    <a:bodyPr/>
                    <a:lstStyle/>
                    <a:p>
                      <a:pPr>
                        <a:spcAft>
                          <a:spcPts val="0"/>
                        </a:spcAft>
                      </a:pPr>
                      <a:r>
                        <a:rPr lang="en-US" sz="1800" b="1" dirty="0">
                          <a:solidFill>
                            <a:schemeClr val="tx1"/>
                          </a:solidFill>
                          <a:effectLst/>
                          <a:latin typeface="Arial" pitchFamily="34" charset="0"/>
                          <a:cs typeface="Arial" pitchFamily="34" charset="0"/>
                        </a:rPr>
                        <a:t>Every 3-4 weeks, as soon as plateau of blood level is reached every 2-3 months</a:t>
                      </a:r>
                      <a:endParaRPr lang="nl-NL" sz="1800" b="1" dirty="0">
                        <a:solidFill>
                          <a:schemeClr val="tx1"/>
                        </a:solidFill>
                        <a:effectLst/>
                        <a:latin typeface="Arial" pitchFamily="34" charset="0"/>
                        <a:ea typeface="Times New Roman" panose="02020603050405020304" pitchFamily="18" charset="0"/>
                        <a:cs typeface="Arial"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a:effectLst/>
                          <a:latin typeface="Arial" pitchFamily="34" charset="0"/>
                          <a:cs typeface="Arial" pitchFamily="34" charset="0"/>
                        </a:rPr>
                        <a:t>Target blood level &gt; 14 mg/L </a:t>
                      </a:r>
                      <a:endParaRPr lang="nl-NL" sz="1800" dirty="0">
                        <a:effectLst/>
                        <a:latin typeface="Arial" pitchFamily="34" charset="0"/>
                        <a:ea typeface="Times New Roman" panose="02020603050405020304" pitchFamily="18" charset="0"/>
                        <a:cs typeface="Arial" pitchFamily="34" charset="0"/>
                      </a:endParaRPr>
                    </a:p>
                  </a:txBody>
                  <a:tcPr marL="49736" marR="49736" marT="0" marB="0"/>
                </a:tc>
              </a:tr>
              <a:tr h="1365201">
                <a:tc>
                  <a:txBody>
                    <a:bodyPr/>
                    <a:lstStyle/>
                    <a:p>
                      <a:pPr>
                        <a:spcAft>
                          <a:spcPts val="0"/>
                        </a:spcAft>
                      </a:pPr>
                      <a:r>
                        <a:rPr lang="en-US" sz="1800" dirty="0">
                          <a:solidFill>
                            <a:srgbClr val="FFFF00"/>
                          </a:solidFill>
                          <a:effectLst/>
                          <a:latin typeface="Arial" pitchFamily="34" charset="0"/>
                          <a:cs typeface="Arial" pitchFamily="34" charset="0"/>
                        </a:rPr>
                        <a:t>GOT, GPT, bilirubin, (</a:t>
                      </a:r>
                      <a:r>
                        <a:rPr lang="en-US" sz="1800" dirty="0" err="1">
                          <a:solidFill>
                            <a:srgbClr val="FFFF00"/>
                          </a:solidFill>
                          <a:effectLst/>
                          <a:latin typeface="Arial" pitchFamily="34" charset="0"/>
                          <a:cs typeface="Arial" pitchFamily="34" charset="0"/>
                        </a:rPr>
                        <a:t>gGT</a:t>
                      </a:r>
                      <a:r>
                        <a:rPr lang="en-US" sz="1800" dirty="0">
                          <a:solidFill>
                            <a:srgbClr val="FFFF00"/>
                          </a:solidFill>
                          <a:effectLst/>
                          <a:latin typeface="Arial" pitchFamily="34" charset="0"/>
                          <a:cs typeface="Arial" pitchFamily="34" charset="0"/>
                        </a:rPr>
                        <a:t>)</a:t>
                      </a:r>
                      <a:endParaRPr lang="nl-NL" sz="1800" dirty="0">
                        <a:solidFill>
                          <a:srgbClr val="FFFF00"/>
                        </a:solidFill>
                        <a:effectLst/>
                        <a:latin typeface="Arial" pitchFamily="34" charset="0"/>
                        <a:ea typeface="Times New Roman" panose="02020603050405020304" pitchFamily="18" charset="0"/>
                        <a:cs typeface="Arial" pitchFamily="34" charset="0"/>
                      </a:endParaRPr>
                    </a:p>
                  </a:txBody>
                  <a:tcPr marL="49736" marR="49736" marT="0" marB="0"/>
                </a:tc>
                <a:tc>
                  <a:txBody>
                    <a:bodyPr/>
                    <a:lstStyle/>
                    <a:p>
                      <a:pPr>
                        <a:spcAft>
                          <a:spcPts val="0"/>
                        </a:spcAft>
                      </a:pPr>
                      <a:r>
                        <a:rPr lang="en-US" sz="1800" b="1" dirty="0">
                          <a:solidFill>
                            <a:schemeClr val="tx1"/>
                          </a:solidFill>
                          <a:effectLst/>
                          <a:latin typeface="Arial" pitchFamily="34" charset="0"/>
                          <a:cs typeface="Arial" pitchFamily="34" charset="0"/>
                        </a:rPr>
                        <a:t>Initially every 3-4 weeks, after 6 months every 2-3 months</a:t>
                      </a:r>
                      <a:endParaRPr lang="nl-NL" sz="1800" b="1" dirty="0">
                        <a:solidFill>
                          <a:schemeClr val="tx1"/>
                        </a:solidFill>
                        <a:effectLst/>
                        <a:latin typeface="Arial" pitchFamily="34" charset="0"/>
                        <a:ea typeface="Times New Roman" panose="02020603050405020304" pitchFamily="18" charset="0"/>
                        <a:cs typeface="Arial"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a:effectLst/>
                          <a:latin typeface="Arial" pitchFamily="34" charset="0"/>
                          <a:cs typeface="Arial" pitchFamily="34" charset="0"/>
                        </a:rPr>
                        <a:t>GGT is invariably elevated </a:t>
                      </a:r>
                      <a:r>
                        <a:rPr lang="en-US" sz="1800" dirty="0" smtClean="0">
                          <a:effectLst/>
                          <a:latin typeface="Arial" pitchFamily="34" charset="0"/>
                          <a:cs typeface="Arial" pitchFamily="34" charset="0"/>
                        </a:rPr>
                        <a:t>w/o </a:t>
                      </a:r>
                      <a:r>
                        <a:rPr lang="en-US" sz="1800" dirty="0">
                          <a:effectLst/>
                          <a:latin typeface="Arial" pitchFamily="34" charset="0"/>
                          <a:cs typeface="Arial" pitchFamily="34" charset="0"/>
                        </a:rPr>
                        <a:t>clinical consequences. If other liver enzymes are rapidly increasing (&gt; 5-fold of baseline), there is risk of liver failure: interrupt mitotane</a:t>
                      </a:r>
                      <a:endParaRPr lang="nl-NL" sz="1800" dirty="0">
                        <a:effectLst/>
                        <a:latin typeface="Arial" pitchFamily="34" charset="0"/>
                        <a:ea typeface="Times New Roman" panose="02020603050405020304" pitchFamily="18" charset="0"/>
                        <a:cs typeface="Arial" pitchFamily="34" charset="0"/>
                      </a:endParaRPr>
                    </a:p>
                  </a:txBody>
                  <a:tcPr marL="49736" marR="49736" marT="0" marB="0"/>
                </a:tc>
              </a:tr>
              <a:tr h="1109647">
                <a:tc>
                  <a:txBody>
                    <a:bodyPr/>
                    <a:lstStyle/>
                    <a:p>
                      <a:pPr>
                        <a:spcAft>
                          <a:spcPts val="0"/>
                        </a:spcAft>
                      </a:pPr>
                      <a:r>
                        <a:rPr lang="en-US" sz="1800" dirty="0">
                          <a:solidFill>
                            <a:srgbClr val="FFFF00"/>
                          </a:solidFill>
                          <a:effectLst/>
                          <a:latin typeface="Arial" pitchFamily="34" charset="0"/>
                          <a:cs typeface="Arial" pitchFamily="34" charset="0"/>
                        </a:rPr>
                        <a:t>Blood count</a:t>
                      </a:r>
                      <a:endParaRPr lang="nl-NL" sz="1800" dirty="0">
                        <a:solidFill>
                          <a:srgbClr val="FFFF00"/>
                        </a:solidFill>
                        <a:effectLst/>
                        <a:latin typeface="Arial" pitchFamily="34" charset="0"/>
                        <a:ea typeface="Times New Roman" panose="02020603050405020304" pitchFamily="18" charset="0"/>
                        <a:cs typeface="Arial" pitchFamily="34" charset="0"/>
                      </a:endParaRPr>
                    </a:p>
                  </a:txBody>
                  <a:tcPr marL="49736" marR="49736" marT="0" marB="0"/>
                </a:tc>
                <a:tc>
                  <a:txBody>
                    <a:bodyPr/>
                    <a:lstStyle/>
                    <a:p>
                      <a:pPr>
                        <a:spcAft>
                          <a:spcPts val="0"/>
                        </a:spcAft>
                      </a:pPr>
                      <a:r>
                        <a:rPr lang="en-US" sz="1800" b="1" dirty="0">
                          <a:solidFill>
                            <a:schemeClr val="tx1"/>
                          </a:solidFill>
                          <a:effectLst/>
                          <a:latin typeface="Arial" pitchFamily="34" charset="0"/>
                          <a:cs typeface="Arial" pitchFamily="34" charset="0"/>
                        </a:rPr>
                        <a:t>Initially after 3-4 weeks, then every 3-4 months</a:t>
                      </a:r>
                      <a:endParaRPr lang="nl-NL" sz="1800" b="1" dirty="0">
                        <a:solidFill>
                          <a:schemeClr val="tx1"/>
                        </a:solidFill>
                        <a:effectLst/>
                        <a:latin typeface="Arial" pitchFamily="34" charset="0"/>
                        <a:ea typeface="Times New Roman" panose="02020603050405020304" pitchFamily="18" charset="0"/>
                        <a:cs typeface="Arial"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a:effectLst/>
                          <a:latin typeface="Arial" pitchFamily="34" charset="0"/>
                          <a:cs typeface="Arial" pitchFamily="34" charset="0"/>
                        </a:rPr>
                        <a:t>Check for rare and in most cases not significant leucopenia, thrombocytopenia, and anemia </a:t>
                      </a:r>
                      <a:endParaRPr lang="nl-NL" sz="1800" dirty="0">
                        <a:effectLst/>
                        <a:latin typeface="Arial" pitchFamily="34" charset="0"/>
                        <a:ea typeface="Times New Roman" panose="02020603050405020304" pitchFamily="18" charset="0"/>
                        <a:cs typeface="Arial" pitchFamily="34" charset="0"/>
                      </a:endParaRPr>
                    </a:p>
                  </a:txBody>
                  <a:tcPr marL="49736" marR="49736" marT="0" marB="0"/>
                </a:tc>
              </a:tr>
            </a:tbl>
          </a:graphicData>
        </a:graphic>
      </p:graphicFrame>
    </p:spTree>
    <p:extLst>
      <p:ext uri="{BB962C8B-B14F-4D97-AF65-F5344CB8AC3E}">
        <p14:creationId xmlns:p14="http://schemas.microsoft.com/office/powerpoint/2010/main" xmlns="" val="41451302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Suggested </a:t>
            </a:r>
            <a:r>
              <a:rPr lang="en-US" b="1" i="1" dirty="0">
                <a:solidFill>
                  <a:srgbClr val="4E00DA"/>
                </a:solidFill>
              </a:rPr>
              <a:t>monitoring</a:t>
            </a:r>
            <a:endParaRPr lang="nl-NL" b="1" dirty="0"/>
          </a:p>
        </p:txBody>
      </p:sp>
      <p:graphicFrame>
        <p:nvGraphicFramePr>
          <p:cNvPr id="4" name="Tabel 3"/>
          <p:cNvGraphicFramePr>
            <a:graphicFrameLocks noGrp="1"/>
          </p:cNvGraphicFramePr>
          <p:nvPr>
            <p:extLst>
              <p:ext uri="{D42A27DB-BD31-4B8C-83A1-F6EECF244321}">
                <p14:modId xmlns:p14="http://schemas.microsoft.com/office/powerpoint/2010/main" xmlns="" val="1912085451"/>
              </p:ext>
            </p:extLst>
          </p:nvPr>
        </p:nvGraphicFramePr>
        <p:xfrm>
          <a:off x="413657" y="1023968"/>
          <a:ext cx="8447313" cy="3952981"/>
        </p:xfrm>
        <a:graphic>
          <a:graphicData uri="http://schemas.openxmlformats.org/drawingml/2006/table">
            <a:tbl>
              <a:tblPr firstRow="1" firstCol="1" lastRow="1" lastCol="1" bandRow="1" bandCol="1">
                <a:tableStyleId>{5C22544A-7EE6-4342-B048-85BDC9FD1C3A}</a:tableStyleId>
              </a:tblPr>
              <a:tblGrid>
                <a:gridCol w="1534886"/>
                <a:gridCol w="3068808"/>
                <a:gridCol w="3843619"/>
              </a:tblGrid>
              <a:tr h="526241">
                <a:tc>
                  <a:txBody>
                    <a:bodyPr/>
                    <a:lstStyle/>
                    <a:p>
                      <a:pPr>
                        <a:spcAft>
                          <a:spcPts val="0"/>
                        </a:spcAft>
                      </a:pPr>
                      <a:r>
                        <a:rPr lang="en-US" sz="1800" dirty="0">
                          <a:solidFill>
                            <a:srgbClr val="FFFF00"/>
                          </a:solidFill>
                          <a:effectLst/>
                          <a:latin typeface="Arial" panose="020B0604020202020204" pitchFamily="34" charset="0"/>
                          <a:cs typeface="Arial" panose="020B0604020202020204" pitchFamily="34" charset="0"/>
                        </a:rPr>
                        <a:t>ACTH</a:t>
                      </a:r>
                      <a:endParaRPr lang="nl-NL"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c>
                  <a:txBody>
                    <a:bodyPr/>
                    <a:lstStyle/>
                    <a:p>
                      <a:pPr>
                        <a:spcAft>
                          <a:spcPts val="0"/>
                        </a:spcAft>
                      </a:pPr>
                      <a:r>
                        <a:rPr lang="en-US" sz="1800" b="1" dirty="0">
                          <a:solidFill>
                            <a:schemeClr val="tx1"/>
                          </a:solidFill>
                          <a:effectLst/>
                          <a:latin typeface="Arial" panose="020B0604020202020204" pitchFamily="34" charset="0"/>
                          <a:cs typeface="Arial" panose="020B0604020202020204" pitchFamily="34" charset="0"/>
                        </a:rPr>
                        <a:t>Suspected glucocorticoid deficiency or excess </a:t>
                      </a:r>
                      <a:endParaRPr lang="nl-NL"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smtClean="0">
                          <a:effectLst/>
                          <a:latin typeface="Arial" panose="020B0604020202020204" pitchFamily="34" charset="0"/>
                          <a:cs typeface="Arial" panose="020B0604020202020204" pitchFamily="34" charset="0"/>
                        </a:rPr>
                        <a:t>ACTH </a:t>
                      </a:r>
                      <a:r>
                        <a:rPr lang="en-US" sz="1800" dirty="0">
                          <a:effectLst/>
                          <a:latin typeface="Arial" panose="020B0604020202020204" pitchFamily="34" charset="0"/>
                          <a:cs typeface="Arial" panose="020B0604020202020204" pitchFamily="34" charset="0"/>
                        </a:rPr>
                        <a:t>in the normal range or slightly above</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r>
              <a:tr h="912422">
                <a:tc>
                  <a:txBody>
                    <a:bodyPr/>
                    <a:lstStyle/>
                    <a:p>
                      <a:pPr>
                        <a:spcAft>
                          <a:spcPts val="0"/>
                        </a:spcAft>
                      </a:pPr>
                      <a:r>
                        <a:rPr lang="en-US" sz="1800" dirty="0">
                          <a:solidFill>
                            <a:srgbClr val="FFFF00"/>
                          </a:solidFill>
                          <a:effectLst/>
                          <a:latin typeface="Arial" panose="020B0604020202020204" pitchFamily="34" charset="0"/>
                          <a:cs typeface="Arial" panose="020B0604020202020204" pitchFamily="34" charset="0"/>
                        </a:rPr>
                        <a:t>TSH, fT4</a:t>
                      </a:r>
                      <a:endParaRPr lang="nl-NL"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c>
                  <a:txBody>
                    <a:bodyPr/>
                    <a:lstStyle/>
                    <a:p>
                      <a:pPr>
                        <a:spcAft>
                          <a:spcPts val="0"/>
                        </a:spcAft>
                      </a:pPr>
                      <a:r>
                        <a:rPr lang="en-US" sz="1800" b="1" dirty="0">
                          <a:effectLst/>
                          <a:latin typeface="Arial" panose="020B0604020202020204" pitchFamily="34" charset="0"/>
                          <a:cs typeface="Arial" panose="020B0604020202020204" pitchFamily="34" charset="0"/>
                        </a:rPr>
                        <a:t>Every 3 – 4 months</a:t>
                      </a:r>
                      <a:endParaRPr lang="nl-N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smtClean="0">
                          <a:effectLst/>
                          <a:latin typeface="Arial" panose="020B0604020202020204" pitchFamily="34" charset="0"/>
                          <a:cs typeface="Arial" panose="020B0604020202020204" pitchFamily="34" charset="0"/>
                        </a:rPr>
                        <a:t>Only </a:t>
                      </a:r>
                      <a:r>
                        <a:rPr lang="en-US" sz="1800" dirty="0">
                          <a:effectLst/>
                          <a:latin typeface="Arial" panose="020B0604020202020204" pitchFamily="34" charset="0"/>
                          <a:cs typeface="Arial" panose="020B0604020202020204" pitchFamily="34" charset="0"/>
                        </a:rPr>
                        <a:t>recommended in patients with clinical symptoms of hypothyroidism </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r>
              <a:tr h="845999">
                <a:tc>
                  <a:txBody>
                    <a:bodyPr/>
                    <a:lstStyle/>
                    <a:p>
                      <a:pPr>
                        <a:spcAft>
                          <a:spcPts val="0"/>
                        </a:spcAft>
                      </a:pPr>
                      <a:r>
                        <a:rPr lang="en-US" sz="1800" dirty="0">
                          <a:solidFill>
                            <a:srgbClr val="FFFF00"/>
                          </a:solidFill>
                          <a:effectLst/>
                          <a:latin typeface="Arial" panose="020B0604020202020204" pitchFamily="34" charset="0"/>
                          <a:cs typeface="Arial" panose="020B0604020202020204" pitchFamily="34" charset="0"/>
                        </a:rPr>
                        <a:t>Renin</a:t>
                      </a:r>
                      <a:endParaRPr lang="nl-NL"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c>
                  <a:txBody>
                    <a:bodyPr/>
                    <a:lstStyle/>
                    <a:p>
                      <a:pPr>
                        <a:spcAft>
                          <a:spcPts val="0"/>
                        </a:spcAft>
                      </a:pPr>
                      <a:r>
                        <a:rPr lang="en-US" sz="1800" b="1" dirty="0">
                          <a:effectLst/>
                          <a:latin typeface="Arial" panose="020B0604020202020204" pitchFamily="34" charset="0"/>
                          <a:cs typeface="Arial" panose="020B0604020202020204" pitchFamily="34" charset="0"/>
                        </a:rPr>
                        <a:t>Every 6 months</a:t>
                      </a:r>
                      <a:endParaRPr lang="nl-N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a:effectLst/>
                          <a:latin typeface="Arial" panose="020B0604020202020204" pitchFamily="34" charset="0"/>
                          <a:cs typeface="Arial" panose="020B0604020202020204" pitchFamily="34" charset="0"/>
                        </a:rPr>
                        <a:t>If renin ↑ and </a:t>
                      </a:r>
                      <a:r>
                        <a:rPr lang="en-US" sz="1800" dirty="0" smtClean="0">
                          <a:effectLst/>
                          <a:latin typeface="Arial" panose="020B0604020202020204" pitchFamily="34" charset="0"/>
                          <a:cs typeface="Arial" panose="020B0604020202020204" pitchFamily="34" charset="0"/>
                        </a:rPr>
                        <a:t>symptoms </a:t>
                      </a:r>
                      <a:r>
                        <a:rPr lang="en-US" sz="1800" dirty="0">
                          <a:effectLst/>
                          <a:latin typeface="Arial" panose="020B0604020202020204" pitchFamily="34" charset="0"/>
                          <a:cs typeface="Arial" panose="020B0604020202020204" pitchFamily="34" charset="0"/>
                        </a:rPr>
                        <a:t>of </a:t>
                      </a:r>
                      <a:r>
                        <a:rPr lang="en-US" sz="1800" dirty="0" err="1" smtClean="0">
                          <a:effectLst/>
                          <a:latin typeface="Arial" panose="020B0604020202020204" pitchFamily="34" charset="0"/>
                          <a:cs typeface="Arial" panose="020B0604020202020204" pitchFamily="34" charset="0"/>
                        </a:rPr>
                        <a:t>hypoaldosteronism</a:t>
                      </a:r>
                      <a:r>
                        <a:rPr lang="en-US" sz="1800" dirty="0" smtClean="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add </a:t>
                      </a:r>
                      <a:r>
                        <a:rPr lang="en-US" sz="1800" dirty="0" smtClean="0">
                          <a:effectLst/>
                          <a:latin typeface="Arial" panose="020B0604020202020204" pitchFamily="34" charset="0"/>
                          <a:cs typeface="Arial" panose="020B0604020202020204" pitchFamily="34" charset="0"/>
                        </a:rPr>
                        <a:t>fludrocortisone</a:t>
                      </a:r>
                      <a:r>
                        <a:rPr lang="en-US" sz="1800" dirty="0">
                          <a:effectLst/>
                          <a:latin typeface="Arial" panose="020B0604020202020204" pitchFamily="34" charset="0"/>
                          <a:cs typeface="Arial" panose="020B0604020202020204" pitchFamily="34" charset="0"/>
                        </a:rPr>
                        <a:t> </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r>
              <a:tr h="762516">
                <a:tc>
                  <a:txBody>
                    <a:bodyPr/>
                    <a:lstStyle/>
                    <a:p>
                      <a:pPr>
                        <a:spcAft>
                          <a:spcPts val="0"/>
                        </a:spcAft>
                      </a:pPr>
                      <a:r>
                        <a:rPr lang="en-US" sz="1800" dirty="0">
                          <a:solidFill>
                            <a:srgbClr val="FFFF00"/>
                          </a:solidFill>
                          <a:effectLst/>
                          <a:latin typeface="Arial" panose="020B0604020202020204" pitchFamily="34" charset="0"/>
                          <a:cs typeface="Arial" panose="020B0604020202020204" pitchFamily="34" charset="0"/>
                        </a:rPr>
                        <a:t>Cholesterol (HDL, LDL)</a:t>
                      </a:r>
                      <a:endParaRPr lang="nl-NL"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c>
                  <a:txBody>
                    <a:bodyPr/>
                    <a:lstStyle/>
                    <a:p>
                      <a:pPr>
                        <a:spcAft>
                          <a:spcPts val="0"/>
                        </a:spcAft>
                      </a:pPr>
                      <a:r>
                        <a:rPr lang="en-US" sz="1800" b="1" dirty="0">
                          <a:effectLst/>
                          <a:latin typeface="Arial" panose="020B0604020202020204" pitchFamily="34" charset="0"/>
                          <a:cs typeface="Arial" panose="020B0604020202020204" pitchFamily="34" charset="0"/>
                        </a:rPr>
                        <a:t>Every 3-4 months (in adjuvant setting)</a:t>
                      </a:r>
                      <a:endParaRPr lang="nl-NL" sz="1800" b="1"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a:effectLst/>
                          <a:latin typeface="Arial" panose="020B0604020202020204" pitchFamily="34" charset="0"/>
                          <a:cs typeface="Arial" panose="020B0604020202020204" pitchFamily="34" charset="0"/>
                        </a:rPr>
                        <a:t>If LDL / HDL cholesterol ↑↑ </a:t>
                      </a:r>
                      <a:r>
                        <a:rPr lang="en-US" sz="1800" dirty="0" smtClean="0">
                          <a:effectLst/>
                          <a:latin typeface="Arial" panose="020B0604020202020204" pitchFamily="34" charset="0"/>
                          <a:cs typeface="Arial" panose="020B0604020202020204" pitchFamily="34" charset="0"/>
                        </a:rPr>
                        <a:t>consider </a:t>
                      </a:r>
                      <a:r>
                        <a:rPr lang="en-US" sz="1800" dirty="0">
                          <a:effectLst/>
                          <a:latin typeface="Arial" panose="020B0604020202020204" pitchFamily="34" charset="0"/>
                          <a:cs typeface="Arial" panose="020B0604020202020204" pitchFamily="34" charset="0"/>
                        </a:rPr>
                        <a:t>statins in selected cases.</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r>
              <a:tr h="762516">
                <a:tc>
                  <a:txBody>
                    <a:bodyPr/>
                    <a:lstStyle/>
                    <a:p>
                      <a:pPr>
                        <a:spcAft>
                          <a:spcPts val="0"/>
                        </a:spcAft>
                      </a:pPr>
                      <a:r>
                        <a:rPr lang="en-US" sz="1800" dirty="0">
                          <a:solidFill>
                            <a:srgbClr val="FFFF00"/>
                          </a:solidFill>
                          <a:effectLst/>
                          <a:latin typeface="Arial" panose="020B0604020202020204" pitchFamily="34" charset="0"/>
                          <a:cs typeface="Arial" panose="020B0604020202020204" pitchFamily="34" charset="0"/>
                        </a:rPr>
                        <a:t>Testosterone and SHBG in men</a:t>
                      </a:r>
                      <a:endParaRPr lang="nl-NL" sz="1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c>
                  <a:txBody>
                    <a:bodyPr/>
                    <a:lstStyle/>
                    <a:p>
                      <a:pPr>
                        <a:spcAft>
                          <a:spcPts val="0"/>
                        </a:spcAft>
                      </a:pPr>
                      <a:r>
                        <a:rPr lang="en-US" sz="1800" b="1" dirty="0">
                          <a:solidFill>
                            <a:schemeClr val="tx1"/>
                          </a:solidFill>
                          <a:effectLst/>
                          <a:latin typeface="Arial" panose="020B0604020202020204" pitchFamily="34" charset="0"/>
                          <a:cs typeface="Arial" panose="020B0604020202020204" pitchFamily="34" charset="0"/>
                        </a:rPr>
                        <a:t>Every 3-4 months (in adjuvant setting)</a:t>
                      </a:r>
                      <a:endParaRPr lang="nl-NL"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solidFill>
                      <a:schemeClr val="accent1">
                        <a:lumMod val="40000"/>
                        <a:lumOff val="60000"/>
                      </a:schemeClr>
                    </a:solidFill>
                  </a:tcPr>
                </a:tc>
                <a:tc>
                  <a:txBody>
                    <a:bodyPr/>
                    <a:lstStyle/>
                    <a:p>
                      <a:pPr>
                        <a:spcAft>
                          <a:spcPts val="0"/>
                        </a:spcAft>
                      </a:pPr>
                      <a:r>
                        <a:rPr lang="en-US" sz="1800" dirty="0">
                          <a:effectLst/>
                          <a:latin typeface="Arial" panose="020B0604020202020204" pitchFamily="34" charset="0"/>
                          <a:cs typeface="Arial" panose="020B0604020202020204" pitchFamily="34" charset="0"/>
                        </a:rPr>
                        <a:t>If testosterone </a:t>
                      </a:r>
                      <a:r>
                        <a:rPr lang="en-US" sz="1800" dirty="0" smtClean="0">
                          <a:effectLst/>
                          <a:latin typeface="Arial" panose="020B0604020202020204" pitchFamily="34" charset="0"/>
                          <a:cs typeface="Arial" panose="020B0604020202020204" pitchFamily="34" charset="0"/>
                        </a:rPr>
                        <a:t>↓ and symptoms </a:t>
                      </a:r>
                      <a:r>
                        <a:rPr lang="en-US" sz="1800" dirty="0">
                          <a:effectLst/>
                          <a:latin typeface="Arial" panose="020B0604020202020204" pitchFamily="34" charset="0"/>
                          <a:cs typeface="Arial" panose="020B0604020202020204" pitchFamily="34" charset="0"/>
                        </a:rPr>
                        <a:t>of </a:t>
                      </a:r>
                      <a:r>
                        <a:rPr lang="en-US" sz="1800" dirty="0" smtClean="0">
                          <a:effectLst/>
                          <a:latin typeface="Arial" panose="020B0604020202020204" pitchFamily="34" charset="0"/>
                          <a:cs typeface="Arial" panose="020B0604020202020204" pitchFamily="34" charset="0"/>
                        </a:rPr>
                        <a:t>hypogonadism, </a:t>
                      </a:r>
                      <a:r>
                        <a:rPr lang="en-US" sz="1800" dirty="0">
                          <a:effectLst/>
                          <a:latin typeface="Arial" panose="020B0604020202020204" pitchFamily="34" charset="0"/>
                          <a:cs typeface="Arial" panose="020B0604020202020204" pitchFamily="34" charset="0"/>
                        </a:rPr>
                        <a:t>add testosterone</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49736" marR="49736" marT="0" marB="0"/>
                </a:tc>
              </a:tr>
            </a:tbl>
          </a:graphicData>
        </a:graphic>
      </p:graphicFrame>
    </p:spTree>
    <p:extLst>
      <p:ext uri="{BB962C8B-B14F-4D97-AF65-F5344CB8AC3E}">
        <p14:creationId xmlns:p14="http://schemas.microsoft.com/office/powerpoint/2010/main" xmlns="" val="22507788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Mitotane </a:t>
            </a:r>
            <a:r>
              <a:rPr lang="nl-NL" dirty="0" err="1" smtClean="0"/>
              <a:t>interactions</a:t>
            </a:r>
            <a:endParaRPr lang="nl-NL" dirty="0"/>
          </a:p>
        </p:txBody>
      </p:sp>
      <p:sp>
        <p:nvSpPr>
          <p:cNvPr id="3" name="Tijdelijke aanduiding voor inhoud 2"/>
          <p:cNvSpPr>
            <a:spLocks noGrp="1"/>
          </p:cNvSpPr>
          <p:nvPr>
            <p:ph idx="1"/>
          </p:nvPr>
        </p:nvSpPr>
        <p:spPr/>
        <p:txBody>
          <a:bodyPr/>
          <a:lstStyle/>
          <a:p>
            <a:r>
              <a:rPr lang="en-US" b="1" dirty="0" smtClean="0"/>
              <a:t>We recommend</a:t>
            </a:r>
            <a:r>
              <a:rPr lang="en-US" dirty="0"/>
              <a:t> </a:t>
            </a:r>
            <a:r>
              <a:rPr lang="en-US" dirty="0" smtClean="0"/>
              <a:t>to </a:t>
            </a:r>
            <a:r>
              <a:rPr lang="en-US" dirty="0"/>
              <a:t>be aware of mitotane drug </a:t>
            </a:r>
            <a:r>
              <a:rPr lang="en-US" b="1" dirty="0" smtClean="0"/>
              <a:t>interactions.</a:t>
            </a:r>
          </a:p>
          <a:p>
            <a:endParaRPr lang="en-US" b="1" dirty="0"/>
          </a:p>
          <a:p>
            <a:pPr>
              <a:buFontTx/>
              <a:buChar char="-"/>
            </a:pPr>
            <a:r>
              <a:rPr lang="en-US" b="1" dirty="0" smtClean="0">
                <a:solidFill>
                  <a:schemeClr val="tx1"/>
                </a:solidFill>
              </a:rPr>
              <a:t>Strong induction of CYP3A4 </a:t>
            </a:r>
            <a:r>
              <a:rPr lang="en-US" sz="1600" dirty="0" smtClean="0">
                <a:solidFill>
                  <a:schemeClr val="tx1"/>
                </a:solidFill>
              </a:rPr>
              <a:t>(</a:t>
            </a:r>
            <a:r>
              <a:rPr lang="en-US" sz="1600" dirty="0" err="1" smtClean="0">
                <a:solidFill>
                  <a:schemeClr val="tx1"/>
                </a:solidFill>
              </a:rPr>
              <a:t>Krois</a:t>
            </a:r>
            <a:r>
              <a:rPr lang="en-US" sz="1600" dirty="0" smtClean="0">
                <a:solidFill>
                  <a:schemeClr val="tx1"/>
                </a:solidFill>
              </a:rPr>
              <a:t> et al </a:t>
            </a:r>
            <a:r>
              <a:rPr lang="en-US" sz="1600" dirty="0" err="1" smtClean="0">
                <a:solidFill>
                  <a:schemeClr val="tx1"/>
                </a:solidFill>
              </a:rPr>
              <a:t>Clin</a:t>
            </a:r>
            <a:r>
              <a:rPr lang="en-US" sz="1600" dirty="0" smtClean="0">
                <a:solidFill>
                  <a:schemeClr val="tx1"/>
                </a:solidFill>
              </a:rPr>
              <a:t> </a:t>
            </a:r>
            <a:r>
              <a:rPr lang="en-US" sz="1600" dirty="0" err="1" smtClean="0">
                <a:solidFill>
                  <a:schemeClr val="tx1"/>
                </a:solidFill>
              </a:rPr>
              <a:t>Endocrinol</a:t>
            </a:r>
            <a:r>
              <a:rPr lang="en-US" sz="1600" dirty="0" smtClean="0">
                <a:solidFill>
                  <a:schemeClr val="tx1"/>
                </a:solidFill>
              </a:rPr>
              <a:t> 2011)</a:t>
            </a:r>
          </a:p>
          <a:p>
            <a:pPr lvl="1">
              <a:buFontTx/>
              <a:buChar char="-"/>
            </a:pPr>
            <a:r>
              <a:rPr lang="en-US" dirty="0" smtClean="0">
                <a:solidFill>
                  <a:schemeClr val="tx1"/>
                </a:solidFill>
              </a:rPr>
              <a:t>Benzo’s				- Antibiotics</a:t>
            </a:r>
          </a:p>
          <a:p>
            <a:pPr lvl="1">
              <a:buFontTx/>
              <a:buChar char="-"/>
            </a:pPr>
            <a:r>
              <a:rPr lang="en-US" dirty="0" smtClean="0">
                <a:solidFill>
                  <a:schemeClr val="tx1"/>
                </a:solidFill>
              </a:rPr>
              <a:t>Contraception			- Statins</a:t>
            </a:r>
          </a:p>
          <a:p>
            <a:pPr lvl="1">
              <a:buFontTx/>
              <a:buChar char="-"/>
            </a:pPr>
            <a:r>
              <a:rPr lang="en-US" dirty="0" smtClean="0">
                <a:solidFill>
                  <a:schemeClr val="tx1"/>
                </a:solidFill>
              </a:rPr>
              <a:t>Steroids				- Tyrosine kinase inhibitors</a:t>
            </a:r>
          </a:p>
          <a:p>
            <a:pPr lvl="1">
              <a:buFontTx/>
              <a:buChar char="-"/>
            </a:pPr>
            <a:r>
              <a:rPr lang="en-US" dirty="0" err="1" smtClean="0">
                <a:solidFill>
                  <a:schemeClr val="tx1"/>
                </a:solidFill>
              </a:rPr>
              <a:t>Antiemetics</a:t>
            </a:r>
            <a:r>
              <a:rPr lang="en-US" dirty="0" smtClean="0">
                <a:solidFill>
                  <a:schemeClr val="tx1"/>
                </a:solidFill>
              </a:rPr>
              <a:t>			- </a:t>
            </a:r>
            <a:r>
              <a:rPr lang="en-US" dirty="0" err="1" smtClean="0">
                <a:solidFill>
                  <a:schemeClr val="tx1"/>
                </a:solidFill>
              </a:rPr>
              <a:t>mTOR</a:t>
            </a:r>
            <a:r>
              <a:rPr lang="en-US" dirty="0" smtClean="0">
                <a:solidFill>
                  <a:schemeClr val="tx1"/>
                </a:solidFill>
              </a:rPr>
              <a:t> inhibitors</a:t>
            </a:r>
          </a:p>
          <a:p>
            <a:pPr lvl="1">
              <a:buFontTx/>
              <a:buChar char="-"/>
            </a:pPr>
            <a:r>
              <a:rPr lang="en-US" dirty="0" err="1" smtClean="0">
                <a:solidFill>
                  <a:schemeClr val="tx1"/>
                </a:solidFill>
              </a:rPr>
              <a:t>Analgetics</a:t>
            </a:r>
            <a:r>
              <a:rPr lang="en-US" dirty="0" smtClean="0">
                <a:solidFill>
                  <a:schemeClr val="tx1"/>
                </a:solidFill>
              </a:rPr>
              <a:t>			- </a:t>
            </a:r>
            <a:r>
              <a:rPr lang="en-US" dirty="0" err="1">
                <a:solidFill>
                  <a:schemeClr val="tx1"/>
                </a:solidFill>
              </a:rPr>
              <a:t>T</a:t>
            </a:r>
            <a:r>
              <a:rPr lang="en-US" dirty="0" err="1" smtClean="0">
                <a:solidFill>
                  <a:schemeClr val="tx1"/>
                </a:solidFill>
              </a:rPr>
              <a:t>axols</a:t>
            </a:r>
            <a:endParaRPr lang="en-US" dirty="0" smtClean="0">
              <a:solidFill>
                <a:schemeClr val="tx1"/>
              </a:solidFill>
            </a:endParaRPr>
          </a:p>
          <a:p>
            <a:pPr lvl="1">
              <a:buFontTx/>
              <a:buChar char="-"/>
            </a:pPr>
            <a:r>
              <a:rPr lang="en-US" dirty="0" smtClean="0">
                <a:solidFill>
                  <a:schemeClr val="tx1"/>
                </a:solidFill>
              </a:rPr>
              <a:t>Antihypertensive med		- </a:t>
            </a:r>
            <a:r>
              <a:rPr lang="en-US" dirty="0" err="1">
                <a:solidFill>
                  <a:schemeClr val="tx1"/>
                </a:solidFill>
              </a:rPr>
              <a:t>A</a:t>
            </a:r>
            <a:r>
              <a:rPr lang="en-US" dirty="0" err="1" smtClean="0">
                <a:solidFill>
                  <a:schemeClr val="tx1"/>
                </a:solidFill>
              </a:rPr>
              <a:t>ntracyclines</a:t>
            </a:r>
            <a:endParaRPr lang="en-US" dirty="0" smtClean="0">
              <a:solidFill>
                <a:schemeClr val="tx1"/>
              </a:solidFill>
            </a:endParaRPr>
          </a:p>
          <a:p>
            <a:pPr lvl="1">
              <a:buFontTx/>
              <a:buChar char="-"/>
            </a:pPr>
            <a:r>
              <a:rPr lang="en-US" dirty="0" smtClean="0">
                <a:solidFill>
                  <a:schemeClr val="tx1"/>
                </a:solidFill>
              </a:rPr>
              <a:t>Haloperidol			</a:t>
            </a:r>
            <a:r>
              <a:rPr lang="en-US" i="1" dirty="0" smtClean="0">
                <a:solidFill>
                  <a:schemeClr val="tx1"/>
                </a:solidFill>
              </a:rPr>
              <a:t>- </a:t>
            </a:r>
            <a:r>
              <a:rPr lang="en-US" i="1" dirty="0" err="1" smtClean="0">
                <a:solidFill>
                  <a:schemeClr val="tx1"/>
                </a:solidFill>
              </a:rPr>
              <a:t>etc</a:t>
            </a:r>
            <a:r>
              <a:rPr lang="en-US" i="1" dirty="0" smtClean="0">
                <a:solidFill>
                  <a:schemeClr val="tx1"/>
                </a:solidFill>
              </a:rPr>
              <a:t> </a:t>
            </a:r>
            <a:r>
              <a:rPr lang="en-US" i="1" dirty="0" err="1" smtClean="0">
                <a:solidFill>
                  <a:schemeClr val="tx1"/>
                </a:solidFill>
              </a:rPr>
              <a:t>etc</a:t>
            </a:r>
            <a:endParaRPr lang="nl-NL" i="1" dirty="0">
              <a:solidFill>
                <a:schemeClr val="tx1"/>
              </a:solidFill>
            </a:endParaRPr>
          </a:p>
        </p:txBody>
      </p:sp>
    </p:spTree>
    <p:extLst>
      <p:ext uri="{BB962C8B-B14F-4D97-AF65-F5344CB8AC3E}">
        <p14:creationId xmlns:p14="http://schemas.microsoft.com/office/powerpoint/2010/main" xmlns="" val="26566216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6. </a:t>
            </a:r>
            <a:r>
              <a:rPr lang="nl-NL" dirty="0" err="1" smtClean="0"/>
              <a:t>Avoid</a:t>
            </a:r>
            <a:r>
              <a:rPr lang="nl-NL" dirty="0" smtClean="0"/>
              <a:t> </a:t>
            </a:r>
            <a:r>
              <a:rPr lang="nl-NL" dirty="0" err="1" smtClean="0"/>
              <a:t>pregnancy</a:t>
            </a:r>
            <a:endParaRPr lang="nl-NL" dirty="0"/>
          </a:p>
        </p:txBody>
      </p:sp>
      <p:sp>
        <p:nvSpPr>
          <p:cNvPr id="3" name="Tijdelijke aanduiding voor inhoud 2"/>
          <p:cNvSpPr>
            <a:spLocks noGrp="1"/>
          </p:cNvSpPr>
          <p:nvPr>
            <p:ph idx="1"/>
          </p:nvPr>
        </p:nvSpPr>
        <p:spPr/>
        <p:txBody>
          <a:bodyPr/>
          <a:lstStyle/>
          <a:p>
            <a:r>
              <a:rPr lang="en-US" b="1" dirty="0"/>
              <a:t>We recommend</a:t>
            </a:r>
            <a:r>
              <a:rPr lang="en-US" dirty="0"/>
              <a:t> avoiding pregnancy while being on mitotane treatment</a:t>
            </a:r>
            <a:r>
              <a:rPr lang="en-US" dirty="0" smtClean="0"/>
              <a:t>.</a:t>
            </a:r>
          </a:p>
          <a:p>
            <a:endParaRPr lang="en-US" dirty="0"/>
          </a:p>
          <a:p>
            <a:pPr marL="457200" indent="-457200">
              <a:buFontTx/>
              <a:buChar char="-"/>
            </a:pPr>
            <a:r>
              <a:rPr lang="en-US" dirty="0">
                <a:solidFill>
                  <a:schemeClr val="tx1"/>
                </a:solidFill>
              </a:rPr>
              <a:t>Potential teratogenic effects</a:t>
            </a:r>
            <a:endParaRPr lang="nl-NL" dirty="0">
              <a:solidFill>
                <a:schemeClr val="tx1"/>
              </a:solidFill>
            </a:endParaRPr>
          </a:p>
          <a:p>
            <a:pPr marL="457200" indent="-457200">
              <a:buFontTx/>
              <a:buChar char="-"/>
            </a:pPr>
            <a:r>
              <a:rPr lang="en-US" dirty="0">
                <a:solidFill>
                  <a:schemeClr val="tx1"/>
                </a:solidFill>
              </a:rPr>
              <a:t>Ensure effective contraception</a:t>
            </a:r>
          </a:p>
          <a:p>
            <a:pPr marL="457200" indent="-457200">
              <a:buFontTx/>
              <a:buChar char="-"/>
            </a:pPr>
            <a:endParaRPr lang="en-US" dirty="0">
              <a:solidFill>
                <a:schemeClr val="tx1"/>
              </a:solidFill>
            </a:endParaRPr>
          </a:p>
          <a:p>
            <a:pPr marL="457200" indent="-457200">
              <a:buFontTx/>
              <a:buChar char="-"/>
            </a:pPr>
            <a:r>
              <a:rPr lang="en-US" dirty="0">
                <a:solidFill>
                  <a:schemeClr val="tx1"/>
                </a:solidFill>
              </a:rPr>
              <a:t>Ensure undetectable levels before considering pregnancy</a:t>
            </a:r>
            <a:endParaRPr lang="nl-NL" dirty="0">
              <a:solidFill>
                <a:schemeClr val="tx1"/>
              </a:solidFill>
            </a:endParaRPr>
          </a:p>
          <a:p>
            <a:endParaRPr lang="nl-NL" dirty="0"/>
          </a:p>
        </p:txBody>
      </p:sp>
    </p:spTree>
    <p:extLst>
      <p:ext uri="{BB962C8B-B14F-4D97-AF65-F5344CB8AC3E}">
        <p14:creationId xmlns:p14="http://schemas.microsoft.com/office/powerpoint/2010/main" xmlns="" val="646544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880310" y="4346834"/>
            <a:ext cx="3128650" cy="584775"/>
          </a:xfrm>
          <a:prstGeom prst="rect">
            <a:avLst/>
          </a:prstGeom>
          <a:noFill/>
          <a:ln w="12700">
            <a:noFill/>
            <a:miter lim="800000"/>
            <a:headEnd/>
            <a:tailEnd/>
          </a:ln>
        </p:spPr>
        <p:txBody>
          <a:bodyPr wrap="square">
            <a:spAutoFit/>
          </a:bodyPr>
          <a:lstStyle/>
          <a:p>
            <a:pPr algn="ctr"/>
            <a:r>
              <a:rPr lang="de-DE" altLang="de-DE" sz="1600" b="1" i="1" dirty="0" err="1">
                <a:solidFill>
                  <a:srgbClr val="000000"/>
                </a:solidFill>
                <a:latin typeface="Arial" pitchFamily="34" charset="0"/>
                <a:cs typeface="Arial" pitchFamily="34" charset="0"/>
              </a:rPr>
              <a:t>Woman</a:t>
            </a:r>
            <a:r>
              <a:rPr lang="de-DE" altLang="de-DE" sz="1600" b="1" i="1" dirty="0">
                <a:solidFill>
                  <a:srgbClr val="000000"/>
                </a:solidFill>
                <a:latin typeface="Arial" pitchFamily="34" charset="0"/>
                <a:cs typeface="Arial" pitchFamily="34" charset="0"/>
              </a:rPr>
              <a:t> </a:t>
            </a:r>
            <a:r>
              <a:rPr lang="de-DE" altLang="de-DE" sz="1600" b="1" i="1" dirty="0" err="1">
                <a:solidFill>
                  <a:srgbClr val="000000"/>
                </a:solidFill>
                <a:latin typeface="Arial" pitchFamily="34" charset="0"/>
                <a:cs typeface="Arial" pitchFamily="34" charset="0"/>
              </a:rPr>
              <a:t>with</a:t>
            </a:r>
            <a:r>
              <a:rPr lang="de-DE" altLang="de-DE" sz="1600" b="1" i="1" dirty="0">
                <a:solidFill>
                  <a:srgbClr val="000000"/>
                </a:solidFill>
                <a:latin typeface="Arial" pitchFamily="34" charset="0"/>
                <a:cs typeface="Arial" pitchFamily="34" charset="0"/>
              </a:rPr>
              <a:t> </a:t>
            </a:r>
            <a:endParaRPr lang="de-DE" altLang="de-DE" sz="1600" b="1" i="1" dirty="0" smtClean="0">
              <a:solidFill>
                <a:srgbClr val="000000"/>
              </a:solidFill>
              <a:latin typeface="Arial" pitchFamily="34" charset="0"/>
              <a:cs typeface="Arial" pitchFamily="34" charset="0"/>
            </a:endParaRPr>
          </a:p>
          <a:p>
            <a:pPr algn="ctr"/>
            <a:r>
              <a:rPr lang="de-DE" altLang="de-DE" sz="1600" b="1" i="1" dirty="0" smtClean="0">
                <a:solidFill>
                  <a:srgbClr val="000000"/>
                </a:solidFill>
                <a:latin typeface="Arial" pitchFamily="34" charset="0"/>
                <a:cs typeface="Arial" pitchFamily="34" charset="0"/>
              </a:rPr>
              <a:t>androgen-</a:t>
            </a:r>
            <a:r>
              <a:rPr lang="de-DE" altLang="de-DE" sz="1600" b="1" i="1" dirty="0" err="1" smtClean="0">
                <a:solidFill>
                  <a:srgbClr val="000000"/>
                </a:solidFill>
                <a:latin typeface="Arial" pitchFamily="34" charset="0"/>
                <a:cs typeface="Arial" pitchFamily="34" charset="0"/>
              </a:rPr>
              <a:t>producing</a:t>
            </a:r>
            <a:r>
              <a:rPr lang="de-DE" altLang="de-DE" sz="1600" b="1" i="1" dirty="0" smtClean="0">
                <a:solidFill>
                  <a:srgbClr val="000000"/>
                </a:solidFill>
                <a:latin typeface="Arial" pitchFamily="34" charset="0"/>
                <a:cs typeface="Arial" pitchFamily="34" charset="0"/>
              </a:rPr>
              <a:t> </a:t>
            </a:r>
            <a:r>
              <a:rPr lang="de-DE" altLang="de-DE" sz="1600" b="1" i="1" dirty="0">
                <a:solidFill>
                  <a:srgbClr val="000000"/>
                </a:solidFill>
                <a:latin typeface="Arial" pitchFamily="34" charset="0"/>
                <a:cs typeface="Arial" pitchFamily="34" charset="0"/>
              </a:rPr>
              <a:t>ACC</a:t>
            </a:r>
            <a:endParaRPr lang="de-DE" altLang="de-DE" sz="2400" b="1" dirty="0">
              <a:solidFill>
                <a:srgbClr val="000000"/>
              </a:solidFill>
              <a:latin typeface="Arial" pitchFamily="34" charset="0"/>
              <a:cs typeface="Arial" pitchFamily="34" charset="0"/>
            </a:endParaRPr>
          </a:p>
        </p:txBody>
      </p:sp>
      <p:sp>
        <p:nvSpPr>
          <p:cNvPr id="9" name="Titel 8"/>
          <p:cNvSpPr>
            <a:spLocks noGrp="1"/>
          </p:cNvSpPr>
          <p:nvPr>
            <p:ph type="title"/>
          </p:nvPr>
        </p:nvSpPr>
        <p:spPr/>
        <p:txBody>
          <a:bodyPr>
            <a:normAutofit/>
          </a:bodyPr>
          <a:lstStyle/>
          <a:p>
            <a:r>
              <a:rPr lang="de-DE" dirty="0" smtClean="0"/>
              <a:t>Symptoms </a:t>
            </a:r>
            <a:r>
              <a:rPr lang="de-DE" dirty="0" err="1" smtClean="0"/>
              <a:t>of</a:t>
            </a:r>
            <a:r>
              <a:rPr lang="de-DE" dirty="0" smtClean="0"/>
              <a:t> ACC</a:t>
            </a:r>
            <a:endParaRPr lang="de-DE" dirty="0"/>
          </a:p>
        </p:txBody>
      </p:sp>
      <p:sp>
        <p:nvSpPr>
          <p:cNvPr id="8197" name="Rectangle 5"/>
          <p:cNvSpPr>
            <a:spLocks noGrp="1" noChangeArrowheads="1"/>
          </p:cNvSpPr>
          <p:nvPr>
            <p:ph idx="1"/>
          </p:nvPr>
        </p:nvSpPr>
        <p:spPr>
          <a:xfrm>
            <a:off x="264869" y="944285"/>
            <a:ext cx="5450131" cy="3766863"/>
          </a:xfrm>
        </p:spPr>
        <p:txBody>
          <a:bodyPr/>
          <a:lstStyle/>
          <a:p>
            <a:pPr eaLnBrk="1" hangingPunct="1">
              <a:spcBef>
                <a:spcPts val="0"/>
              </a:spcBef>
            </a:pPr>
            <a:r>
              <a:rPr lang="en-US" altLang="de-DE" dirty="0"/>
              <a:t>S</a:t>
            </a:r>
            <a:r>
              <a:rPr lang="en-US" altLang="de-DE" dirty="0" smtClean="0"/>
              <a:t>ymptoms at primary diagnosis: </a:t>
            </a:r>
          </a:p>
          <a:p>
            <a:pPr lvl="1" eaLnBrk="1" hangingPunct="1">
              <a:spcBef>
                <a:spcPts val="0"/>
              </a:spcBef>
            </a:pPr>
            <a:r>
              <a:rPr lang="en-US" altLang="de-DE" dirty="0" smtClean="0"/>
              <a:t>hormone excess 	 (50-60%)</a:t>
            </a:r>
          </a:p>
          <a:p>
            <a:pPr lvl="2" eaLnBrk="1" hangingPunct="1">
              <a:spcBef>
                <a:spcPts val="0"/>
              </a:spcBef>
            </a:pPr>
            <a:r>
              <a:rPr lang="en-US" altLang="de-DE" b="1" i="1" dirty="0" smtClean="0"/>
              <a:t>Cushing’s syndrome</a:t>
            </a:r>
          </a:p>
          <a:p>
            <a:pPr lvl="2" eaLnBrk="1" hangingPunct="1">
              <a:spcBef>
                <a:spcPts val="0"/>
              </a:spcBef>
            </a:pPr>
            <a:r>
              <a:rPr lang="en-US" altLang="de-DE" i="1" dirty="0" smtClean="0"/>
              <a:t>Androgen excess</a:t>
            </a:r>
          </a:p>
          <a:p>
            <a:pPr lvl="2" eaLnBrk="1" hangingPunct="1">
              <a:spcBef>
                <a:spcPts val="0"/>
              </a:spcBef>
            </a:pPr>
            <a:r>
              <a:rPr lang="en-US" altLang="de-DE" sz="1600" dirty="0" smtClean="0"/>
              <a:t>Estrogen excess</a:t>
            </a:r>
          </a:p>
          <a:p>
            <a:pPr lvl="2" eaLnBrk="1" hangingPunct="1">
              <a:spcBef>
                <a:spcPts val="0"/>
              </a:spcBef>
            </a:pPr>
            <a:r>
              <a:rPr lang="en-US" altLang="de-DE" sz="1600" dirty="0" smtClean="0"/>
              <a:t>Conn syndrome (extremely rare)</a:t>
            </a:r>
          </a:p>
          <a:p>
            <a:pPr lvl="1" algn="just" eaLnBrk="1" hangingPunct="1">
              <a:spcBef>
                <a:spcPts val="0"/>
              </a:spcBef>
            </a:pPr>
            <a:r>
              <a:rPr lang="en-US" altLang="de-DE" dirty="0" smtClean="0"/>
              <a:t>local symptoms 	 (30-40%)</a:t>
            </a:r>
          </a:p>
          <a:p>
            <a:pPr lvl="1" algn="just" eaLnBrk="1" hangingPunct="1">
              <a:spcBef>
                <a:spcPts val="0"/>
              </a:spcBef>
            </a:pPr>
            <a:r>
              <a:rPr lang="en-US" altLang="de-DE" dirty="0" smtClean="0"/>
              <a:t>“incidentally detected” (10-15%)</a:t>
            </a:r>
          </a:p>
          <a:p>
            <a:pPr algn="just" eaLnBrk="1" hangingPunct="1">
              <a:spcBef>
                <a:spcPct val="0"/>
              </a:spcBef>
            </a:pPr>
            <a:endParaRPr lang="en-US" altLang="de-DE" sz="1200" dirty="0" smtClean="0"/>
          </a:p>
        </p:txBody>
      </p:sp>
      <p:pic>
        <p:nvPicPr>
          <p:cNvPr id="8198" name="Picture 7" descr="1446_07 (4)"/>
          <p:cNvPicPr>
            <a:picLocks noChangeAspect="1" noChangeArrowheads="1"/>
          </p:cNvPicPr>
          <p:nvPr/>
        </p:nvPicPr>
        <p:blipFill>
          <a:blip r:embed="rId3" cstate="print"/>
          <a:srcRect t="11230"/>
          <a:stretch>
            <a:fillRect/>
          </a:stretch>
        </p:blipFill>
        <p:spPr bwMode="auto">
          <a:xfrm>
            <a:off x="5983357" y="994172"/>
            <a:ext cx="2752659" cy="3370592"/>
          </a:xfrm>
          <a:prstGeom prst="rect">
            <a:avLst/>
          </a:prstGeom>
          <a:noFill/>
          <a:ln w="9525">
            <a:noFill/>
            <a:miter lim="800000"/>
            <a:headEnd/>
            <a:tailEnd/>
          </a:ln>
        </p:spPr>
      </p:pic>
      <p:sp>
        <p:nvSpPr>
          <p:cNvPr id="8199" name="Rectangle 8"/>
          <p:cNvSpPr>
            <a:spLocks noChangeArrowheads="1"/>
          </p:cNvSpPr>
          <p:nvPr/>
        </p:nvSpPr>
        <p:spPr bwMode="auto">
          <a:xfrm>
            <a:off x="7818452" y="1924833"/>
            <a:ext cx="831850" cy="294084"/>
          </a:xfrm>
          <a:prstGeom prst="rect">
            <a:avLst/>
          </a:prstGeom>
          <a:solidFill>
            <a:srgbClr val="000000"/>
          </a:solidFill>
          <a:ln w="9525" algn="ctr">
            <a:noFill/>
            <a:miter lim="800000"/>
            <a:headEnd/>
            <a:tailEnd/>
          </a:ln>
        </p:spPr>
        <p:txBody>
          <a:bodyPr wrap="none" anchor="ctr"/>
          <a:lstStyle/>
          <a:p>
            <a:endParaRPr lang="de-DE" altLang="de-DE"/>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1934" y="104775"/>
            <a:ext cx="6195526" cy="529568"/>
          </a:xfrm>
        </p:spPr>
        <p:txBody>
          <a:bodyPr>
            <a:normAutofit fontScale="90000"/>
          </a:bodyPr>
          <a:lstStyle/>
          <a:p>
            <a:r>
              <a:rPr lang="en-US" dirty="0" smtClean="0"/>
              <a:t>Our first recommendation</a:t>
            </a:r>
            <a:br>
              <a:rPr lang="en-US" dirty="0" smtClean="0"/>
            </a:br>
            <a:r>
              <a:rPr lang="en-US" sz="2000" dirty="0" smtClean="0"/>
              <a:t>(not based on publications, but we feel strong about it)</a:t>
            </a:r>
            <a:endParaRPr lang="en-US" dirty="0"/>
          </a:p>
        </p:txBody>
      </p:sp>
      <p:sp>
        <p:nvSpPr>
          <p:cNvPr id="3" name="Inhaltsplatzhalter 2"/>
          <p:cNvSpPr>
            <a:spLocks noGrp="1"/>
          </p:cNvSpPr>
          <p:nvPr>
            <p:ph idx="1"/>
          </p:nvPr>
        </p:nvSpPr>
        <p:spPr>
          <a:xfrm>
            <a:off x="251520" y="897564"/>
            <a:ext cx="8892480" cy="3624673"/>
          </a:xfrm>
        </p:spPr>
        <p:txBody>
          <a:bodyPr/>
          <a:lstStyle/>
          <a:p>
            <a:pPr>
              <a:buNone/>
            </a:pPr>
            <a:r>
              <a:rPr lang="en-US" dirty="0" smtClean="0"/>
              <a:t>R.1.1. We </a:t>
            </a:r>
            <a:r>
              <a:rPr lang="en-US" b="1" dirty="0" smtClean="0"/>
              <a:t>recommend</a:t>
            </a:r>
            <a:r>
              <a:rPr lang="en-US" dirty="0" smtClean="0"/>
              <a:t> that all patients with suspected / proven ACC are discussed in a </a:t>
            </a:r>
            <a:r>
              <a:rPr lang="en-US" u="sng" dirty="0" smtClean="0"/>
              <a:t>multidisciplinary expert team meeting</a:t>
            </a:r>
            <a:r>
              <a:rPr lang="en-US" dirty="0" smtClean="0"/>
              <a:t> </a:t>
            </a:r>
          </a:p>
          <a:p>
            <a:r>
              <a:rPr lang="en-US" dirty="0" smtClean="0"/>
              <a:t>with adrenal expertise in : </a:t>
            </a:r>
          </a:p>
          <a:p>
            <a:pPr lvl="1"/>
            <a:r>
              <a:rPr lang="en-US" sz="2400" dirty="0" smtClean="0"/>
              <a:t>Endocrinology</a:t>
            </a:r>
          </a:p>
          <a:p>
            <a:pPr lvl="1"/>
            <a:r>
              <a:rPr lang="en-US" sz="2400" dirty="0" smtClean="0"/>
              <a:t>Oncology</a:t>
            </a:r>
          </a:p>
          <a:p>
            <a:pPr lvl="1"/>
            <a:r>
              <a:rPr lang="en-US" sz="2400" dirty="0" smtClean="0"/>
              <a:t>Pathology</a:t>
            </a:r>
          </a:p>
          <a:p>
            <a:pPr lvl="1"/>
            <a:r>
              <a:rPr lang="en-US" sz="2400" dirty="0" smtClean="0"/>
              <a:t>Radiology</a:t>
            </a:r>
          </a:p>
          <a:p>
            <a:pPr lvl="1"/>
            <a:r>
              <a:rPr lang="en-US" sz="2400" dirty="0" smtClean="0"/>
              <a:t>Surgery</a:t>
            </a:r>
          </a:p>
          <a:p>
            <a:pPr>
              <a:buNone/>
            </a:pPr>
            <a:endParaRPr lang="de-DE" dirty="0" smtClean="0"/>
          </a:p>
          <a:p>
            <a:endParaRPr lang="de-DE" dirty="0"/>
          </a:p>
        </p:txBody>
      </p:sp>
      <p:sp>
        <p:nvSpPr>
          <p:cNvPr id="4" name="Textfeld 3"/>
          <p:cNvSpPr txBox="1"/>
          <p:nvPr/>
        </p:nvSpPr>
        <p:spPr>
          <a:xfrm>
            <a:off x="3303562" y="2493123"/>
            <a:ext cx="5792670" cy="2462213"/>
          </a:xfrm>
          <a:prstGeom prst="rect">
            <a:avLst/>
          </a:prstGeom>
          <a:noFill/>
        </p:spPr>
        <p:txBody>
          <a:bodyPr wrap="square" rtlCol="0">
            <a:spAutoFit/>
          </a:bodyPr>
          <a:lstStyle/>
          <a:p>
            <a:r>
              <a:rPr lang="en-US" sz="2200" dirty="0" smtClean="0">
                <a:latin typeface="Arial" pitchFamily="34" charset="0"/>
                <a:cs typeface="Arial" pitchFamily="34" charset="0"/>
              </a:rPr>
              <a:t>This team should have access to </a:t>
            </a:r>
            <a:br>
              <a:rPr lang="en-US" sz="2200" dirty="0" smtClean="0">
                <a:latin typeface="Arial" pitchFamily="34" charset="0"/>
                <a:cs typeface="Arial" pitchFamily="34" charset="0"/>
              </a:rPr>
            </a:br>
            <a:r>
              <a:rPr lang="en-US" sz="2200" dirty="0" smtClean="0">
                <a:latin typeface="Arial" pitchFamily="34" charset="0"/>
                <a:cs typeface="Arial" pitchFamily="34" charset="0"/>
              </a:rPr>
              <a:t>expertise in:</a:t>
            </a:r>
          </a:p>
          <a:p>
            <a:pPr>
              <a:buFont typeface="Wingdings" pitchFamily="2" charset="2"/>
              <a:buChar char="Ø"/>
            </a:pPr>
            <a:r>
              <a:rPr lang="en-US" sz="2200" dirty="0" smtClean="0">
                <a:latin typeface="Arial" pitchFamily="34" charset="0"/>
                <a:cs typeface="Arial" pitchFamily="34" charset="0"/>
              </a:rPr>
              <a:t>Interventional radiology</a:t>
            </a:r>
          </a:p>
          <a:p>
            <a:pPr>
              <a:buFont typeface="Wingdings" pitchFamily="2" charset="2"/>
              <a:buChar char="Ø"/>
            </a:pPr>
            <a:r>
              <a:rPr lang="en-US" sz="2200" dirty="0" smtClean="0">
                <a:latin typeface="Arial" pitchFamily="34" charset="0"/>
                <a:cs typeface="Arial" pitchFamily="34" charset="0"/>
              </a:rPr>
              <a:t>Radiation therapy</a:t>
            </a:r>
          </a:p>
          <a:p>
            <a:pPr>
              <a:buFont typeface="Wingdings" pitchFamily="2" charset="2"/>
              <a:buChar char="Ø"/>
            </a:pPr>
            <a:r>
              <a:rPr lang="en-US" sz="2200" dirty="0" smtClean="0">
                <a:latin typeface="Arial" pitchFamily="34" charset="0"/>
                <a:cs typeface="Arial" pitchFamily="34" charset="0"/>
              </a:rPr>
              <a:t>Nuclear medicine</a:t>
            </a:r>
          </a:p>
          <a:p>
            <a:pPr>
              <a:buFont typeface="Wingdings" pitchFamily="2" charset="2"/>
              <a:buChar char="Ø"/>
            </a:pPr>
            <a:r>
              <a:rPr lang="en-US" sz="2200" dirty="0" smtClean="0">
                <a:latin typeface="Arial" pitchFamily="34" charset="0"/>
                <a:cs typeface="Arial" pitchFamily="34" charset="0"/>
              </a:rPr>
              <a:t>Genetics </a:t>
            </a:r>
          </a:p>
          <a:p>
            <a:pPr>
              <a:buFont typeface="Wingdings" pitchFamily="2" charset="2"/>
              <a:buChar char="Ø"/>
            </a:pPr>
            <a:r>
              <a:rPr lang="en-US" sz="2200" dirty="0" smtClean="0">
                <a:latin typeface="Arial" pitchFamily="34" charset="0"/>
                <a:cs typeface="Arial" pitchFamily="34" charset="0"/>
              </a:rPr>
              <a:t>Palliative care</a:t>
            </a:r>
            <a:endParaRPr lang="de-DE"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SE New Brand -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ESE New Brand - custom image</Template>
  <TotalTime>0</TotalTime>
  <Words>3853</Words>
  <Application>Microsoft Office PowerPoint</Application>
  <PresentationFormat>Bildschirmpräsentation (16:9)</PresentationFormat>
  <Paragraphs>754</Paragraphs>
  <Slides>79</Slides>
  <Notes>10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79</vt:i4>
      </vt:variant>
    </vt:vector>
  </HeadingPairs>
  <TitlesOfParts>
    <vt:vector size="81" baseType="lpstr">
      <vt:lpstr>ESE New Brand - custom image</vt:lpstr>
      <vt:lpstr>Acrobat Document</vt:lpstr>
      <vt:lpstr>European Society of Endocrinology Clinical Practice Guidelines on the Management of Adrenocortical Carcinoma in adults, in collaboration with the  European Network for the Study of Adrenal Tumors   Martin Fassnacht (Germany), Olaf M. Dekkers (The Netherlands), Tobias Else (United States), Eric Baudin, France, Alfredo Berruti (Italy), Ronald R. de Krijger (The Netherlands), Harm R. Haak (The Netherlands) , Radu Mihai (United Kingdom), Guillaume Assie (France), Massimo Terzolo  (Italy)   </vt:lpstr>
      <vt:lpstr>Folie 2</vt:lpstr>
      <vt:lpstr>Two typical cases with  adrenocortical carcinoma (ACC)</vt:lpstr>
      <vt:lpstr>Aim of the guidelines</vt:lpstr>
      <vt:lpstr>Current situation</vt:lpstr>
      <vt:lpstr>Guideline development process</vt:lpstr>
      <vt:lpstr>Epidemiology</vt:lpstr>
      <vt:lpstr>Symptoms of ACC</vt:lpstr>
      <vt:lpstr>Our first recommendation (not based on publications, but we feel strong about it)</vt:lpstr>
      <vt:lpstr>Diagnostics</vt:lpstr>
      <vt:lpstr>ACC guidelines A few methodological remarks</vt:lpstr>
      <vt:lpstr>What’s behind a recommendation?</vt:lpstr>
      <vt:lpstr>GRADE approach</vt:lpstr>
      <vt:lpstr>Strong versus weak recommendation</vt:lpstr>
      <vt:lpstr>From evidence to recommendation</vt:lpstr>
      <vt:lpstr>ACC: 4 key clinical questions</vt:lpstr>
      <vt:lpstr>Evidence for  clinical management in ACC? </vt:lpstr>
      <vt:lpstr>Adjuvant treatment</vt:lpstr>
      <vt:lpstr>Treatment for advanced disease</vt:lpstr>
      <vt:lpstr>In the absence of  strong evidence…</vt:lpstr>
      <vt:lpstr>In the absence of  strong evidence…</vt:lpstr>
      <vt:lpstr>SURGERY</vt:lpstr>
      <vt:lpstr>Surgery for suspected  localized ACC</vt:lpstr>
      <vt:lpstr>Surgery for suspected  localized ACC</vt:lpstr>
      <vt:lpstr>Folie 25</vt:lpstr>
      <vt:lpstr>Folie 26</vt:lpstr>
      <vt:lpstr>Surgery for suspected  localized ACC</vt:lpstr>
      <vt:lpstr>Pathology and  prognostic factors</vt:lpstr>
      <vt:lpstr>Pathology Minimal Expertise</vt:lpstr>
      <vt:lpstr>Pathology Differential diagnoses</vt:lpstr>
      <vt:lpstr>Pathology The Weiss score</vt:lpstr>
      <vt:lpstr>Pathology Proliferation index</vt:lpstr>
      <vt:lpstr>Major Prognostic Role of Ki67 in ACC after Complete Resection</vt:lpstr>
      <vt:lpstr>Pathology The report</vt:lpstr>
      <vt:lpstr>Prognosis Initial staging</vt:lpstr>
      <vt:lpstr>Prognosis Initial prognostic factors</vt:lpstr>
      <vt:lpstr>Prognosis 2 distinct situations</vt:lpstr>
      <vt:lpstr>Prognosis During follow-up</vt:lpstr>
      <vt:lpstr>Methods and time interval  of follow-up examinations</vt:lpstr>
      <vt:lpstr>ADJUVANT THERAPY</vt:lpstr>
      <vt:lpstr>ADJUVANT THERAPY</vt:lpstr>
      <vt:lpstr>Folie 42</vt:lpstr>
      <vt:lpstr>Folie 43</vt:lpstr>
      <vt:lpstr>Folie 44</vt:lpstr>
      <vt:lpstr>Folie 45</vt:lpstr>
      <vt:lpstr>ADJUVANT MITOTANE THERAPY</vt:lpstr>
      <vt:lpstr>ADJUVANT MITOTANE THERAPY</vt:lpstr>
      <vt:lpstr>ADJUVANT RADIATION THERAPY</vt:lpstr>
      <vt:lpstr>ADJUVANT RADIATION THERAPY</vt:lpstr>
      <vt:lpstr>ADJUVANT RADIATION THERAPY</vt:lpstr>
      <vt:lpstr>ADJUVANT RADIATION THERAPY</vt:lpstr>
      <vt:lpstr>ADJUVANT CHEMOTHERAPY</vt:lpstr>
      <vt:lpstr>Folie 53</vt:lpstr>
      <vt:lpstr>Therapy of advanced ACC</vt:lpstr>
      <vt:lpstr>What is the role of surgery  in advanced ACC ? </vt:lpstr>
      <vt:lpstr>Folie 56</vt:lpstr>
      <vt:lpstr>Folie 57</vt:lpstr>
      <vt:lpstr>First randomized trial in ACC FIRM-ACT study</vt:lpstr>
      <vt:lpstr>First randomized trial in ACC FIRM-ACT study</vt:lpstr>
      <vt:lpstr>When to start with  mitotane monotherapy?  </vt:lpstr>
      <vt:lpstr>How to deal with recurrence  after radical resection? </vt:lpstr>
      <vt:lpstr>Folie 62</vt:lpstr>
      <vt:lpstr>What to do in patients  progressing EDP-M? </vt:lpstr>
      <vt:lpstr>When to stop mitotane? </vt:lpstr>
      <vt:lpstr>Special considerations on mitotane</vt:lpstr>
      <vt:lpstr>Mitotane, six items to consider</vt:lpstr>
      <vt:lpstr>1. Start up</vt:lpstr>
      <vt:lpstr>1. Start up</vt:lpstr>
      <vt:lpstr>Different mitotane  starting regimens</vt:lpstr>
      <vt:lpstr>2. Monitor plasma levels</vt:lpstr>
      <vt:lpstr>2. Monitor plasma levels</vt:lpstr>
      <vt:lpstr>3. Glucocorticoid replacement</vt:lpstr>
      <vt:lpstr>4. Monitor adverse effects</vt:lpstr>
      <vt:lpstr>5. We recommend to be aware of mitotane drug interactions</vt:lpstr>
      <vt:lpstr>4. Adverse effects</vt:lpstr>
      <vt:lpstr>Recommended monitoring</vt:lpstr>
      <vt:lpstr>Suggested monitoring</vt:lpstr>
      <vt:lpstr>5. Mitotane interactions</vt:lpstr>
      <vt:lpstr>6. Avoid pregnancy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Adam Watts</dc:creator>
  <dc:description>{
  "LutFileRenaming": {},
  "IsDisposed": true
}</dc:description>
  <cp:lastModifiedBy>Martin</cp:lastModifiedBy>
  <cp:revision>63</cp:revision>
  <dcterms:created xsi:type="dcterms:W3CDTF">2017-04-10T13:35:52Z</dcterms:created>
  <dcterms:modified xsi:type="dcterms:W3CDTF">2018-09-06T20:46:06Z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183440482</vt:i4>
  </property>
  <property fmtid="{D5CDD505-2E9C-101B-9397-08002B2CF9AE}" pid="3" name="_NewReviewCycle">
    <vt:lpwstr/>
  </property>
  <property fmtid="{D5CDD505-2E9C-101B-9397-08002B2CF9AE}" pid="4" name="_EmailSubject">
    <vt:lpwstr>ECE speaker slide</vt:lpwstr>
  </property>
  <property fmtid="{D5CDD505-2E9C-101B-9397-08002B2CF9AE}" pid="5" name="_AuthorEmail">
    <vt:lpwstr>niki.cripps@bioscientifica.com</vt:lpwstr>
  </property>
  <property fmtid="{D5CDD505-2E9C-101B-9397-08002B2CF9AE}" pid="6" name="_AuthorEmailDisplayName">
    <vt:lpwstr>Niki Cripps</vt:lpwstr>
  </property>
</Properties>
</file>