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66" r:id="rId5"/>
    <p:sldId id="332" r:id="rId6"/>
    <p:sldId id="282" r:id="rId7"/>
    <p:sldId id="330" r:id="rId8"/>
    <p:sldId id="284" r:id="rId9"/>
    <p:sldId id="285" r:id="rId10"/>
    <p:sldId id="317" r:id="rId11"/>
    <p:sldId id="297" r:id="rId12"/>
    <p:sldId id="298" r:id="rId13"/>
    <p:sldId id="299" r:id="rId14"/>
    <p:sldId id="300" r:id="rId15"/>
    <p:sldId id="301" r:id="rId16"/>
    <p:sldId id="302" r:id="rId17"/>
    <p:sldId id="303" r:id="rId18"/>
    <p:sldId id="304" r:id="rId19"/>
    <p:sldId id="305" r:id="rId20"/>
    <p:sldId id="309" r:id="rId21"/>
    <p:sldId id="307" r:id="rId22"/>
    <p:sldId id="331" r:id="rId23"/>
    <p:sldId id="308" r:id="rId24"/>
    <p:sldId id="318" r:id="rId25"/>
    <p:sldId id="286" r:id="rId26"/>
    <p:sldId id="287" r:id="rId27"/>
    <p:sldId id="288" r:id="rId28"/>
    <p:sldId id="289" r:id="rId29"/>
    <p:sldId id="290" r:id="rId30"/>
    <p:sldId id="291" r:id="rId31"/>
    <p:sldId id="319" r:id="rId32"/>
    <p:sldId id="273" r:id="rId33"/>
    <p:sldId id="277" r:id="rId34"/>
    <p:sldId id="276" r:id="rId35"/>
    <p:sldId id="278" r:id="rId36"/>
    <p:sldId id="280" r:id="rId37"/>
    <p:sldId id="279" r:id="rId38"/>
    <p:sldId id="275" r:id="rId39"/>
    <p:sldId id="267" r:id="rId40"/>
    <p:sldId id="281" r:id="rId41"/>
    <p:sldId id="270" r:id="rId42"/>
    <p:sldId id="320" r:id="rId43"/>
    <p:sldId id="310" r:id="rId44"/>
    <p:sldId id="311" r:id="rId45"/>
    <p:sldId id="312" r:id="rId46"/>
    <p:sldId id="313" r:id="rId47"/>
    <p:sldId id="314" r:id="rId48"/>
    <p:sldId id="315" r:id="rId49"/>
    <p:sldId id="316" r:id="rId50"/>
    <p:sldId id="321" r:id="rId51"/>
    <p:sldId id="293" r:id="rId52"/>
    <p:sldId id="324" r:id="rId53"/>
    <p:sldId id="325" r:id="rId54"/>
    <p:sldId id="296" r:id="rId55"/>
    <p:sldId id="326" r:id="rId56"/>
    <p:sldId id="328" r:id="rId57"/>
    <p:sldId id="329" r:id="rId58"/>
    <p:sldId id="295"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isin Evans" initials="RE" lastIdx="2" clrIdx="0">
    <p:extLst>
      <p:ext uri="{19B8F6BF-5375-455C-9EA6-DF929625EA0E}">
        <p15:presenceInfo xmlns:p15="http://schemas.microsoft.com/office/powerpoint/2012/main" userId="S-1-5-21-1454471165-1292428093-1801674531-11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224"/>
    <a:srgbClr val="FF6600"/>
    <a:srgbClr val="FF3300"/>
    <a:srgbClr val="FFBF3F"/>
    <a:srgbClr val="385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7C32D-1EDA-32BE-645C-E42703B6A8E8}" v="17" dt="2024-05-11T12:55:31.152"/>
    <p1510:client id="{52581B8D-9116-F25A-4B5D-3E2B07A340DD}" v="8" dt="2024-05-10T16:34:56.666"/>
    <p1510:client id="{893857B7-2AD7-F010-6E06-5CEF97B91D5B}" v="4" dt="2024-05-10T20:56:26.705"/>
    <p1510:client id="{EB51720B-69B0-D8ED-2182-76389335ECD7}" v="23" dt="2024-05-10T16:43:05.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6" autoAdjust="0"/>
    <p:restoredTop sz="94087" autoAdjust="0"/>
  </p:normalViewPr>
  <p:slideViewPr>
    <p:cSldViewPr snapToGrid="0">
      <p:cViewPr varScale="1">
        <p:scale>
          <a:sx n="113" d="100"/>
          <a:sy n="113" d="100"/>
        </p:scale>
        <p:origin x="44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karavitaki@bham.ac.uk" userId="S::urn:spo:guest#n.karavitaki@bham.ac.uk::" providerId="AD" clId="Web-{893857B7-2AD7-F010-6E06-5CEF97B91D5B}"/>
    <pc:docChg chg="modSld">
      <pc:chgData name="n.karavitaki@bham.ac.uk" userId="S::urn:spo:guest#n.karavitaki@bham.ac.uk::" providerId="AD" clId="Web-{893857B7-2AD7-F010-6E06-5CEF97B91D5B}" dt="2024-05-10T20:56:26.705" v="1" actId="20577"/>
      <pc:docMkLst>
        <pc:docMk/>
      </pc:docMkLst>
      <pc:sldChg chg="modSp">
        <pc:chgData name="n.karavitaki@bham.ac.uk" userId="S::urn:spo:guest#n.karavitaki@bham.ac.uk::" providerId="AD" clId="Web-{893857B7-2AD7-F010-6E06-5CEF97B91D5B}" dt="2024-05-10T20:56:26.705" v="1" actId="20577"/>
        <pc:sldMkLst>
          <pc:docMk/>
          <pc:sldMk cId="1050848630" sldId="314"/>
        </pc:sldMkLst>
        <pc:spChg chg="mod">
          <ac:chgData name="n.karavitaki@bham.ac.uk" userId="S::urn:spo:guest#n.karavitaki@bham.ac.uk::" providerId="AD" clId="Web-{893857B7-2AD7-F010-6E06-5CEF97B91D5B}" dt="2024-05-10T20:56:26.705" v="1" actId="20577"/>
          <ac:spMkLst>
            <pc:docMk/>
            <pc:sldMk cId="1050848630" sldId="314"/>
            <ac:spMk id="13" creationId="{0325D71A-3B5D-93BE-15A8-8F23A9E82D3A}"/>
          </ac:spMkLst>
        </pc:spChg>
      </pc:sldChg>
    </pc:docChg>
  </pc:docChgLst>
  <pc:docChgLst>
    <pc:chgData name="n.karavitaki@bham.ac.uk" userId="S::urn:spo:guest#n.karavitaki@bham.ac.uk::" providerId="AD" clId="Web-{DE1BF133-F17B-2F04-AD00-F50FCB46C79D}"/>
    <pc:docChg chg="addSld modSld">
      <pc:chgData name="n.karavitaki@bham.ac.uk" userId="S::urn:spo:guest#n.karavitaki@bham.ac.uk::" providerId="AD" clId="Web-{DE1BF133-F17B-2F04-AD00-F50FCB46C79D}" dt="2024-05-06T08:51:42.067" v="59" actId="20577"/>
      <pc:docMkLst>
        <pc:docMk/>
      </pc:docMkLst>
      <pc:sldChg chg="modSp add replId">
        <pc:chgData name="n.karavitaki@bham.ac.uk" userId="S::urn:spo:guest#n.karavitaki@bham.ac.uk::" providerId="AD" clId="Web-{DE1BF133-F17B-2F04-AD00-F50FCB46C79D}" dt="2024-05-06T08:51:42.067" v="59" actId="20577"/>
        <pc:sldMkLst>
          <pc:docMk/>
          <pc:sldMk cId="293414134" sldId="323"/>
        </pc:sldMkLst>
        <pc:spChg chg="mod">
          <ac:chgData name="n.karavitaki@bham.ac.uk" userId="S::urn:spo:guest#n.karavitaki@bham.ac.uk::" providerId="AD" clId="Web-{DE1BF133-F17B-2F04-AD00-F50FCB46C79D}" dt="2024-05-06T08:51:42.067" v="59" actId="20577"/>
          <ac:spMkLst>
            <pc:docMk/>
            <pc:sldMk cId="293414134" sldId="323"/>
            <ac:spMk id="5" creationId="{6EBAAADB-25A4-5D72-86E5-15D669C534EE}"/>
          </ac:spMkLst>
        </pc:spChg>
        <pc:spChg chg="mod">
          <ac:chgData name="n.karavitaki@bham.ac.uk" userId="S::urn:spo:guest#n.karavitaki@bham.ac.uk::" providerId="AD" clId="Web-{DE1BF133-F17B-2F04-AD00-F50FCB46C79D}" dt="2024-05-06T08:48:14.671" v="7" actId="20577"/>
          <ac:spMkLst>
            <pc:docMk/>
            <pc:sldMk cId="293414134" sldId="323"/>
            <ac:spMk id="9" creationId="{00000000-0000-0000-0000-000000000000}"/>
          </ac:spMkLst>
        </pc:spChg>
      </pc:sldChg>
    </pc:docChg>
  </pc:docChgLst>
  <pc:docChgLst>
    <pc:chgData name="Felix Beuschlein" userId="S::felix.beuschlein@uzh.ch::86da7bdf-949c-48eb-85a6-8af0c00829db" providerId="AD" clId="Web-{EB51720B-69B0-D8ED-2182-76389335ECD7}"/>
    <pc:docChg chg="addSld modSld">
      <pc:chgData name="Felix Beuschlein" userId="S::felix.beuschlein@uzh.ch::86da7bdf-949c-48eb-85a6-8af0c00829db" providerId="AD" clId="Web-{EB51720B-69B0-D8ED-2182-76389335ECD7}" dt="2024-05-10T16:43:05.945" v="19"/>
      <pc:docMkLst>
        <pc:docMk/>
      </pc:docMkLst>
      <pc:sldChg chg="modSp">
        <pc:chgData name="Felix Beuschlein" userId="S::felix.beuschlein@uzh.ch::86da7bdf-949c-48eb-85a6-8af0c00829db" providerId="AD" clId="Web-{EB51720B-69B0-D8ED-2182-76389335ECD7}" dt="2024-05-10T16:43:05.945" v="19"/>
        <pc:sldMkLst>
          <pc:docMk/>
          <pc:sldMk cId="3164254144" sldId="302"/>
        </pc:sldMkLst>
        <pc:spChg chg="mod">
          <ac:chgData name="Felix Beuschlein" userId="S::felix.beuschlein@uzh.ch::86da7bdf-949c-48eb-85a6-8af0c00829db" providerId="AD" clId="Web-{EB51720B-69B0-D8ED-2182-76389335ECD7}" dt="2024-05-10T16:43:05.945" v="19"/>
          <ac:spMkLst>
            <pc:docMk/>
            <pc:sldMk cId="3164254144" sldId="302"/>
            <ac:spMk id="6" creationId="{00000000-0000-0000-0000-000000000000}"/>
          </ac:spMkLst>
        </pc:spChg>
        <pc:spChg chg="mod">
          <ac:chgData name="Felix Beuschlein" userId="S::felix.beuschlein@uzh.ch::86da7bdf-949c-48eb-85a6-8af0c00829db" providerId="AD" clId="Web-{EB51720B-69B0-D8ED-2182-76389335ECD7}" dt="2024-05-10T16:43:01.945" v="18" actId="1076"/>
          <ac:spMkLst>
            <pc:docMk/>
            <pc:sldMk cId="3164254144" sldId="302"/>
            <ac:spMk id="7" creationId="{33185023-AFF5-9270-6D26-8E413C8D2453}"/>
          </ac:spMkLst>
        </pc:spChg>
      </pc:sldChg>
      <pc:sldChg chg="modSp">
        <pc:chgData name="Felix Beuschlein" userId="S::felix.beuschlein@uzh.ch::86da7bdf-949c-48eb-85a6-8af0c00829db" providerId="AD" clId="Web-{EB51720B-69B0-D8ED-2182-76389335ECD7}" dt="2024-05-10T16:36:48.173" v="10"/>
        <pc:sldMkLst>
          <pc:docMk/>
          <pc:sldMk cId="3099676838" sldId="303"/>
        </pc:sldMkLst>
        <pc:spChg chg="mod">
          <ac:chgData name="Felix Beuschlein" userId="S::felix.beuschlein@uzh.ch::86da7bdf-949c-48eb-85a6-8af0c00829db" providerId="AD" clId="Web-{EB51720B-69B0-D8ED-2182-76389335ECD7}" dt="2024-05-10T16:36:48.173" v="10"/>
          <ac:spMkLst>
            <pc:docMk/>
            <pc:sldMk cId="3099676838" sldId="303"/>
            <ac:spMk id="3" creationId="{00000000-0000-0000-0000-000000000000}"/>
          </ac:spMkLst>
        </pc:spChg>
      </pc:sldChg>
      <pc:sldChg chg="delSp modSp">
        <pc:chgData name="Felix Beuschlein" userId="S::felix.beuschlein@uzh.ch::86da7bdf-949c-48eb-85a6-8af0c00829db" providerId="AD" clId="Web-{EB51720B-69B0-D8ED-2182-76389335ECD7}" dt="2024-05-10T16:41:00.427" v="14"/>
        <pc:sldMkLst>
          <pc:docMk/>
          <pc:sldMk cId="3504427426" sldId="307"/>
        </pc:sldMkLst>
        <pc:spChg chg="mod">
          <ac:chgData name="Felix Beuschlein" userId="S::felix.beuschlein@uzh.ch::86da7bdf-949c-48eb-85a6-8af0c00829db" providerId="AD" clId="Web-{EB51720B-69B0-D8ED-2182-76389335ECD7}" dt="2024-05-10T16:40:01.395" v="12" actId="20577"/>
          <ac:spMkLst>
            <pc:docMk/>
            <pc:sldMk cId="3504427426" sldId="307"/>
            <ac:spMk id="4" creationId="{8718C13B-14E5-403C-D0F6-2A58A24DA209}"/>
          </ac:spMkLst>
        </pc:spChg>
        <pc:spChg chg="del">
          <ac:chgData name="Felix Beuschlein" userId="S::felix.beuschlein@uzh.ch::86da7bdf-949c-48eb-85a6-8af0c00829db" providerId="AD" clId="Web-{EB51720B-69B0-D8ED-2182-76389335ECD7}" dt="2024-05-10T16:41:00.427" v="14"/>
          <ac:spMkLst>
            <pc:docMk/>
            <pc:sldMk cId="3504427426" sldId="307"/>
            <ac:spMk id="5" creationId="{EF4E2A0A-647F-4E68-8F13-477289211152}"/>
          </ac:spMkLst>
        </pc:spChg>
      </pc:sldChg>
      <pc:sldChg chg="add replId">
        <pc:chgData name="Felix Beuschlein" userId="S::felix.beuschlein@uzh.ch::86da7bdf-949c-48eb-85a6-8af0c00829db" providerId="AD" clId="Web-{EB51720B-69B0-D8ED-2182-76389335ECD7}" dt="2024-05-10T16:40:41.474" v="13"/>
        <pc:sldMkLst>
          <pc:docMk/>
          <pc:sldMk cId="2914018409" sldId="331"/>
        </pc:sldMkLst>
      </pc:sldChg>
    </pc:docChg>
  </pc:docChgLst>
  <pc:docChgLst>
    <pc:chgData name="Felix Beuschlein" userId="S::felix.beuschlein@uzh.ch::86da7bdf-949c-48eb-85a6-8af0c00829db" providerId="AD" clId="Web-{2167C32D-1EDA-32BE-645C-E42703B6A8E8}"/>
    <pc:docChg chg="modSld">
      <pc:chgData name="Felix Beuschlein" userId="S::felix.beuschlein@uzh.ch::86da7bdf-949c-48eb-85a6-8af0c00829db" providerId="AD" clId="Web-{2167C32D-1EDA-32BE-645C-E42703B6A8E8}" dt="2024-05-11T12:55:31.152" v="8"/>
      <pc:docMkLst>
        <pc:docMk/>
      </pc:docMkLst>
      <pc:sldChg chg="modSp">
        <pc:chgData name="Felix Beuschlein" userId="S::felix.beuschlein@uzh.ch::86da7bdf-949c-48eb-85a6-8af0c00829db" providerId="AD" clId="Web-{2167C32D-1EDA-32BE-645C-E42703B6A8E8}" dt="2024-05-11T12:55:31.152" v="8"/>
        <pc:sldMkLst>
          <pc:docMk/>
          <pc:sldMk cId="3164254144" sldId="302"/>
        </pc:sldMkLst>
        <pc:spChg chg="mod">
          <ac:chgData name="Felix Beuschlein" userId="S::felix.beuschlein@uzh.ch::86da7bdf-949c-48eb-85a6-8af0c00829db" providerId="AD" clId="Web-{2167C32D-1EDA-32BE-645C-E42703B6A8E8}" dt="2024-05-11T12:55:31.152" v="8"/>
          <ac:spMkLst>
            <pc:docMk/>
            <pc:sldMk cId="3164254144" sldId="302"/>
            <ac:spMk id="7" creationId="{33185023-AFF5-9270-6D26-8E413C8D2453}"/>
          </ac:spMkLst>
        </pc:spChg>
      </pc:sldChg>
      <pc:sldChg chg="modSp">
        <pc:chgData name="Felix Beuschlein" userId="S::felix.beuschlein@uzh.ch::86da7bdf-949c-48eb-85a6-8af0c00829db" providerId="AD" clId="Web-{2167C32D-1EDA-32BE-645C-E42703B6A8E8}" dt="2024-05-11T12:54:29.760" v="4" actId="20577"/>
        <pc:sldMkLst>
          <pc:docMk/>
          <pc:sldMk cId="3504427426" sldId="307"/>
        </pc:sldMkLst>
        <pc:spChg chg="mod">
          <ac:chgData name="Felix Beuschlein" userId="S::felix.beuschlein@uzh.ch::86da7bdf-949c-48eb-85a6-8af0c00829db" providerId="AD" clId="Web-{2167C32D-1EDA-32BE-645C-E42703B6A8E8}" dt="2024-05-11T12:54:29.760" v="4" actId="20577"/>
          <ac:spMkLst>
            <pc:docMk/>
            <pc:sldMk cId="3504427426" sldId="307"/>
            <ac:spMk id="4" creationId="{8718C13B-14E5-403C-D0F6-2A58A24DA209}"/>
          </ac:spMkLst>
        </pc:spChg>
      </pc:sldChg>
      <pc:sldChg chg="modSp">
        <pc:chgData name="Felix Beuschlein" userId="S::felix.beuschlein@uzh.ch::86da7bdf-949c-48eb-85a6-8af0c00829db" providerId="AD" clId="Web-{2167C32D-1EDA-32BE-645C-E42703B6A8E8}" dt="2024-05-11T12:55:11.417" v="7" actId="20577"/>
        <pc:sldMkLst>
          <pc:docMk/>
          <pc:sldMk cId="2914018409" sldId="331"/>
        </pc:sldMkLst>
        <pc:spChg chg="mod">
          <ac:chgData name="Felix Beuschlein" userId="S::felix.beuschlein@uzh.ch::86da7bdf-949c-48eb-85a6-8af0c00829db" providerId="AD" clId="Web-{2167C32D-1EDA-32BE-645C-E42703B6A8E8}" dt="2024-05-11T12:55:11.417" v="7" actId="20577"/>
          <ac:spMkLst>
            <pc:docMk/>
            <pc:sldMk cId="2914018409" sldId="331"/>
            <ac:spMk id="4" creationId="{8718C13B-14E5-403C-D0F6-2A58A24DA209}"/>
          </ac:spMkLst>
        </pc:spChg>
      </pc:sldChg>
    </pc:docChg>
  </pc:docChgLst>
  <pc:docChgLst>
    <pc:chgData name="Felix Beuschlein" userId="S::felix.beuschlein@uzh.ch::86da7bdf-949c-48eb-85a6-8af0c00829db" providerId="AD" clId="Web-{8302BD04-D1FC-4642-DA60-FCE6F8642AE1}"/>
    <pc:docChg chg="delSld modSld">
      <pc:chgData name="Felix Beuschlein" userId="S::felix.beuschlein@uzh.ch::86da7bdf-949c-48eb-85a6-8af0c00829db" providerId="AD" clId="Web-{8302BD04-D1FC-4642-DA60-FCE6F8642AE1}" dt="2024-05-06T11:40:09.767" v="38"/>
      <pc:docMkLst>
        <pc:docMk/>
      </pc:docMkLst>
      <pc:sldChg chg="modSp">
        <pc:chgData name="Felix Beuschlein" userId="S::felix.beuschlein@uzh.ch::86da7bdf-949c-48eb-85a6-8af0c00829db" providerId="AD" clId="Web-{8302BD04-D1FC-4642-DA60-FCE6F8642AE1}" dt="2024-05-06T11:30:32.628" v="37" actId="20577"/>
        <pc:sldMkLst>
          <pc:docMk/>
          <pc:sldMk cId="939030923" sldId="265"/>
        </pc:sldMkLst>
        <pc:spChg chg="mod">
          <ac:chgData name="Felix Beuschlein" userId="S::felix.beuschlein@uzh.ch::86da7bdf-949c-48eb-85a6-8af0c00829db" providerId="AD" clId="Web-{8302BD04-D1FC-4642-DA60-FCE6F8642AE1}" dt="2024-05-06T11:30:32.628" v="37" actId="20577"/>
          <ac:spMkLst>
            <pc:docMk/>
            <pc:sldMk cId="939030923" sldId="265"/>
            <ac:spMk id="5" creationId="{6EBAAADB-25A4-5D72-86E5-15D669C534EE}"/>
          </ac:spMkLst>
        </pc:spChg>
      </pc:sldChg>
      <pc:sldChg chg="del">
        <pc:chgData name="Felix Beuschlein" userId="S::felix.beuschlein@uzh.ch::86da7bdf-949c-48eb-85a6-8af0c00829db" providerId="AD" clId="Web-{8302BD04-D1FC-4642-DA60-FCE6F8642AE1}" dt="2024-05-06T11:40:09.767" v="38"/>
        <pc:sldMkLst>
          <pc:docMk/>
          <pc:sldMk cId="293414134" sldId="323"/>
        </pc:sldMkLst>
      </pc:sldChg>
    </pc:docChg>
  </pc:docChgLst>
  <pc:docChgLst>
    <pc:chgData name="Felix Beuschlein" userId="S::felix.beuschlein@uzh.ch::86da7bdf-949c-48eb-85a6-8af0c00829db" providerId="AD" clId="Web-{938551E8-15D1-D7EC-B321-748F6061D830}"/>
    <pc:docChg chg="addSld delSld modSld sldOrd">
      <pc:chgData name="Felix Beuschlein" userId="S::felix.beuschlein@uzh.ch::86da7bdf-949c-48eb-85a6-8af0c00829db" providerId="AD" clId="Web-{938551E8-15D1-D7EC-B321-748F6061D830}" dt="2024-05-08T13:02:23.259" v="325"/>
      <pc:docMkLst>
        <pc:docMk/>
      </pc:docMkLst>
      <pc:sldChg chg="addSp delSp modSp">
        <pc:chgData name="Felix Beuschlein" userId="S::felix.beuschlein@uzh.ch::86da7bdf-949c-48eb-85a6-8af0c00829db" providerId="AD" clId="Web-{938551E8-15D1-D7EC-B321-748F6061D830}" dt="2024-05-08T11:26:26.258" v="315" actId="20577"/>
        <pc:sldMkLst>
          <pc:docMk/>
          <pc:sldMk cId="939030923" sldId="265"/>
        </pc:sldMkLst>
        <pc:spChg chg="mod">
          <ac:chgData name="Felix Beuschlein" userId="S::felix.beuschlein@uzh.ch::86da7bdf-949c-48eb-85a6-8af0c00829db" providerId="AD" clId="Web-{938551E8-15D1-D7EC-B321-748F6061D830}" dt="2024-05-08T11:26:26.258" v="315" actId="20577"/>
          <ac:spMkLst>
            <pc:docMk/>
            <pc:sldMk cId="939030923" sldId="265"/>
            <ac:spMk id="5" creationId="{6EBAAADB-25A4-5D72-86E5-15D669C534EE}"/>
          </ac:spMkLst>
        </pc:spChg>
        <pc:spChg chg="del mod">
          <ac:chgData name="Felix Beuschlein" userId="S::felix.beuschlein@uzh.ch::86da7bdf-949c-48eb-85a6-8af0c00829db" providerId="AD" clId="Web-{938551E8-15D1-D7EC-B321-748F6061D830}" dt="2024-05-08T11:26:02.524" v="308"/>
          <ac:spMkLst>
            <pc:docMk/>
            <pc:sldMk cId="939030923" sldId="265"/>
            <ac:spMk id="9" creationId="{00000000-0000-0000-0000-000000000000}"/>
          </ac:spMkLst>
        </pc:spChg>
        <pc:picChg chg="add mod">
          <ac:chgData name="Felix Beuschlein" userId="S::felix.beuschlein@uzh.ch::86da7bdf-949c-48eb-85a6-8af0c00829db" providerId="AD" clId="Web-{938551E8-15D1-D7EC-B321-748F6061D830}" dt="2024-05-08T11:25:47.914" v="306" actId="14100"/>
          <ac:picMkLst>
            <pc:docMk/>
            <pc:sldMk cId="939030923" sldId="265"/>
            <ac:picMk id="3" creationId="{3152D706-A91F-F15A-2473-81AB2B324922}"/>
          </ac:picMkLst>
        </pc:picChg>
      </pc:sldChg>
      <pc:sldChg chg="addSp delSp modSp">
        <pc:chgData name="Felix Beuschlein" userId="S::felix.beuschlein@uzh.ch::86da7bdf-949c-48eb-85a6-8af0c00829db" providerId="AD" clId="Web-{938551E8-15D1-D7EC-B321-748F6061D830}" dt="2024-05-08T11:25:33.086" v="304"/>
        <pc:sldMkLst>
          <pc:docMk/>
          <pc:sldMk cId="1119358741" sldId="266"/>
        </pc:sldMkLst>
        <pc:picChg chg="add del mod">
          <ac:chgData name="Felix Beuschlein" userId="S::felix.beuschlein@uzh.ch::86da7bdf-949c-48eb-85a6-8af0c00829db" providerId="AD" clId="Web-{938551E8-15D1-D7EC-B321-748F6061D830}" dt="2024-05-08T11:25:33.086" v="304"/>
          <ac:picMkLst>
            <pc:docMk/>
            <pc:sldMk cId="1119358741" sldId="266"/>
            <ac:picMk id="4" creationId="{E22C51AF-56ED-FC90-2FAB-C27A8CD3166C}"/>
          </ac:picMkLst>
        </pc:picChg>
      </pc:sldChg>
      <pc:sldChg chg="addSp delSp modSp">
        <pc:chgData name="Felix Beuschlein" userId="S::felix.beuschlein@uzh.ch::86da7bdf-949c-48eb-85a6-8af0c00829db" providerId="AD" clId="Web-{938551E8-15D1-D7EC-B321-748F6061D830}" dt="2024-05-08T11:24:43.430" v="298"/>
        <pc:sldMkLst>
          <pc:docMk/>
          <pc:sldMk cId="1540901722" sldId="282"/>
        </pc:sldMkLst>
        <pc:spChg chg="mod">
          <ac:chgData name="Felix Beuschlein" userId="S::felix.beuschlein@uzh.ch::86da7bdf-949c-48eb-85a6-8af0c00829db" providerId="AD" clId="Web-{938551E8-15D1-D7EC-B321-748F6061D830}" dt="2024-05-08T09:43:57.009" v="284" actId="20577"/>
          <ac:spMkLst>
            <pc:docMk/>
            <pc:sldMk cId="1540901722" sldId="282"/>
            <ac:spMk id="2" creationId="{33185023-AFF5-9270-6D26-8E413C8D2453}"/>
          </ac:spMkLst>
        </pc:spChg>
        <pc:picChg chg="add del mod">
          <ac:chgData name="Felix Beuschlein" userId="S::felix.beuschlein@uzh.ch::86da7bdf-949c-48eb-85a6-8af0c00829db" providerId="AD" clId="Web-{938551E8-15D1-D7EC-B321-748F6061D830}" dt="2024-05-08T11:24:43.430" v="298"/>
          <ac:picMkLst>
            <pc:docMk/>
            <pc:sldMk cId="1540901722" sldId="282"/>
            <ac:picMk id="4" creationId="{724245D0-5180-4044-58D4-DB7FFB329972}"/>
          </ac:picMkLst>
        </pc:picChg>
      </pc:sldChg>
      <pc:sldChg chg="mod modShow">
        <pc:chgData name="Felix Beuschlein" userId="S::felix.beuschlein@uzh.ch::86da7bdf-949c-48eb-85a6-8af0c00829db" providerId="AD" clId="Web-{938551E8-15D1-D7EC-B321-748F6061D830}" dt="2024-05-08T09:43:40.259" v="283"/>
        <pc:sldMkLst>
          <pc:docMk/>
          <pc:sldMk cId="2720003996" sldId="283"/>
        </pc:sldMkLst>
      </pc:sldChg>
      <pc:sldChg chg="ord">
        <pc:chgData name="Felix Beuschlein" userId="S::felix.beuschlein@uzh.ch::86da7bdf-949c-48eb-85a6-8af0c00829db" providerId="AD" clId="Web-{938551E8-15D1-D7EC-B321-748F6061D830}" dt="2024-05-08T13:02:23.259" v="325"/>
        <pc:sldMkLst>
          <pc:docMk/>
          <pc:sldMk cId="1801639881" sldId="284"/>
        </pc:sldMkLst>
      </pc:sldChg>
      <pc:sldChg chg="addSp delSp modSp addAnim modAnim">
        <pc:chgData name="Felix Beuschlein" userId="S::felix.beuschlein@uzh.ch::86da7bdf-949c-48eb-85a6-8af0c00829db" providerId="AD" clId="Web-{938551E8-15D1-D7EC-B321-748F6061D830}" dt="2024-05-08T09:10:12.585" v="109" actId="20577"/>
        <pc:sldMkLst>
          <pc:docMk/>
          <pc:sldMk cId="1943094033" sldId="293"/>
        </pc:sldMkLst>
        <pc:spChg chg="add del mod">
          <ac:chgData name="Felix Beuschlein" userId="S::felix.beuschlein@uzh.ch::86da7bdf-949c-48eb-85a6-8af0c00829db" providerId="AD" clId="Web-{938551E8-15D1-D7EC-B321-748F6061D830}" dt="2024-05-08T08:59:54.689" v="11"/>
          <ac:spMkLst>
            <pc:docMk/>
            <pc:sldMk cId="1943094033" sldId="293"/>
            <ac:spMk id="4" creationId="{8F6ED735-7144-A681-35BF-E2F48E1B56B0}"/>
          </ac:spMkLst>
        </pc:spChg>
        <pc:spChg chg="add del mod">
          <ac:chgData name="Felix Beuschlein" userId="S::felix.beuschlein@uzh.ch::86da7bdf-949c-48eb-85a6-8af0c00829db" providerId="AD" clId="Web-{938551E8-15D1-D7EC-B321-748F6061D830}" dt="2024-05-08T09:00:00.064" v="15"/>
          <ac:spMkLst>
            <pc:docMk/>
            <pc:sldMk cId="1943094033" sldId="293"/>
            <ac:spMk id="5" creationId="{7D02AF9F-0D64-A94D-6740-DCCD09EF3F71}"/>
          </ac:spMkLst>
        </pc:spChg>
        <pc:spChg chg="add del mod">
          <ac:chgData name="Felix Beuschlein" userId="S::felix.beuschlein@uzh.ch::86da7bdf-949c-48eb-85a6-8af0c00829db" providerId="AD" clId="Web-{938551E8-15D1-D7EC-B321-748F6061D830}" dt="2024-05-08T09:00:02.892" v="18"/>
          <ac:spMkLst>
            <pc:docMk/>
            <pc:sldMk cId="1943094033" sldId="293"/>
            <ac:spMk id="6" creationId="{D079EFAF-63F7-6356-38F1-BDC1DB066E37}"/>
          </ac:spMkLst>
        </pc:spChg>
        <pc:spChg chg="add mod">
          <ac:chgData name="Felix Beuschlein" userId="S::felix.beuschlein@uzh.ch::86da7bdf-949c-48eb-85a6-8af0c00829db" providerId="AD" clId="Web-{938551E8-15D1-D7EC-B321-748F6061D830}" dt="2024-05-08T09:10:12.585" v="109" actId="20577"/>
          <ac:spMkLst>
            <pc:docMk/>
            <pc:sldMk cId="1943094033" sldId="293"/>
            <ac:spMk id="8" creationId="{1E3459C5-8405-2FF8-5883-F3ED5F804A75}"/>
          </ac:spMkLst>
        </pc:spChg>
        <pc:spChg chg="mod">
          <ac:chgData name="Felix Beuschlein" userId="S::felix.beuschlein@uzh.ch::86da7bdf-949c-48eb-85a6-8af0c00829db" providerId="AD" clId="Web-{938551E8-15D1-D7EC-B321-748F6061D830}" dt="2024-05-08T08:59:24.767" v="8" actId="20577"/>
          <ac:spMkLst>
            <pc:docMk/>
            <pc:sldMk cId="1943094033" sldId="293"/>
            <ac:spMk id="10" creationId="{BAC82766-0F3D-460A-162B-8EFFA87B9926}"/>
          </ac:spMkLst>
        </pc:spChg>
        <pc:spChg chg="del">
          <ac:chgData name="Felix Beuschlein" userId="S::felix.beuschlein@uzh.ch::86da7bdf-949c-48eb-85a6-8af0c00829db" providerId="AD" clId="Web-{938551E8-15D1-D7EC-B321-748F6061D830}" dt="2024-05-08T08:59:28.798" v="9"/>
          <ac:spMkLst>
            <pc:docMk/>
            <pc:sldMk cId="1943094033" sldId="293"/>
            <ac:spMk id="11" creationId="{C6D15824-E154-DCFB-81CC-1CFDF4C30D3C}"/>
          </ac:spMkLst>
        </pc:spChg>
        <pc:spChg chg="del">
          <ac:chgData name="Felix Beuschlein" userId="S::felix.beuschlein@uzh.ch::86da7bdf-949c-48eb-85a6-8af0c00829db" providerId="AD" clId="Web-{938551E8-15D1-D7EC-B321-748F6061D830}" dt="2024-05-08T08:59:28.829" v="10"/>
          <ac:spMkLst>
            <pc:docMk/>
            <pc:sldMk cId="1943094033" sldId="293"/>
            <ac:spMk id="12" creationId="{C6D15824-E154-DCFB-81CC-1CFDF4C30D3C}"/>
          </ac:spMkLst>
        </pc:spChg>
      </pc:sldChg>
      <pc:sldChg chg="modSp ord">
        <pc:chgData name="Felix Beuschlein" userId="S::felix.beuschlein@uzh.ch::86da7bdf-949c-48eb-85a6-8af0c00829db" providerId="AD" clId="Web-{938551E8-15D1-D7EC-B321-748F6061D830}" dt="2024-05-08T09:13:06.227" v="113"/>
        <pc:sldMkLst>
          <pc:docMk/>
          <pc:sldMk cId="4111312615" sldId="296"/>
        </pc:sldMkLst>
        <pc:picChg chg="mod modCrop">
          <ac:chgData name="Felix Beuschlein" userId="S::felix.beuschlein@uzh.ch::86da7bdf-949c-48eb-85a6-8af0c00829db" providerId="AD" clId="Web-{938551E8-15D1-D7EC-B321-748F6061D830}" dt="2024-05-08T09:13:06.227" v="113"/>
          <ac:picMkLst>
            <pc:docMk/>
            <pc:sldMk cId="4111312615" sldId="296"/>
            <ac:picMk id="9" creationId="{00000000-0000-0000-0000-000000000000}"/>
          </ac:picMkLst>
        </pc:picChg>
      </pc:sldChg>
      <pc:sldChg chg="modSp">
        <pc:chgData name="Felix Beuschlein" userId="S::felix.beuschlein@uzh.ch::86da7bdf-949c-48eb-85a6-8af0c00829db" providerId="AD" clId="Web-{938551E8-15D1-D7EC-B321-748F6061D830}" dt="2024-05-08T09:40:17.835" v="245" actId="14100"/>
        <pc:sldMkLst>
          <pc:docMk/>
          <pc:sldMk cId="801085672" sldId="310"/>
        </pc:sldMkLst>
        <pc:spChg chg="mod">
          <ac:chgData name="Felix Beuschlein" userId="S::felix.beuschlein@uzh.ch::86da7bdf-949c-48eb-85a6-8af0c00829db" providerId="AD" clId="Web-{938551E8-15D1-D7EC-B321-748F6061D830}" dt="2024-05-08T09:40:17.835" v="245" actId="14100"/>
          <ac:spMkLst>
            <pc:docMk/>
            <pc:sldMk cId="801085672" sldId="310"/>
            <ac:spMk id="2" creationId="{832B2093-8496-5FF5-DA4D-24F0AC421DA6}"/>
          </ac:spMkLst>
        </pc:spChg>
      </pc:sldChg>
      <pc:sldChg chg="modSp">
        <pc:chgData name="Felix Beuschlein" userId="S::felix.beuschlein@uzh.ch::86da7bdf-949c-48eb-85a6-8af0c00829db" providerId="AD" clId="Web-{938551E8-15D1-D7EC-B321-748F6061D830}" dt="2024-05-08T09:40:23.413" v="246" actId="14100"/>
        <pc:sldMkLst>
          <pc:docMk/>
          <pc:sldMk cId="2018189396" sldId="311"/>
        </pc:sldMkLst>
        <pc:spChg chg="mod">
          <ac:chgData name="Felix Beuschlein" userId="S::felix.beuschlein@uzh.ch::86da7bdf-949c-48eb-85a6-8af0c00829db" providerId="AD" clId="Web-{938551E8-15D1-D7EC-B321-748F6061D830}" dt="2024-05-08T09:40:23.413" v="246" actId="14100"/>
          <ac:spMkLst>
            <pc:docMk/>
            <pc:sldMk cId="2018189396" sldId="311"/>
            <ac:spMk id="2" creationId="{832B2093-8496-5FF5-DA4D-24F0AC421DA6}"/>
          </ac:spMkLst>
        </pc:spChg>
      </pc:sldChg>
      <pc:sldChg chg="addSp delSp">
        <pc:chgData name="Felix Beuschlein" userId="S::felix.beuschlein@uzh.ch::86da7bdf-949c-48eb-85a6-8af0c00829db" providerId="AD" clId="Web-{938551E8-15D1-D7EC-B321-748F6061D830}" dt="2024-05-08T09:40:26.304" v="247"/>
        <pc:sldMkLst>
          <pc:docMk/>
          <pc:sldMk cId="2591597301" sldId="312"/>
        </pc:sldMkLst>
        <pc:spChg chg="del">
          <ac:chgData name="Felix Beuschlein" userId="S::felix.beuschlein@uzh.ch::86da7bdf-949c-48eb-85a6-8af0c00829db" providerId="AD" clId="Web-{938551E8-15D1-D7EC-B321-748F6061D830}" dt="2024-05-08T09:40:07.038" v="243"/>
          <ac:spMkLst>
            <pc:docMk/>
            <pc:sldMk cId="2591597301" sldId="312"/>
            <ac:spMk id="2" creationId="{832B2093-8496-5FF5-DA4D-24F0AC421DA6}"/>
          </ac:spMkLst>
        </pc:spChg>
        <pc:spChg chg="add">
          <ac:chgData name="Felix Beuschlein" userId="S::felix.beuschlein@uzh.ch::86da7bdf-949c-48eb-85a6-8af0c00829db" providerId="AD" clId="Web-{938551E8-15D1-D7EC-B321-748F6061D830}" dt="2024-05-08T09:40:26.304" v="247"/>
          <ac:spMkLst>
            <pc:docMk/>
            <pc:sldMk cId="2591597301" sldId="312"/>
            <ac:spMk id="4" creationId="{E4321267-C917-CD45-5C4F-9C84BBA04043}"/>
          </ac:spMkLst>
        </pc:spChg>
      </pc:sldChg>
      <pc:sldChg chg="addSp delSp">
        <pc:chgData name="Felix Beuschlein" userId="S::felix.beuschlein@uzh.ch::86da7bdf-949c-48eb-85a6-8af0c00829db" providerId="AD" clId="Web-{938551E8-15D1-D7EC-B321-748F6061D830}" dt="2024-05-08T09:40:31.460" v="249"/>
        <pc:sldMkLst>
          <pc:docMk/>
          <pc:sldMk cId="4124624384" sldId="313"/>
        </pc:sldMkLst>
        <pc:spChg chg="del">
          <ac:chgData name="Felix Beuschlein" userId="S::felix.beuschlein@uzh.ch::86da7bdf-949c-48eb-85a6-8af0c00829db" providerId="AD" clId="Web-{938551E8-15D1-D7EC-B321-748F6061D830}" dt="2024-05-08T09:40:31.398" v="248"/>
          <ac:spMkLst>
            <pc:docMk/>
            <pc:sldMk cId="4124624384" sldId="313"/>
            <ac:spMk id="2" creationId="{832B2093-8496-5FF5-DA4D-24F0AC421DA6}"/>
          </ac:spMkLst>
        </pc:spChg>
        <pc:spChg chg="add">
          <ac:chgData name="Felix Beuschlein" userId="S::felix.beuschlein@uzh.ch::86da7bdf-949c-48eb-85a6-8af0c00829db" providerId="AD" clId="Web-{938551E8-15D1-D7EC-B321-748F6061D830}" dt="2024-05-08T09:40:31.460" v="249"/>
          <ac:spMkLst>
            <pc:docMk/>
            <pc:sldMk cId="4124624384" sldId="313"/>
            <ac:spMk id="4" creationId="{E69750ED-3A03-B631-7AED-F433F3EB939B}"/>
          </ac:spMkLst>
        </pc:spChg>
      </pc:sldChg>
      <pc:sldChg chg="addSp delSp">
        <pc:chgData name="Felix Beuschlein" userId="S::felix.beuschlein@uzh.ch::86da7bdf-949c-48eb-85a6-8af0c00829db" providerId="AD" clId="Web-{938551E8-15D1-D7EC-B321-748F6061D830}" dt="2024-05-08T09:40:35.632" v="251"/>
        <pc:sldMkLst>
          <pc:docMk/>
          <pc:sldMk cId="1050848630" sldId="314"/>
        </pc:sldMkLst>
        <pc:spChg chg="del">
          <ac:chgData name="Felix Beuschlein" userId="S::felix.beuschlein@uzh.ch::86da7bdf-949c-48eb-85a6-8af0c00829db" providerId="AD" clId="Web-{938551E8-15D1-D7EC-B321-748F6061D830}" dt="2024-05-08T09:40:34.538" v="250"/>
          <ac:spMkLst>
            <pc:docMk/>
            <pc:sldMk cId="1050848630" sldId="314"/>
            <ac:spMk id="2" creationId="{832B2093-8496-5FF5-DA4D-24F0AC421DA6}"/>
          </ac:spMkLst>
        </pc:spChg>
        <pc:spChg chg="add">
          <ac:chgData name="Felix Beuschlein" userId="S::felix.beuschlein@uzh.ch::86da7bdf-949c-48eb-85a6-8af0c00829db" providerId="AD" clId="Web-{938551E8-15D1-D7EC-B321-748F6061D830}" dt="2024-05-08T09:40:35.632" v="251"/>
          <ac:spMkLst>
            <pc:docMk/>
            <pc:sldMk cId="1050848630" sldId="314"/>
            <ac:spMk id="4" creationId="{799DFF9F-4D61-52FD-35F5-1F397BFB97C3}"/>
          </ac:spMkLst>
        </pc:spChg>
      </pc:sldChg>
      <pc:sldChg chg="modSp">
        <pc:chgData name="Felix Beuschlein" userId="S::felix.beuschlein@uzh.ch::86da7bdf-949c-48eb-85a6-8af0c00829db" providerId="AD" clId="Web-{938551E8-15D1-D7EC-B321-748F6061D830}" dt="2024-05-08T09:41:04.085" v="257" actId="14100"/>
        <pc:sldMkLst>
          <pc:docMk/>
          <pc:sldMk cId="4143625414" sldId="315"/>
        </pc:sldMkLst>
        <pc:spChg chg="mod">
          <ac:chgData name="Felix Beuschlein" userId="S::felix.beuschlein@uzh.ch::86da7bdf-949c-48eb-85a6-8af0c00829db" providerId="AD" clId="Web-{938551E8-15D1-D7EC-B321-748F6061D830}" dt="2024-05-08T09:41:04.085" v="257" actId="14100"/>
          <ac:spMkLst>
            <pc:docMk/>
            <pc:sldMk cId="4143625414" sldId="315"/>
            <ac:spMk id="2" creationId="{832B2093-8496-5FF5-DA4D-24F0AC421DA6}"/>
          </ac:spMkLst>
        </pc:spChg>
      </pc:sldChg>
      <pc:sldChg chg="modSp">
        <pc:chgData name="Felix Beuschlein" userId="S::felix.beuschlein@uzh.ch::86da7bdf-949c-48eb-85a6-8af0c00829db" providerId="AD" clId="Web-{938551E8-15D1-D7EC-B321-748F6061D830}" dt="2024-05-08T09:41:28.476" v="263" actId="14100"/>
        <pc:sldMkLst>
          <pc:docMk/>
          <pc:sldMk cId="1292554259" sldId="316"/>
        </pc:sldMkLst>
        <pc:spChg chg="mod">
          <ac:chgData name="Felix Beuschlein" userId="S::felix.beuschlein@uzh.ch::86da7bdf-949c-48eb-85a6-8af0c00829db" providerId="AD" clId="Web-{938551E8-15D1-D7EC-B321-748F6061D830}" dt="2024-05-08T09:41:28.476" v="263" actId="14100"/>
          <ac:spMkLst>
            <pc:docMk/>
            <pc:sldMk cId="1292554259" sldId="316"/>
            <ac:spMk id="2" creationId="{832B2093-8496-5FF5-DA4D-24F0AC421DA6}"/>
          </ac:spMkLst>
        </pc:spChg>
      </pc:sldChg>
      <pc:sldChg chg="addSp modSp">
        <pc:chgData name="Felix Beuschlein" userId="S::felix.beuschlein@uzh.ch::86da7bdf-949c-48eb-85a6-8af0c00829db" providerId="AD" clId="Web-{938551E8-15D1-D7EC-B321-748F6061D830}" dt="2024-05-08T11:27:16.680" v="317" actId="14100"/>
        <pc:sldMkLst>
          <pc:docMk/>
          <pc:sldMk cId="2602582956" sldId="317"/>
        </pc:sldMkLst>
        <pc:picChg chg="add mod">
          <ac:chgData name="Felix Beuschlein" userId="S::felix.beuschlein@uzh.ch::86da7bdf-949c-48eb-85a6-8af0c00829db" providerId="AD" clId="Web-{938551E8-15D1-D7EC-B321-748F6061D830}" dt="2024-05-08T11:27:16.680" v="317" actId="14100"/>
          <ac:picMkLst>
            <pc:docMk/>
            <pc:sldMk cId="2602582956" sldId="317"/>
            <ac:picMk id="5" creationId="{2C49C61A-07B8-347A-E809-111C6EF5FAF0}"/>
          </ac:picMkLst>
        </pc:picChg>
      </pc:sldChg>
      <pc:sldChg chg="addSp">
        <pc:chgData name="Felix Beuschlein" userId="S::felix.beuschlein@uzh.ch::86da7bdf-949c-48eb-85a6-8af0c00829db" providerId="AD" clId="Web-{938551E8-15D1-D7EC-B321-748F6061D830}" dt="2024-05-08T11:27:30.399" v="318"/>
        <pc:sldMkLst>
          <pc:docMk/>
          <pc:sldMk cId="2803073805" sldId="318"/>
        </pc:sldMkLst>
        <pc:picChg chg="add">
          <ac:chgData name="Felix Beuschlein" userId="S::felix.beuschlein@uzh.ch::86da7bdf-949c-48eb-85a6-8af0c00829db" providerId="AD" clId="Web-{938551E8-15D1-D7EC-B321-748F6061D830}" dt="2024-05-08T11:27:30.399" v="318"/>
          <ac:picMkLst>
            <pc:docMk/>
            <pc:sldMk cId="2803073805" sldId="318"/>
            <ac:picMk id="4" creationId="{E3A71DA7-F57D-EF49-2240-A2048F80B321}"/>
          </ac:picMkLst>
        </pc:picChg>
      </pc:sldChg>
      <pc:sldChg chg="addSp">
        <pc:chgData name="Felix Beuschlein" userId="S::felix.beuschlein@uzh.ch::86da7bdf-949c-48eb-85a6-8af0c00829db" providerId="AD" clId="Web-{938551E8-15D1-D7EC-B321-748F6061D830}" dt="2024-05-08T11:27:35.071" v="319"/>
        <pc:sldMkLst>
          <pc:docMk/>
          <pc:sldMk cId="1769076081" sldId="319"/>
        </pc:sldMkLst>
        <pc:picChg chg="add">
          <ac:chgData name="Felix Beuschlein" userId="S::felix.beuschlein@uzh.ch::86da7bdf-949c-48eb-85a6-8af0c00829db" providerId="AD" clId="Web-{938551E8-15D1-D7EC-B321-748F6061D830}" dt="2024-05-08T11:27:35.071" v="319"/>
          <ac:picMkLst>
            <pc:docMk/>
            <pc:sldMk cId="1769076081" sldId="319"/>
            <ac:picMk id="4" creationId="{17702535-7C44-53C5-707F-42EADEC20E2C}"/>
          </ac:picMkLst>
        </pc:picChg>
      </pc:sldChg>
      <pc:sldChg chg="addSp">
        <pc:chgData name="Felix Beuschlein" userId="S::felix.beuschlein@uzh.ch::86da7bdf-949c-48eb-85a6-8af0c00829db" providerId="AD" clId="Web-{938551E8-15D1-D7EC-B321-748F6061D830}" dt="2024-05-08T11:27:39.805" v="320"/>
        <pc:sldMkLst>
          <pc:docMk/>
          <pc:sldMk cId="402028316" sldId="320"/>
        </pc:sldMkLst>
        <pc:picChg chg="add">
          <ac:chgData name="Felix Beuschlein" userId="S::felix.beuschlein@uzh.ch::86da7bdf-949c-48eb-85a6-8af0c00829db" providerId="AD" clId="Web-{938551E8-15D1-D7EC-B321-748F6061D830}" dt="2024-05-08T11:27:39.805" v="320"/>
          <ac:picMkLst>
            <pc:docMk/>
            <pc:sldMk cId="402028316" sldId="320"/>
            <ac:picMk id="4" creationId="{BCCB7A76-CCA1-0211-4943-33A7EE9D1B3A}"/>
          </ac:picMkLst>
        </pc:picChg>
      </pc:sldChg>
      <pc:sldChg chg="addSp">
        <pc:chgData name="Felix Beuschlein" userId="S::felix.beuschlein@uzh.ch::86da7bdf-949c-48eb-85a6-8af0c00829db" providerId="AD" clId="Web-{938551E8-15D1-D7EC-B321-748F6061D830}" dt="2024-05-08T11:27:43.180" v="321"/>
        <pc:sldMkLst>
          <pc:docMk/>
          <pc:sldMk cId="343034539" sldId="321"/>
        </pc:sldMkLst>
        <pc:picChg chg="add">
          <ac:chgData name="Felix Beuschlein" userId="S::felix.beuschlein@uzh.ch::86da7bdf-949c-48eb-85a6-8af0c00829db" providerId="AD" clId="Web-{938551E8-15D1-D7EC-B321-748F6061D830}" dt="2024-05-08T11:27:43.180" v="321"/>
          <ac:picMkLst>
            <pc:docMk/>
            <pc:sldMk cId="343034539" sldId="321"/>
            <ac:picMk id="4" creationId="{94776B81-BC74-68F6-3290-C587A1EFF19A}"/>
          </ac:picMkLst>
        </pc:picChg>
      </pc:sldChg>
      <pc:sldChg chg="addSp modSp">
        <pc:chgData name="Felix Beuschlein" userId="S::felix.beuschlein@uzh.ch::86da7bdf-949c-48eb-85a6-8af0c00829db" providerId="AD" clId="Web-{938551E8-15D1-D7EC-B321-748F6061D830}" dt="2024-05-08T11:28:19.727" v="324" actId="1076"/>
        <pc:sldMkLst>
          <pc:docMk/>
          <pc:sldMk cId="1194415424" sldId="322"/>
        </pc:sldMkLst>
        <pc:picChg chg="add mod">
          <ac:chgData name="Felix Beuschlein" userId="S::felix.beuschlein@uzh.ch::86da7bdf-949c-48eb-85a6-8af0c00829db" providerId="AD" clId="Web-{938551E8-15D1-D7EC-B321-748F6061D830}" dt="2024-05-08T11:28:19.727" v="324" actId="1076"/>
          <ac:picMkLst>
            <pc:docMk/>
            <pc:sldMk cId="1194415424" sldId="322"/>
            <ac:picMk id="2" creationId="{992C446C-4549-ACA2-0438-746CD92E4B03}"/>
          </ac:picMkLst>
        </pc:picChg>
        <pc:picChg chg="mod">
          <ac:chgData name="Felix Beuschlein" userId="S::felix.beuschlein@uzh.ch::86da7bdf-949c-48eb-85a6-8af0c00829db" providerId="AD" clId="Web-{938551E8-15D1-D7EC-B321-748F6061D830}" dt="2024-05-08T11:28:05.461" v="322" actId="1076"/>
          <ac:picMkLst>
            <pc:docMk/>
            <pc:sldMk cId="1194415424" sldId="322"/>
            <ac:picMk id="1026" creationId="{00000000-0000-0000-0000-000000000000}"/>
          </ac:picMkLst>
        </pc:picChg>
      </pc:sldChg>
      <pc:sldChg chg="add del replId">
        <pc:chgData name="Felix Beuschlein" userId="S::felix.beuschlein@uzh.ch::86da7bdf-949c-48eb-85a6-8af0c00829db" providerId="AD" clId="Web-{938551E8-15D1-D7EC-B321-748F6061D830}" dt="2024-05-08T09:06:28.364" v="76"/>
        <pc:sldMkLst>
          <pc:docMk/>
          <pc:sldMk cId="437087300" sldId="323"/>
        </pc:sldMkLst>
      </pc:sldChg>
      <pc:sldChg chg="addSp delSp modSp add replId">
        <pc:chgData name="Felix Beuschlein" userId="S::felix.beuschlein@uzh.ch::86da7bdf-949c-48eb-85a6-8af0c00829db" providerId="AD" clId="Web-{938551E8-15D1-D7EC-B321-748F6061D830}" dt="2024-05-08T09:07:18.021" v="82"/>
        <pc:sldMkLst>
          <pc:docMk/>
          <pc:sldMk cId="855397696" sldId="324"/>
        </pc:sldMkLst>
        <pc:spChg chg="add del mod">
          <ac:chgData name="Felix Beuschlein" userId="S::felix.beuschlein@uzh.ch::86da7bdf-949c-48eb-85a6-8af0c00829db" providerId="AD" clId="Web-{938551E8-15D1-D7EC-B321-748F6061D830}" dt="2024-05-08T09:07:18.021" v="82"/>
          <ac:spMkLst>
            <pc:docMk/>
            <pc:sldMk cId="855397696" sldId="324"/>
            <ac:spMk id="4" creationId="{CF8EF2B0-CB96-9E4B-44BF-E7547D66F6E9}"/>
          </ac:spMkLst>
        </pc:spChg>
        <pc:spChg chg="mod">
          <ac:chgData name="Felix Beuschlein" userId="S::felix.beuschlein@uzh.ch::86da7bdf-949c-48eb-85a6-8af0c00829db" providerId="AD" clId="Web-{938551E8-15D1-D7EC-B321-748F6061D830}" dt="2024-05-08T09:04:42.285" v="49" actId="1076"/>
          <ac:spMkLst>
            <pc:docMk/>
            <pc:sldMk cId="855397696" sldId="324"/>
            <ac:spMk id="11" creationId="{C6D15824-E154-DCFB-81CC-1CFDF4C30D3C}"/>
          </ac:spMkLst>
        </pc:spChg>
        <pc:spChg chg="del mod">
          <ac:chgData name="Felix Beuschlein" userId="S::felix.beuschlein@uzh.ch::86da7bdf-949c-48eb-85a6-8af0c00829db" providerId="AD" clId="Web-{938551E8-15D1-D7EC-B321-748F6061D830}" dt="2024-05-08T09:07:11.912" v="81"/>
          <ac:spMkLst>
            <pc:docMk/>
            <pc:sldMk cId="855397696" sldId="324"/>
            <ac:spMk id="12" creationId="{C6D15824-E154-DCFB-81CC-1CFDF4C30D3C}"/>
          </ac:spMkLst>
        </pc:spChg>
      </pc:sldChg>
      <pc:sldChg chg="modSp add ord replId">
        <pc:chgData name="Felix Beuschlein" userId="S::felix.beuschlein@uzh.ch::86da7bdf-949c-48eb-85a6-8af0c00829db" providerId="AD" clId="Web-{938551E8-15D1-D7EC-B321-748F6061D830}" dt="2024-05-08T09:06:40.771" v="77"/>
        <pc:sldMkLst>
          <pc:docMk/>
          <pc:sldMk cId="2620504234" sldId="325"/>
        </pc:sldMkLst>
        <pc:spChg chg="mod">
          <ac:chgData name="Felix Beuschlein" userId="S::felix.beuschlein@uzh.ch::86da7bdf-949c-48eb-85a6-8af0c00829db" providerId="AD" clId="Web-{938551E8-15D1-D7EC-B321-748F6061D830}" dt="2024-05-08T09:06:09.536" v="75" actId="20577"/>
          <ac:spMkLst>
            <pc:docMk/>
            <pc:sldMk cId="2620504234" sldId="325"/>
            <ac:spMk id="8" creationId="{1E3459C5-8405-2FF8-5883-F3ED5F804A75}"/>
          </ac:spMkLst>
        </pc:spChg>
      </pc:sldChg>
      <pc:sldChg chg="add ord replId">
        <pc:chgData name="Felix Beuschlein" userId="S::felix.beuschlein@uzh.ch::86da7bdf-949c-48eb-85a6-8af0c00829db" providerId="AD" clId="Web-{938551E8-15D1-D7EC-B321-748F6061D830}" dt="2024-05-08T09:07:05.568" v="79"/>
        <pc:sldMkLst>
          <pc:docMk/>
          <pc:sldMk cId="1729384498" sldId="326"/>
        </pc:sldMkLst>
      </pc:sldChg>
      <pc:sldChg chg="addSp delSp modSp add del replId addAnim">
        <pc:chgData name="Felix Beuschlein" userId="S::felix.beuschlein@uzh.ch::86da7bdf-949c-48eb-85a6-8af0c00829db" providerId="AD" clId="Web-{938551E8-15D1-D7EC-B321-748F6061D830}" dt="2024-05-08T09:28:15.391" v="189"/>
        <pc:sldMkLst>
          <pc:docMk/>
          <pc:sldMk cId="1961011862" sldId="327"/>
        </pc:sldMkLst>
        <pc:spChg chg="add mod">
          <ac:chgData name="Felix Beuschlein" userId="S::felix.beuschlein@uzh.ch::86da7bdf-949c-48eb-85a6-8af0c00829db" providerId="AD" clId="Web-{938551E8-15D1-D7EC-B321-748F6061D830}" dt="2024-05-08T09:14:54.666" v="130" actId="20577"/>
          <ac:spMkLst>
            <pc:docMk/>
            <pc:sldMk cId="1961011862" sldId="327"/>
            <ac:spMk id="3" creationId="{6A768636-8BBF-2656-559B-2B9DD4BCED94}"/>
          </ac:spMkLst>
        </pc:spChg>
        <pc:spChg chg="add mod">
          <ac:chgData name="Felix Beuschlein" userId="S::felix.beuschlein@uzh.ch::86da7bdf-949c-48eb-85a6-8af0c00829db" providerId="AD" clId="Web-{938551E8-15D1-D7EC-B321-748F6061D830}" dt="2024-05-08T09:15:09.338" v="132" actId="1076"/>
          <ac:spMkLst>
            <pc:docMk/>
            <pc:sldMk cId="1961011862" sldId="327"/>
            <ac:spMk id="4" creationId="{AABC7348-CC8C-CB9A-07B0-CDFF3050503D}"/>
          </ac:spMkLst>
        </pc:spChg>
        <pc:grpChg chg="add del mod">
          <ac:chgData name="Felix Beuschlein" userId="S::felix.beuschlein@uzh.ch::86da7bdf-949c-48eb-85a6-8af0c00829db" providerId="AD" clId="Web-{938551E8-15D1-D7EC-B321-748F6061D830}" dt="2024-05-08T09:22:36.748" v="155"/>
          <ac:grpSpMkLst>
            <pc:docMk/>
            <pc:sldMk cId="1961011862" sldId="327"/>
            <ac:grpSpMk id="8" creationId="{534F718B-A1A2-7476-9669-D2C57210E7A7}"/>
          </ac:grpSpMkLst>
        </pc:grpChg>
        <pc:grpChg chg="add mod">
          <ac:chgData name="Felix Beuschlein" userId="S::felix.beuschlein@uzh.ch::86da7bdf-949c-48eb-85a6-8af0c00829db" providerId="AD" clId="Web-{938551E8-15D1-D7EC-B321-748F6061D830}" dt="2024-05-08T09:24:49.983" v="179" actId="1076"/>
          <ac:grpSpMkLst>
            <pc:docMk/>
            <pc:sldMk cId="1961011862" sldId="327"/>
            <ac:grpSpMk id="11" creationId="{58AC505C-1828-FD64-DFC5-3415AC0CDBA1}"/>
          </ac:grpSpMkLst>
        </pc:grpChg>
        <pc:picChg chg="add mod">
          <ac:chgData name="Felix Beuschlein" userId="S::felix.beuschlein@uzh.ch::86da7bdf-949c-48eb-85a6-8af0c00829db" providerId="AD" clId="Web-{938551E8-15D1-D7EC-B321-748F6061D830}" dt="2024-05-08T09:24:31.468" v="175" actId="1076"/>
          <ac:picMkLst>
            <pc:docMk/>
            <pc:sldMk cId="1961011862" sldId="327"/>
            <ac:picMk id="5" creationId="{49130250-EBDF-6404-520D-CF48E5F0F49B}"/>
          </ac:picMkLst>
        </pc:picChg>
        <pc:picChg chg="add mod topLvl">
          <ac:chgData name="Felix Beuschlein" userId="S::felix.beuschlein@uzh.ch::86da7bdf-949c-48eb-85a6-8af0c00829db" providerId="AD" clId="Web-{938551E8-15D1-D7EC-B321-748F6061D830}" dt="2024-05-08T09:24:31.655" v="176" actId="1076"/>
          <ac:picMkLst>
            <pc:docMk/>
            <pc:sldMk cId="1961011862" sldId="327"/>
            <ac:picMk id="6" creationId="{2777DB64-83CD-3FB0-0B2D-7FD144D96E57}"/>
          </ac:picMkLst>
        </pc:picChg>
        <pc:picChg chg="add mod topLvl">
          <ac:chgData name="Felix Beuschlein" userId="S::felix.beuschlein@uzh.ch::86da7bdf-949c-48eb-85a6-8af0c00829db" providerId="AD" clId="Web-{938551E8-15D1-D7EC-B321-748F6061D830}" dt="2024-05-08T09:24:31.889" v="177" actId="1076"/>
          <ac:picMkLst>
            <pc:docMk/>
            <pc:sldMk cId="1961011862" sldId="327"/>
            <ac:picMk id="7" creationId="{3D2D3796-B762-977E-2953-C57A3F65245F}"/>
          </ac:picMkLst>
        </pc:picChg>
      </pc:sldChg>
      <pc:sldChg chg="addSp delSp modSp add replId addAnim delAnim">
        <pc:chgData name="Felix Beuschlein" userId="S::felix.beuschlein@uzh.ch::86da7bdf-949c-48eb-85a6-8af0c00829db" providerId="AD" clId="Web-{938551E8-15D1-D7EC-B321-748F6061D830}" dt="2024-05-08T09:32:16.487" v="196"/>
        <pc:sldMkLst>
          <pc:docMk/>
          <pc:sldMk cId="2804923998" sldId="328"/>
        </pc:sldMkLst>
        <pc:grpChg chg="del">
          <ac:chgData name="Felix Beuschlein" userId="S::felix.beuschlein@uzh.ch::86da7bdf-949c-48eb-85a6-8af0c00829db" providerId="AD" clId="Web-{938551E8-15D1-D7EC-B321-748F6061D830}" dt="2024-05-08T09:27:16.641" v="181"/>
          <ac:grpSpMkLst>
            <pc:docMk/>
            <pc:sldMk cId="2804923998" sldId="328"/>
            <ac:grpSpMk id="11" creationId="{58AC505C-1828-FD64-DFC5-3415AC0CDBA1}"/>
          </ac:grpSpMkLst>
        </pc:grpChg>
        <pc:picChg chg="add del mod modCrop">
          <ac:chgData name="Felix Beuschlein" userId="S::felix.beuschlein@uzh.ch::86da7bdf-949c-48eb-85a6-8af0c00829db" providerId="AD" clId="Web-{938551E8-15D1-D7EC-B321-748F6061D830}" dt="2024-05-08T09:30:52.596" v="190"/>
          <ac:picMkLst>
            <pc:docMk/>
            <pc:sldMk cId="2804923998" sldId="328"/>
            <ac:picMk id="8" creationId="{CD50A19B-B857-7EB8-CB54-4EF3457C8C12}"/>
          </ac:picMkLst>
        </pc:picChg>
        <pc:picChg chg="add mod modCrop">
          <ac:chgData name="Felix Beuschlein" userId="S::felix.beuschlein@uzh.ch::86da7bdf-949c-48eb-85a6-8af0c00829db" providerId="AD" clId="Web-{938551E8-15D1-D7EC-B321-748F6061D830}" dt="2024-05-08T09:32:16.487" v="196"/>
          <ac:picMkLst>
            <pc:docMk/>
            <pc:sldMk cId="2804923998" sldId="328"/>
            <ac:picMk id="12" creationId="{FD53FAA5-C78C-331A-F493-48E8328CB231}"/>
          </ac:picMkLst>
        </pc:picChg>
      </pc:sldChg>
      <pc:sldChg chg="add replId delAnim">
        <pc:chgData name="Felix Beuschlein" userId="S::felix.beuschlein@uzh.ch::86da7bdf-949c-48eb-85a6-8af0c00829db" providerId="AD" clId="Web-{938551E8-15D1-D7EC-B321-748F6061D830}" dt="2024-05-08T09:32:26.690" v="197"/>
        <pc:sldMkLst>
          <pc:docMk/>
          <pc:sldMk cId="3254669421" sldId="329"/>
        </pc:sldMkLst>
      </pc:sldChg>
      <pc:sldChg chg="addSp modSp add replId">
        <pc:chgData name="Felix Beuschlein" userId="S::felix.beuschlein@uzh.ch::86da7bdf-949c-48eb-85a6-8af0c00829db" providerId="AD" clId="Web-{938551E8-15D1-D7EC-B321-748F6061D830}" dt="2024-05-08T11:24:36.852" v="297" actId="14100"/>
        <pc:sldMkLst>
          <pc:docMk/>
          <pc:sldMk cId="1459512629" sldId="330"/>
        </pc:sldMkLst>
        <pc:spChg chg="mod">
          <ac:chgData name="Felix Beuschlein" userId="S::felix.beuschlein@uzh.ch::86da7bdf-949c-48eb-85a6-8af0c00829db" providerId="AD" clId="Web-{938551E8-15D1-D7EC-B321-748F6061D830}" dt="2024-05-08T09:43:18.321" v="282" actId="20577"/>
          <ac:spMkLst>
            <pc:docMk/>
            <pc:sldMk cId="1459512629" sldId="330"/>
            <ac:spMk id="7" creationId="{00000000-0000-0000-0000-000000000000}"/>
          </ac:spMkLst>
        </pc:spChg>
        <pc:picChg chg="add mod">
          <ac:chgData name="Felix Beuschlein" userId="S::felix.beuschlein@uzh.ch::86da7bdf-949c-48eb-85a6-8af0c00829db" providerId="AD" clId="Web-{938551E8-15D1-D7EC-B321-748F6061D830}" dt="2024-05-08T11:24:36.852" v="297" actId="14100"/>
          <ac:picMkLst>
            <pc:docMk/>
            <pc:sldMk cId="1459512629" sldId="330"/>
            <ac:picMk id="4" creationId="{F8D8598E-F79B-ED47-0C9C-2AB36B546B6D}"/>
          </ac:picMkLst>
        </pc:picChg>
      </pc:sldChg>
    </pc:docChg>
  </pc:docChgLst>
  <pc:docChgLst>
    <pc:chgData name="Felix Beuschlein" userId="S::felix.beuschlein@uzh.ch::86da7bdf-949c-48eb-85a6-8af0c00829db" providerId="AD" clId="Web-{52581B8D-9116-F25A-4B5D-3E2B07A340DD}"/>
    <pc:docChg chg="modSld">
      <pc:chgData name="Felix Beuschlein" userId="S::felix.beuschlein@uzh.ch::86da7bdf-949c-48eb-85a6-8af0c00829db" providerId="AD" clId="Web-{52581B8D-9116-F25A-4B5D-3E2B07A340DD}" dt="2024-05-10T16:34:56.666" v="20" actId="1076"/>
      <pc:docMkLst>
        <pc:docMk/>
      </pc:docMkLst>
      <pc:sldChg chg="addSp delSp modSp mod setBg setClrOvrMap">
        <pc:chgData name="Felix Beuschlein" userId="S::felix.beuschlein@uzh.ch::86da7bdf-949c-48eb-85a6-8af0c00829db" providerId="AD" clId="Web-{52581B8D-9116-F25A-4B5D-3E2B07A340DD}" dt="2024-05-10T16:34:56.666" v="20" actId="1076"/>
        <pc:sldMkLst>
          <pc:docMk/>
          <pc:sldMk cId="3164254144" sldId="302"/>
        </pc:sldMkLst>
        <pc:spChg chg="add del mod">
          <ac:chgData name="Felix Beuschlein" userId="S::felix.beuschlein@uzh.ch::86da7bdf-949c-48eb-85a6-8af0c00829db" providerId="AD" clId="Web-{52581B8D-9116-F25A-4B5D-3E2B07A340DD}" dt="2024-05-10T16:31:55.412" v="1"/>
          <ac:spMkLst>
            <pc:docMk/>
            <pc:sldMk cId="3164254144" sldId="302"/>
            <ac:spMk id="3" creationId="{B2A46201-A68C-8B32-7BA9-C24101793576}"/>
          </ac:spMkLst>
        </pc:spChg>
        <pc:spChg chg="mod ord">
          <ac:chgData name="Felix Beuschlein" userId="S::felix.beuschlein@uzh.ch::86da7bdf-949c-48eb-85a6-8af0c00829db" providerId="AD" clId="Web-{52581B8D-9116-F25A-4B5D-3E2B07A340DD}" dt="2024-05-10T16:34:56.666" v="20" actId="1076"/>
          <ac:spMkLst>
            <pc:docMk/>
            <pc:sldMk cId="3164254144" sldId="302"/>
            <ac:spMk id="6" creationId="{00000000-0000-0000-0000-000000000000}"/>
          </ac:spMkLst>
        </pc:spChg>
        <pc:spChg chg="mod ord">
          <ac:chgData name="Felix Beuschlein" userId="S::felix.beuschlein@uzh.ch::86da7bdf-949c-48eb-85a6-8af0c00829db" providerId="AD" clId="Web-{52581B8D-9116-F25A-4B5D-3E2B07A340DD}" dt="2024-05-10T16:34:20.087" v="19"/>
          <ac:spMkLst>
            <pc:docMk/>
            <pc:sldMk cId="3164254144" sldId="302"/>
            <ac:spMk id="7" creationId="{33185023-AFF5-9270-6D26-8E413C8D2453}"/>
          </ac:spMkLst>
        </pc:spChg>
        <pc:spChg chg="add del">
          <ac:chgData name="Felix Beuschlein" userId="S::felix.beuschlein@uzh.ch::86da7bdf-949c-48eb-85a6-8af0c00829db" providerId="AD" clId="Web-{52581B8D-9116-F25A-4B5D-3E2B07A340DD}" dt="2024-05-10T16:32:17.756" v="3"/>
          <ac:spMkLst>
            <pc:docMk/>
            <pc:sldMk cId="3164254144" sldId="302"/>
            <ac:spMk id="12" creationId="{0671A8AE-40A1-4631-A6B8-581AFF065482}"/>
          </ac:spMkLst>
        </pc:spChg>
        <pc:spChg chg="add del">
          <ac:chgData name="Felix Beuschlein" userId="S::felix.beuschlein@uzh.ch::86da7bdf-949c-48eb-85a6-8af0c00829db" providerId="AD" clId="Web-{52581B8D-9116-F25A-4B5D-3E2B07A340DD}" dt="2024-05-10T16:32:17.756" v="3"/>
          <ac:spMkLst>
            <pc:docMk/>
            <pc:sldMk cId="3164254144" sldId="302"/>
            <ac:spMk id="14" creationId="{AB58EF07-17C2-48CF-ABB0-EEF1F17CB8F0}"/>
          </ac:spMkLst>
        </pc:spChg>
        <pc:spChg chg="add del">
          <ac:chgData name="Felix Beuschlein" userId="S::felix.beuschlein@uzh.ch::86da7bdf-949c-48eb-85a6-8af0c00829db" providerId="AD" clId="Web-{52581B8D-9116-F25A-4B5D-3E2B07A340DD}" dt="2024-05-10T16:32:17.756" v="3"/>
          <ac:spMkLst>
            <pc:docMk/>
            <pc:sldMk cId="3164254144" sldId="302"/>
            <ac:spMk id="16" creationId="{AF2F604E-43BE-4DC3-B983-E071523364F8}"/>
          </ac:spMkLst>
        </pc:spChg>
        <pc:spChg chg="add del">
          <ac:chgData name="Felix Beuschlein" userId="S::felix.beuschlein@uzh.ch::86da7bdf-949c-48eb-85a6-8af0c00829db" providerId="AD" clId="Web-{52581B8D-9116-F25A-4B5D-3E2B07A340DD}" dt="2024-05-10T16:32:17.756" v="3"/>
          <ac:spMkLst>
            <pc:docMk/>
            <pc:sldMk cId="3164254144" sldId="302"/>
            <ac:spMk id="18" creationId="{08C9B587-E65E-4B52-B37C-ABEBB6E87928}"/>
          </ac:spMkLst>
        </pc:spChg>
        <pc:spChg chg="add del">
          <ac:chgData name="Felix Beuschlein" userId="S::felix.beuschlein@uzh.ch::86da7bdf-949c-48eb-85a6-8af0c00829db" providerId="AD" clId="Web-{52581B8D-9116-F25A-4B5D-3E2B07A340DD}" dt="2024-05-10T16:32:24.444" v="5"/>
          <ac:spMkLst>
            <pc:docMk/>
            <pc:sldMk cId="3164254144" sldId="302"/>
            <ac:spMk id="20" creationId="{71B2258F-86CA-4D4D-8270-BC05FCDEBFB3}"/>
          </ac:spMkLst>
        </pc:spChg>
        <pc:spChg chg="add del">
          <ac:chgData name="Felix Beuschlein" userId="S::felix.beuschlein@uzh.ch::86da7bdf-949c-48eb-85a6-8af0c00829db" providerId="AD" clId="Web-{52581B8D-9116-F25A-4B5D-3E2B07A340DD}" dt="2024-05-10T16:32:31.116" v="7"/>
          <ac:spMkLst>
            <pc:docMk/>
            <pc:sldMk cId="3164254144" sldId="302"/>
            <ac:spMk id="22" creationId="{E91DC736-0EF8-4F87-9146-EBF1D2EE4D3D}"/>
          </ac:spMkLst>
        </pc:spChg>
        <pc:spChg chg="add del">
          <ac:chgData name="Felix Beuschlein" userId="S::felix.beuschlein@uzh.ch::86da7bdf-949c-48eb-85a6-8af0c00829db" providerId="AD" clId="Web-{52581B8D-9116-F25A-4B5D-3E2B07A340DD}" dt="2024-05-10T16:32:31.116" v="7"/>
          <ac:spMkLst>
            <pc:docMk/>
            <pc:sldMk cId="3164254144" sldId="302"/>
            <ac:spMk id="23" creationId="{097CD68E-23E3-4007-8847-CD0944C4F7BE}"/>
          </ac:spMkLst>
        </pc:spChg>
        <pc:spChg chg="add del">
          <ac:chgData name="Felix Beuschlein" userId="S::felix.beuschlein@uzh.ch::86da7bdf-949c-48eb-85a6-8af0c00829db" providerId="AD" clId="Web-{52581B8D-9116-F25A-4B5D-3E2B07A340DD}" dt="2024-05-10T16:32:31.116" v="7"/>
          <ac:spMkLst>
            <pc:docMk/>
            <pc:sldMk cId="3164254144" sldId="302"/>
            <ac:spMk id="24" creationId="{AF2F604E-43BE-4DC3-B983-E071523364F8}"/>
          </ac:spMkLst>
        </pc:spChg>
        <pc:spChg chg="add del">
          <ac:chgData name="Felix Beuschlein" userId="S::felix.beuschlein@uzh.ch::86da7bdf-949c-48eb-85a6-8af0c00829db" providerId="AD" clId="Web-{52581B8D-9116-F25A-4B5D-3E2B07A340DD}" dt="2024-05-10T16:32:31.116" v="7"/>
          <ac:spMkLst>
            <pc:docMk/>
            <pc:sldMk cId="3164254144" sldId="302"/>
            <ac:spMk id="25" creationId="{08C9B587-E65E-4B52-B37C-ABEBB6E87928}"/>
          </ac:spMkLst>
        </pc:spChg>
        <pc:spChg chg="add del">
          <ac:chgData name="Felix Beuschlein" userId="S::felix.beuschlein@uzh.ch::86da7bdf-949c-48eb-85a6-8af0c00829db" providerId="AD" clId="Web-{52581B8D-9116-F25A-4B5D-3E2B07A340DD}" dt="2024-05-10T16:32:40.038" v="9"/>
          <ac:spMkLst>
            <pc:docMk/>
            <pc:sldMk cId="3164254144" sldId="302"/>
            <ac:spMk id="27" creationId="{ECC07320-C2CA-4E29-8481-9D9E143C7788}"/>
          </ac:spMkLst>
        </pc:spChg>
        <pc:spChg chg="add del">
          <ac:chgData name="Felix Beuschlein" userId="S::felix.beuschlein@uzh.ch::86da7bdf-949c-48eb-85a6-8af0c00829db" providerId="AD" clId="Web-{52581B8D-9116-F25A-4B5D-3E2B07A340DD}" dt="2024-05-10T16:32:40.038" v="9"/>
          <ac:spMkLst>
            <pc:docMk/>
            <pc:sldMk cId="3164254144" sldId="302"/>
            <ac:spMk id="28" creationId="{178FB36B-5BFE-42CA-BC60-1115E0D95EEC}"/>
          </ac:spMkLst>
        </pc:spChg>
        <pc:spChg chg="add del">
          <ac:chgData name="Felix Beuschlein" userId="S::felix.beuschlein@uzh.ch::86da7bdf-949c-48eb-85a6-8af0c00829db" providerId="AD" clId="Web-{52581B8D-9116-F25A-4B5D-3E2B07A340DD}" dt="2024-05-10T16:34:20.087" v="19"/>
          <ac:spMkLst>
            <pc:docMk/>
            <pc:sldMk cId="3164254144" sldId="302"/>
            <ac:spMk id="30" creationId="{6F828D28-8E09-41CC-8229-3070B5467A96}"/>
          </ac:spMkLst>
        </pc:spChg>
        <pc:spChg chg="add del">
          <ac:chgData name="Felix Beuschlein" userId="S::felix.beuschlein@uzh.ch::86da7bdf-949c-48eb-85a6-8af0c00829db" providerId="AD" clId="Web-{52581B8D-9116-F25A-4B5D-3E2B07A340DD}" dt="2024-05-10T16:34:20.087" v="19"/>
          <ac:spMkLst>
            <pc:docMk/>
            <pc:sldMk cId="3164254144" sldId="302"/>
            <ac:spMk id="31" creationId="{D5B012D8-7F27-4758-9AC6-C889B154BD73}"/>
          </ac:spMkLst>
        </pc:spChg>
        <pc:spChg chg="add del">
          <ac:chgData name="Felix Beuschlein" userId="S::felix.beuschlein@uzh.ch::86da7bdf-949c-48eb-85a6-8af0c00829db" providerId="AD" clId="Web-{52581B8D-9116-F25A-4B5D-3E2B07A340DD}" dt="2024-05-10T16:34:20.087" v="19"/>
          <ac:spMkLst>
            <pc:docMk/>
            <pc:sldMk cId="3164254144" sldId="302"/>
            <ac:spMk id="32" creationId="{4063B759-00FC-46D1-9898-8E8625268FAF}"/>
          </ac:spMkLst>
        </pc:spChg>
        <pc:spChg chg="add del">
          <ac:chgData name="Felix Beuschlein" userId="S::felix.beuschlein@uzh.ch::86da7bdf-949c-48eb-85a6-8af0c00829db" providerId="AD" clId="Web-{52581B8D-9116-F25A-4B5D-3E2B07A340DD}" dt="2024-05-10T16:33:41.852" v="13"/>
          <ac:spMkLst>
            <pc:docMk/>
            <pc:sldMk cId="3164254144" sldId="302"/>
            <ac:spMk id="37" creationId="{0671A8AE-40A1-4631-A6B8-581AFF065482}"/>
          </ac:spMkLst>
        </pc:spChg>
        <pc:spChg chg="add del">
          <ac:chgData name="Felix Beuschlein" userId="S::felix.beuschlein@uzh.ch::86da7bdf-949c-48eb-85a6-8af0c00829db" providerId="AD" clId="Web-{52581B8D-9116-F25A-4B5D-3E2B07A340DD}" dt="2024-05-10T16:33:41.852" v="13"/>
          <ac:spMkLst>
            <pc:docMk/>
            <pc:sldMk cId="3164254144" sldId="302"/>
            <ac:spMk id="39" creationId="{AB58EF07-17C2-48CF-ABB0-EEF1F17CB8F0}"/>
          </ac:spMkLst>
        </pc:spChg>
        <pc:spChg chg="add del">
          <ac:chgData name="Felix Beuschlein" userId="S::felix.beuschlein@uzh.ch::86da7bdf-949c-48eb-85a6-8af0c00829db" providerId="AD" clId="Web-{52581B8D-9116-F25A-4B5D-3E2B07A340DD}" dt="2024-05-10T16:33:41.852" v="13"/>
          <ac:spMkLst>
            <pc:docMk/>
            <pc:sldMk cId="3164254144" sldId="302"/>
            <ac:spMk id="41" creationId="{AF2F604E-43BE-4DC3-B983-E071523364F8}"/>
          </ac:spMkLst>
        </pc:spChg>
        <pc:spChg chg="add del">
          <ac:chgData name="Felix Beuschlein" userId="S::felix.beuschlein@uzh.ch::86da7bdf-949c-48eb-85a6-8af0c00829db" providerId="AD" clId="Web-{52581B8D-9116-F25A-4B5D-3E2B07A340DD}" dt="2024-05-10T16:33:41.852" v="13"/>
          <ac:spMkLst>
            <pc:docMk/>
            <pc:sldMk cId="3164254144" sldId="302"/>
            <ac:spMk id="43" creationId="{08C9B587-E65E-4B52-B37C-ABEBB6E87928}"/>
          </ac:spMkLst>
        </pc:spChg>
        <pc:spChg chg="add del">
          <ac:chgData name="Felix Beuschlein" userId="S::felix.beuschlein@uzh.ch::86da7bdf-949c-48eb-85a6-8af0c00829db" providerId="AD" clId="Web-{52581B8D-9116-F25A-4B5D-3E2B07A340DD}" dt="2024-05-10T16:33:55.711" v="15"/>
          <ac:spMkLst>
            <pc:docMk/>
            <pc:sldMk cId="3164254144" sldId="302"/>
            <ac:spMk id="45" creationId="{5A59F003-E00A-43F9-91DC-CC54E3B87466}"/>
          </ac:spMkLst>
        </pc:spChg>
        <pc:spChg chg="add del">
          <ac:chgData name="Felix Beuschlein" userId="S::felix.beuschlein@uzh.ch::86da7bdf-949c-48eb-85a6-8af0c00829db" providerId="AD" clId="Web-{52581B8D-9116-F25A-4B5D-3E2B07A340DD}" dt="2024-05-10T16:33:55.711" v="15"/>
          <ac:spMkLst>
            <pc:docMk/>
            <pc:sldMk cId="3164254144" sldId="302"/>
            <ac:spMk id="46" creationId="{D74A4382-E3AD-430A-9A1F-DFA3E0E77A7D}"/>
          </ac:spMkLst>
        </pc:spChg>
        <pc:spChg chg="add del">
          <ac:chgData name="Felix Beuschlein" userId="S::felix.beuschlein@uzh.ch::86da7bdf-949c-48eb-85a6-8af0c00829db" providerId="AD" clId="Web-{52581B8D-9116-F25A-4B5D-3E2B07A340DD}" dt="2024-05-10T16:33:55.711" v="15"/>
          <ac:spMkLst>
            <pc:docMk/>
            <pc:sldMk cId="3164254144" sldId="302"/>
            <ac:spMk id="47" creationId="{79F40191-0F44-4FD1-82CC-ACB507C14BE6}"/>
          </ac:spMkLst>
        </pc:spChg>
        <pc:spChg chg="add del">
          <ac:chgData name="Felix Beuschlein" userId="S::felix.beuschlein@uzh.ch::86da7bdf-949c-48eb-85a6-8af0c00829db" providerId="AD" clId="Web-{52581B8D-9116-F25A-4B5D-3E2B07A340DD}" dt="2024-05-10T16:33:59.368" v="17"/>
          <ac:spMkLst>
            <pc:docMk/>
            <pc:sldMk cId="3164254144" sldId="302"/>
            <ac:spMk id="49" creationId="{71B2258F-86CA-4D4D-8270-BC05FCDEBFB3}"/>
          </ac:spMkLst>
        </pc:spChg>
        <pc:spChg chg="add del">
          <ac:chgData name="Felix Beuschlein" userId="S::felix.beuschlein@uzh.ch::86da7bdf-949c-48eb-85a6-8af0c00829db" providerId="AD" clId="Web-{52581B8D-9116-F25A-4B5D-3E2B07A340DD}" dt="2024-05-10T16:34:20.087" v="19"/>
          <ac:spMkLst>
            <pc:docMk/>
            <pc:sldMk cId="3164254144" sldId="302"/>
            <ac:spMk id="51" creationId="{C1DD1A8A-57D5-4A81-AD04-532B043C5611}"/>
          </ac:spMkLst>
        </pc:spChg>
        <pc:spChg chg="add del">
          <ac:chgData name="Felix Beuschlein" userId="S::felix.beuschlein@uzh.ch::86da7bdf-949c-48eb-85a6-8af0c00829db" providerId="AD" clId="Web-{52581B8D-9116-F25A-4B5D-3E2B07A340DD}" dt="2024-05-10T16:34:20.087" v="19"/>
          <ac:spMkLst>
            <pc:docMk/>
            <pc:sldMk cId="3164254144" sldId="302"/>
            <ac:spMk id="52" creationId="{007891EC-4501-44ED-A8C8-B11B6DB767AB}"/>
          </ac:spMkLst>
        </pc:spChg>
        <pc:picChg chg="del">
          <ac:chgData name="Felix Beuschlein" userId="S::felix.beuschlein@uzh.ch::86da7bdf-949c-48eb-85a6-8af0c00829db" providerId="AD" clId="Web-{52581B8D-9116-F25A-4B5D-3E2B07A340DD}" dt="2024-05-10T16:31:52.412" v="0"/>
          <ac:picMkLst>
            <pc:docMk/>
            <pc:sldMk cId="3164254144" sldId="302"/>
            <ac:picMk id="4" creationId="{00000000-0000-0000-0000-000000000000}"/>
          </ac:picMkLst>
        </pc:picChg>
        <pc:picChg chg="add mod ord">
          <ac:chgData name="Felix Beuschlein" userId="S::felix.beuschlein@uzh.ch::86da7bdf-949c-48eb-85a6-8af0c00829db" providerId="AD" clId="Web-{52581B8D-9116-F25A-4B5D-3E2B07A340DD}" dt="2024-05-10T16:34:20.087" v="19"/>
          <ac:picMkLst>
            <pc:docMk/>
            <pc:sldMk cId="3164254144" sldId="302"/>
            <ac:picMk id="5" creationId="{C3878D5B-2C81-5DC4-6E54-3486E0453E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CA0BA-0D50-40F4-AAD7-FA92F70BB9BB}"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BAEC0-8006-4FAA-BB95-CA4ABC2B9A38}" type="slidenum">
              <a:rPr lang="en-US" smtClean="0"/>
              <a:t>‹Nr.›</a:t>
            </a:fld>
            <a:endParaRPr lang="en-US"/>
          </a:p>
        </p:txBody>
      </p:sp>
    </p:spTree>
    <p:extLst>
      <p:ext uri="{BB962C8B-B14F-4D97-AF65-F5344CB8AC3E}">
        <p14:creationId xmlns:p14="http://schemas.microsoft.com/office/powerpoint/2010/main" val="39130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ABAEC0-8006-4FAA-BB95-CA4ABC2B9A38}" type="slidenum">
              <a:rPr lang="en-US" smtClean="0"/>
              <a:t>1</a:t>
            </a:fld>
            <a:endParaRPr lang="en-US"/>
          </a:p>
        </p:txBody>
      </p:sp>
    </p:spTree>
    <p:extLst>
      <p:ext uri="{BB962C8B-B14F-4D97-AF65-F5344CB8AC3E}">
        <p14:creationId xmlns:p14="http://schemas.microsoft.com/office/powerpoint/2010/main" val="209152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B2ED-DC38-28A7-A68F-D20B75240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21C1D-5958-038E-55C0-B624608CC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E3411-2E28-6B33-06FA-13AAB2FA19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FF716E-C492-96D7-03DF-9818C6D9C64E}"/>
              </a:ext>
            </a:extLst>
          </p:cNvPr>
          <p:cNvSpPr>
            <a:spLocks noGrp="1"/>
          </p:cNvSpPr>
          <p:nvPr>
            <p:ph type="sldNum" sz="quarter" idx="5"/>
          </p:nvPr>
        </p:nvSpPr>
        <p:spPr/>
        <p:txBody>
          <a:bodyPr/>
          <a:lstStyle/>
          <a:p>
            <a:fld id="{E7ABAEC0-8006-4FAA-BB95-CA4ABC2B9A38}" type="slidenum">
              <a:rPr lang="en-US" smtClean="0"/>
              <a:t>22</a:t>
            </a:fld>
            <a:endParaRPr lang="en-US"/>
          </a:p>
        </p:txBody>
      </p:sp>
    </p:spTree>
    <p:extLst>
      <p:ext uri="{BB962C8B-B14F-4D97-AF65-F5344CB8AC3E}">
        <p14:creationId xmlns:p14="http://schemas.microsoft.com/office/powerpoint/2010/main" val="370425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55FC-2C26-F248-AC3F-582FAC856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23972-B368-24AA-AA6E-E84CA5028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30FBE-C301-6152-CB37-3E6CB60664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E41116-6972-9AF1-5CF3-896607446386}"/>
              </a:ext>
            </a:extLst>
          </p:cNvPr>
          <p:cNvSpPr>
            <a:spLocks noGrp="1"/>
          </p:cNvSpPr>
          <p:nvPr>
            <p:ph type="sldNum" sz="quarter" idx="5"/>
          </p:nvPr>
        </p:nvSpPr>
        <p:spPr/>
        <p:txBody>
          <a:bodyPr/>
          <a:lstStyle/>
          <a:p>
            <a:fld id="{E7ABAEC0-8006-4FAA-BB95-CA4ABC2B9A38}" type="slidenum">
              <a:rPr lang="en-US" smtClean="0"/>
              <a:t>23</a:t>
            </a:fld>
            <a:endParaRPr lang="en-US"/>
          </a:p>
        </p:txBody>
      </p:sp>
    </p:spTree>
    <p:extLst>
      <p:ext uri="{BB962C8B-B14F-4D97-AF65-F5344CB8AC3E}">
        <p14:creationId xmlns:p14="http://schemas.microsoft.com/office/powerpoint/2010/main" val="274030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24</a:t>
            </a:fld>
            <a:endParaRPr lang="en-US"/>
          </a:p>
        </p:txBody>
      </p:sp>
    </p:spTree>
    <p:extLst>
      <p:ext uri="{BB962C8B-B14F-4D97-AF65-F5344CB8AC3E}">
        <p14:creationId xmlns:p14="http://schemas.microsoft.com/office/powerpoint/2010/main" val="220915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84DC-5E77-DF07-5959-B85E5C2D3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7810A-9AA5-2B40-613C-BEB37AA9B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02403-84F6-D3AE-6230-E2309308C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0080DD-3BC6-AE36-E87B-D880E848C136}"/>
              </a:ext>
            </a:extLst>
          </p:cNvPr>
          <p:cNvSpPr>
            <a:spLocks noGrp="1"/>
          </p:cNvSpPr>
          <p:nvPr>
            <p:ph type="sldNum" sz="quarter" idx="5"/>
          </p:nvPr>
        </p:nvSpPr>
        <p:spPr/>
        <p:txBody>
          <a:bodyPr/>
          <a:lstStyle/>
          <a:p>
            <a:fld id="{E7ABAEC0-8006-4FAA-BB95-CA4ABC2B9A38}" type="slidenum">
              <a:rPr lang="en-US" smtClean="0"/>
              <a:t>25</a:t>
            </a:fld>
            <a:endParaRPr lang="en-US"/>
          </a:p>
        </p:txBody>
      </p:sp>
    </p:spTree>
    <p:extLst>
      <p:ext uri="{BB962C8B-B14F-4D97-AF65-F5344CB8AC3E}">
        <p14:creationId xmlns:p14="http://schemas.microsoft.com/office/powerpoint/2010/main" val="50120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B519-08BA-EB83-FD96-107E57CBB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39328-BB95-C843-6384-96240A1F7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BB694-286C-A672-36BB-5F6751D70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80E4CF-E51E-1444-281B-3024BD255DDA}"/>
              </a:ext>
            </a:extLst>
          </p:cNvPr>
          <p:cNvSpPr>
            <a:spLocks noGrp="1"/>
          </p:cNvSpPr>
          <p:nvPr>
            <p:ph type="sldNum" sz="quarter" idx="5"/>
          </p:nvPr>
        </p:nvSpPr>
        <p:spPr/>
        <p:txBody>
          <a:bodyPr/>
          <a:lstStyle/>
          <a:p>
            <a:fld id="{E7ABAEC0-8006-4FAA-BB95-CA4ABC2B9A38}" type="slidenum">
              <a:rPr lang="en-US" smtClean="0"/>
              <a:t>26</a:t>
            </a:fld>
            <a:endParaRPr lang="en-US"/>
          </a:p>
        </p:txBody>
      </p:sp>
    </p:spTree>
    <p:extLst>
      <p:ext uri="{BB962C8B-B14F-4D97-AF65-F5344CB8AC3E}">
        <p14:creationId xmlns:p14="http://schemas.microsoft.com/office/powerpoint/2010/main" val="221120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F556-3761-954C-2778-2D38C36D0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D00F3-B0A8-C70B-77B6-2F80786E3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D1A08-AE21-8DC5-1A3A-82C3A2E1A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D4AB8-72C1-E3ED-F336-9ED8C9C21853}"/>
              </a:ext>
            </a:extLst>
          </p:cNvPr>
          <p:cNvSpPr>
            <a:spLocks noGrp="1"/>
          </p:cNvSpPr>
          <p:nvPr>
            <p:ph type="sldNum" sz="quarter" idx="5"/>
          </p:nvPr>
        </p:nvSpPr>
        <p:spPr/>
        <p:txBody>
          <a:bodyPr/>
          <a:lstStyle/>
          <a:p>
            <a:fld id="{E7ABAEC0-8006-4FAA-BB95-CA4ABC2B9A38}" type="slidenum">
              <a:rPr lang="en-US" smtClean="0"/>
              <a:t>27</a:t>
            </a:fld>
            <a:endParaRPr lang="en-US"/>
          </a:p>
        </p:txBody>
      </p:sp>
    </p:spTree>
    <p:extLst>
      <p:ext uri="{BB962C8B-B14F-4D97-AF65-F5344CB8AC3E}">
        <p14:creationId xmlns:p14="http://schemas.microsoft.com/office/powerpoint/2010/main" val="221412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ABAEC0-8006-4FAA-BB95-CA4ABC2B9A38}" type="slidenum">
              <a:rPr lang="en-US" smtClean="0"/>
              <a:t>28</a:t>
            </a:fld>
            <a:endParaRPr lang="en-US"/>
          </a:p>
        </p:txBody>
      </p:sp>
    </p:spTree>
    <p:extLst>
      <p:ext uri="{BB962C8B-B14F-4D97-AF65-F5344CB8AC3E}">
        <p14:creationId xmlns:p14="http://schemas.microsoft.com/office/powerpoint/2010/main" val="1905922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Rationale: </a:t>
            </a:r>
            <a:r>
              <a:rPr lang="en-US" sz="1200" b="0" i="0" dirty="0">
                <a:solidFill>
                  <a:srgbClr val="000000"/>
                </a:solidFill>
                <a:effectLst/>
                <a:latin typeface="Calibri" panose="020F0502020204030204" pitchFamily="34" charset="0"/>
              </a:rPr>
              <a:t>If the glucocorticoid dose is in the supraphysiologic range, suppression of the HPA axis is expected and it is unnecessary to test adrenal function. Similarly, testing is unnecessary in patients unable to stop glucocorticoid treatment, for example patients with organ transplants and in cases of polymyalgia rheumatica. These patients should be educated on management of glucocorticoid-induced adrenal insufficiency (see section R.3).</a:t>
            </a:r>
            <a:endParaRPr lang="en-US" sz="1200"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31</a:t>
            </a:fld>
            <a:endParaRPr lang="en-US"/>
          </a:p>
        </p:txBody>
      </p:sp>
    </p:spTree>
    <p:extLst>
      <p:ext uri="{BB962C8B-B14F-4D97-AF65-F5344CB8AC3E}">
        <p14:creationId xmlns:p14="http://schemas.microsoft.com/office/powerpoint/2010/main" val="3979296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pPr>
            <a:r>
              <a:rPr lang="en-US" sz="1200" b="1" i="0" dirty="0">
                <a:solidFill>
                  <a:srgbClr val="000000"/>
                </a:solidFill>
                <a:effectLst/>
                <a:latin typeface="Calibri" panose="020F0502020204030204" pitchFamily="34" charset="0"/>
              </a:rPr>
              <a:t>–Rationale:</a:t>
            </a:r>
            <a:r>
              <a:rPr lang="en-US" sz="1200" b="0" i="0" dirty="0">
                <a:solidFill>
                  <a:srgbClr val="000000"/>
                </a:solidFill>
                <a:effectLst/>
                <a:latin typeface="Calibri" panose="020F0502020204030204" pitchFamily="34" charset="0"/>
              </a:rPr>
              <a:t> The use of long-acting glucocorticoids with higher glucocorticoid potency predisposes to a more pronounced suppression of HPA axis and subsequent adrenocortical function impairment. This is due to the continuous and non-circadian glucocorticoid effect of these drugs, especially when administered systemically (</a:t>
            </a:r>
            <a:r>
              <a:rPr lang="en-US" sz="1200" b="1" i="0" dirty="0">
                <a:solidFill>
                  <a:srgbClr val="000000"/>
                </a:solidFill>
                <a:effectLst/>
                <a:latin typeface="Calibri" panose="020F0502020204030204" pitchFamily="34" charset="0"/>
              </a:rPr>
              <a:t>Table 1</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Long-acting glucocorticoids such as dexamethasone or betamethasone, even in physiologic daily dose equivalent, are more likely to cause HPA axis suppression, exogenous Cushing syndrome, and glucocorticoid withdrawal syndrome when being tapered</a:t>
            </a:r>
            <a:r>
              <a:rPr lang="en-US" sz="1200" b="0" i="0" baseline="30000" dirty="0">
                <a:solidFill>
                  <a:srgbClr val="000000"/>
                </a:solidFill>
                <a:effectLst/>
                <a:latin typeface="Calibri" panose="020F0502020204030204" pitchFamily="34" charset="0"/>
              </a:rPr>
              <a:t>19, 68-72</a:t>
            </a:r>
            <a:r>
              <a:rPr lang="en-US" sz="1200" b="0" i="0" dirty="0">
                <a:solidFill>
                  <a:srgbClr val="000000"/>
                </a:solidFill>
                <a:effectLst/>
                <a:latin typeface="Calibri" panose="020F0502020204030204" pitchFamily="34" charset="0"/>
              </a:rPr>
              <a:t>. HPA axis recovery is impossible in the setting of continuous administration of long-acting glucocorticoids. In contrast, intermediate- or short-acting glucocorticoids – which have both a shorter biological half-life and lower glucocorticoid potency – are more likely to allow HPA recovery, provided that they are not administered at nighttime, when they can more pronouncedly inhibit ACTH production and the early-morning rise of endogenous cortisol</a:t>
            </a:r>
            <a:r>
              <a:rPr lang="en-US" sz="1200" b="0" i="0" baseline="30000" dirty="0">
                <a:solidFill>
                  <a:srgbClr val="000000"/>
                </a:solidFill>
                <a:effectLst/>
                <a:latin typeface="Calibri" panose="020F0502020204030204" pitchFamily="34" charset="0"/>
              </a:rPr>
              <a:t>73, 74</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If treatment with long-acting glucocorticoids is no longer needed, we recommend changing to shorter-acting formulations such as prednisone, prednisolone, hydrocortisone, or cortisone acetate to promote recovery of the HPA axis. For patients on non-oral glucocorticoids, e.g. inhaled steroids, in whom there is a concern for glucocorticoid-induced adrenal insufficiency, a switch to short-acting oral glucocorticoids would be appropriate when non-oral glucocorticoids or no longer needed. Prednisone and hydrocortisone have a wider variety of available doses and allow for a more gradual taper in smaller decrements, thus potentially enabling HPA axis to recover</a:t>
            </a:r>
            <a:r>
              <a:rPr lang="en-US" sz="1200" b="0" i="0" baseline="30000" dirty="0">
                <a:solidFill>
                  <a:srgbClr val="000000"/>
                </a:solidFill>
                <a:effectLst/>
                <a:latin typeface="Calibri" panose="020F0502020204030204" pitchFamily="34" charset="0"/>
              </a:rPr>
              <a:t>74, 75</a:t>
            </a:r>
            <a:r>
              <a:rPr lang="en-US" sz="1200" b="0" i="0" dirty="0">
                <a:solidFill>
                  <a:srgbClr val="000000"/>
                </a:solidFill>
                <a:effectLst/>
                <a:latin typeface="Calibri" panose="020F0502020204030204" pitchFamily="34" charset="0"/>
              </a:rPr>
              <a:t>. For replacement of adrenal insufficiency, prednisone is usually provided as single morning dose, whereas due to shorter half-life hydrocortisone and cortisone acetate are divided into 2-3 doses with higher doses given in the morning and subsequent doses given at lunch and late afternoon if applicable</a:t>
            </a:r>
            <a:r>
              <a:rPr lang="en-US" sz="1200" b="0" i="0" baseline="30000" dirty="0">
                <a:solidFill>
                  <a:srgbClr val="000000"/>
                </a:solidFill>
                <a:effectLst/>
                <a:latin typeface="Calibri" panose="020F0502020204030204" pitchFamily="34" charset="0"/>
              </a:rPr>
              <a:t>33</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Currently, the optimal type and dose of glucocorticoids to use during the taper has not been established. There is also a lack of reliable data comparing different strategies and tapering regimens vary widely in clinical practice. Moreover, there is no compelling evidence to switch intermediate-acting glucocorticoids such as prednisone to hydrocortisone or cortisone acetate to further promote the recovery of the HPA axis. The evidence of the effect of different types and dosages of glucocorticoid taper on the timing of HPA axis recovery and possible symptoms of glucocorticoid withdrawal remain limited and inconclusive</a:t>
            </a:r>
            <a:r>
              <a:rPr lang="en-US" sz="1200" b="0" i="0" baseline="30000" dirty="0">
                <a:solidFill>
                  <a:srgbClr val="000000"/>
                </a:solidFill>
                <a:effectLst/>
                <a:latin typeface="Calibri" panose="020F0502020204030204" pitchFamily="34" charset="0"/>
              </a:rPr>
              <a:t>66, 73, 76-78</a:t>
            </a:r>
            <a:r>
              <a:rPr lang="en-US" sz="1200" b="0" i="0" dirty="0">
                <a:solidFill>
                  <a:srgbClr val="000000"/>
                </a:solidFill>
                <a:effectLst/>
                <a:latin typeface="Calibri" panose="020F0502020204030204" pitchFamily="34" charset="0"/>
              </a:rPr>
              <a:t>. Consequently, an individualized approach to glucocorticoid taper is possible and necessary.</a:t>
            </a:r>
            <a:endParaRPr lang="en-US" sz="1200"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32</a:t>
            </a:fld>
            <a:endParaRPr lang="en-US"/>
          </a:p>
        </p:txBody>
      </p:sp>
    </p:spTree>
    <p:extLst>
      <p:ext uri="{BB962C8B-B14F-4D97-AF65-F5344CB8AC3E}">
        <p14:creationId xmlns:p14="http://schemas.microsoft.com/office/powerpoint/2010/main" val="179702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US" sz="1200" b="1" i="0" dirty="0">
                <a:solidFill>
                  <a:srgbClr val="000000"/>
                </a:solidFill>
                <a:effectLst/>
                <a:latin typeface="Calibri" panose="020F0502020204030204" pitchFamily="34" charset="0"/>
              </a:rPr>
              <a:t>Rationale: </a:t>
            </a:r>
            <a:r>
              <a:rPr lang="en-US" sz="1200" b="0" i="0" dirty="0">
                <a:solidFill>
                  <a:srgbClr val="000000"/>
                </a:solidFill>
                <a:effectLst/>
                <a:latin typeface="Calibri" panose="020F0502020204030204" pitchFamily="34" charset="0"/>
              </a:rPr>
              <a:t>Glucocorticoid withdrawal syndrome occurs due to dependence on supraphysiologic glucocorticoids while decreasing the dose of glucocorticoids</a:t>
            </a:r>
            <a:r>
              <a:rPr lang="en-US" sz="1200" b="0" i="0" baseline="30000" dirty="0">
                <a:solidFill>
                  <a:srgbClr val="000000"/>
                </a:solidFill>
                <a:effectLst/>
                <a:latin typeface="Calibri" panose="020F0502020204030204" pitchFamily="34" charset="0"/>
              </a:rPr>
              <a:t>64-66</a:t>
            </a:r>
            <a:r>
              <a:rPr lang="en-US" sz="1200" b="0" i="0" dirty="0">
                <a:solidFill>
                  <a:srgbClr val="000000"/>
                </a:solidFill>
                <a:effectLst/>
                <a:latin typeface="Calibri" panose="020F0502020204030204" pitchFamily="34" charset="0"/>
              </a:rPr>
              <a:t>. Patients should be informed that glucocorticoid withdrawal symptoms are expected to occur during the glucocorticoid dose reduction and what the differences are between glucocorticoid withdrawal syndrome, adrenal insufficiency, and underlying disease flare. It should be emphasized that an insufficient glucocorticoid supply is not expected to occur when the glucocorticoid dose is greater than the physiologic daily dose equivalent. As exceptions, it should be noted that the glucocorticoid requirement may be significantly higher in the case of critical illness or that glucocorticoid absorption is not guaranteed in gastroenteritis. Many of the symptoms of the withdrawal syndrome are nonspecific and overlap with symptoms of the underlying disease, especially in inflammatory musculoskeletal disorders. Managing glucocorticoid withdrawal syndrome and glucocorticoid taper in these patients may be especially challenging. Patients should be educated on symptoms of glucocorticoid withdrawal to avid anxiety related to unexpected symptoms or reactive, unnecessary, or excessive increase in glucocorticoids.</a:t>
            </a:r>
            <a:endParaRPr lang="en-US" sz="1200" b="0" i="0" dirty="0">
              <a:solidFill>
                <a:srgbClr val="000000"/>
              </a:solidFill>
              <a:effectLst/>
              <a:latin typeface="Times New Roman" panose="02020603050405020304" pitchFamily="18" charset="0"/>
            </a:endParaRPr>
          </a:p>
          <a:p>
            <a:pPr algn="just">
              <a:spcBef>
                <a:spcPts val="1200"/>
              </a:spcBef>
              <a:spcAft>
                <a:spcPts val="1200"/>
              </a:spcAft>
            </a:pPr>
            <a:r>
              <a:rPr lang="en-US" sz="1200" b="0" i="0" dirty="0">
                <a:solidFill>
                  <a:srgbClr val="000000"/>
                </a:solidFill>
                <a:effectLst/>
                <a:latin typeface="Calibri" panose="020F0502020204030204" pitchFamily="34" charset="0"/>
              </a:rPr>
              <a:t>Glucocorticoid withdrawal syndrome is reported to occur in 40-67% of patients tapering glucocorticoids following curative adrenalectomy in adrenal Cushing syndrome</a:t>
            </a:r>
            <a:r>
              <a:rPr lang="en-US" sz="1200" b="0" i="0" baseline="30000" dirty="0">
                <a:solidFill>
                  <a:srgbClr val="000000"/>
                </a:solidFill>
                <a:effectLst/>
                <a:latin typeface="Calibri" panose="020F0502020204030204" pitchFamily="34" charset="0"/>
              </a:rPr>
              <a:t>66</a:t>
            </a:r>
            <a:r>
              <a:rPr lang="en-US" sz="1200" b="0" i="0" dirty="0">
                <a:solidFill>
                  <a:srgbClr val="000000"/>
                </a:solidFill>
                <a:effectLst/>
                <a:latin typeface="Calibri" panose="020F0502020204030204" pitchFamily="34" charset="0"/>
              </a:rPr>
              <a:t>. Duration of exogenous glucocorticoid use, glucocorticoid dose and type, and individual susceptibility likely impact the severity and duration of glucocorticoid withdrawal, but systematic studies are lacking. In a recent study investigating glucocorticoid withdrawal syndrome in patients following curative surgery for endogenous hypercortisolism, symptoms of glucocorticoid withdrawal syndrome included arthralgias, myalgias, weakness, fatigue, sleep disturbances, and mood changes in up to 50% of patients</a:t>
            </a:r>
            <a:r>
              <a:rPr lang="en-US" sz="1200" b="0" i="0" baseline="30000" dirty="0">
                <a:solidFill>
                  <a:srgbClr val="000000"/>
                </a:solidFill>
                <a:effectLst/>
                <a:latin typeface="Calibri" panose="020F0502020204030204" pitchFamily="34" charset="0"/>
              </a:rPr>
              <a:t>65</a:t>
            </a:r>
            <a:r>
              <a:rPr lang="en-US" sz="1200" b="0" i="0" dirty="0">
                <a:solidFill>
                  <a:srgbClr val="000000"/>
                </a:solidFill>
                <a:effectLst/>
                <a:latin typeface="Calibri" panose="020F0502020204030204" pitchFamily="34" charset="0"/>
              </a:rPr>
              <a:t>. Symptoms are thought to occur due to an abrupt decrease in glucocorticoid exposure leading to an increase in inflammatory cytokines</a:t>
            </a:r>
            <a:r>
              <a:rPr lang="en-US" sz="1200" b="0" i="0" baseline="30000" dirty="0">
                <a:solidFill>
                  <a:srgbClr val="000000"/>
                </a:solidFill>
                <a:effectLst/>
                <a:latin typeface="Calibri" panose="020F0502020204030204" pitchFamily="34" charset="0"/>
              </a:rPr>
              <a:t>67</a:t>
            </a:r>
            <a:r>
              <a:rPr lang="en-US" sz="1200" b="0" i="0" dirty="0">
                <a:solidFill>
                  <a:srgbClr val="000000"/>
                </a:solidFill>
                <a:effectLst/>
                <a:latin typeface="Calibri" panose="020F0502020204030204" pitchFamily="34" charset="0"/>
              </a:rPr>
              <a:t>. Symptoms of glucocorticoid withdrawal syndrome overlap with those seen in patients with untreated or not optimally treated adrenal insufficiency (</a:t>
            </a:r>
            <a:r>
              <a:rPr lang="en-US" sz="1200" b="1" i="0" dirty="0">
                <a:solidFill>
                  <a:srgbClr val="000000"/>
                </a:solidFill>
                <a:effectLst/>
                <a:latin typeface="Calibri" panose="020F0502020204030204" pitchFamily="34" charset="0"/>
              </a:rPr>
              <a:t>Table 5</a:t>
            </a:r>
            <a:r>
              <a:rPr lang="en-US" sz="1200" b="0" i="0" dirty="0">
                <a:solidFill>
                  <a:srgbClr val="000000"/>
                </a:solidFill>
                <a:effectLst/>
                <a:latin typeface="Calibri" panose="020F0502020204030204" pitchFamily="34" charset="0"/>
              </a:rPr>
              <a:t>)</a:t>
            </a:r>
            <a:r>
              <a:rPr lang="en-US" sz="1200" b="0" i="0" baseline="30000" dirty="0">
                <a:solidFill>
                  <a:srgbClr val="000000"/>
                </a:solidFill>
                <a:effectLst/>
                <a:latin typeface="Calibri" panose="020F0502020204030204" pitchFamily="34" charset="0"/>
              </a:rPr>
              <a:t>21</a:t>
            </a:r>
            <a:r>
              <a:rPr lang="en-US" sz="1200" b="0" i="0" dirty="0">
                <a:solidFill>
                  <a:srgbClr val="000000"/>
                </a:solidFill>
                <a:effectLst/>
                <a:latin typeface="Calibri" panose="020F0502020204030204" pitchFamily="34" charset="0"/>
              </a:rPr>
              <a:t>, and most patients with glucocorticoid withdrawal syndrome do have concomitant adrenal insufficiency</a:t>
            </a:r>
            <a:r>
              <a:rPr lang="en-US" sz="1200" b="0" i="0" baseline="30000" dirty="0">
                <a:solidFill>
                  <a:srgbClr val="000000"/>
                </a:solidFill>
                <a:effectLst/>
                <a:latin typeface="Calibri" panose="020F0502020204030204" pitchFamily="34" charset="0"/>
              </a:rPr>
              <a:t>66</a:t>
            </a:r>
            <a:r>
              <a:rPr lang="en-US" sz="1200" b="0" i="0" dirty="0">
                <a:solidFill>
                  <a:srgbClr val="000000"/>
                </a:solidFill>
                <a:effectLst/>
                <a:latin typeface="Calibri" panose="020F0502020204030204" pitchFamily="34" charset="0"/>
              </a:rPr>
              <a:t>. Since symptoms of adrenal insufficiency and glucocorticoid withdrawal significantly overlap, good clinical guidance to differentiate between those is to consider the total daily dose of glucocorticoids with high doses making adrenal insufficiency less likely. For example, a patient treated for several months with prednisone 20-40 mg might experience glucocorticoid withdrawal symptoms, but concerns for spontaneous symptoms and signs of adrenal insufficiency are only a concern once the taper reaches 5-7.5 mg</a:t>
            </a:r>
            <a:endParaRPr lang="en-US" sz="1200" b="0" i="0" dirty="0">
              <a:solidFill>
                <a:srgbClr val="000000"/>
              </a:solidFill>
              <a:effectLst/>
              <a:latin typeface="Times New Roman" panose="02020603050405020304" pitchFamily="18" charset="0"/>
            </a:endParaRPr>
          </a:p>
          <a:p>
            <a:pPr algn="just">
              <a:spcBef>
                <a:spcPts val="1200"/>
              </a:spcBef>
              <a:spcAft>
                <a:spcPts val="1200"/>
              </a:spcAft>
            </a:pPr>
            <a:r>
              <a:rPr lang="en-US" sz="1200" b="0" i="0" dirty="0">
                <a:solidFill>
                  <a:srgbClr val="000000"/>
                </a:solidFill>
                <a:effectLst/>
                <a:latin typeface="Calibri" panose="020F0502020204030204" pitchFamily="34" charset="0"/>
              </a:rPr>
              <a:t>The overall duration, type, and daily dose of glucocorticoid used should be considered when designing a glucocorticoid taper. Patients treated with higher glucocorticoid doses, long-acting glucocorticoids, and for a longer duration of time are likely to have more glucocorticoid withdrawal symptoms. Patients with features of exogenous Cushing syndrome are more likely to have a challenging glucocorticoid taper course because of glucocorticoid withdrawal syndrome (</a:t>
            </a:r>
            <a:r>
              <a:rPr lang="en-US" sz="1200" b="1" i="0" dirty="0">
                <a:solidFill>
                  <a:srgbClr val="000000"/>
                </a:solidFill>
                <a:effectLst/>
                <a:latin typeface="Calibri" panose="020F0502020204030204" pitchFamily="34" charset="0"/>
              </a:rPr>
              <a:t>Table 5</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1200"/>
              </a:spcAft>
            </a:pPr>
            <a:r>
              <a:rPr lang="en-US" sz="1200" b="0" i="0" dirty="0">
                <a:solidFill>
                  <a:srgbClr val="000000"/>
                </a:solidFill>
                <a:effectLst/>
                <a:latin typeface="Calibri" panose="020F0502020204030204" pitchFamily="34" charset="0"/>
              </a:rPr>
              <a:t>Slow decrease in glucocorticoid dose is the only known intervention that may help prevent severe glucocorticoid withdrawal symptoms. In patients following a curative surgery for endogenous hypercortisolism</a:t>
            </a:r>
            <a:r>
              <a:rPr lang="en-US" sz="1200" b="0" i="0" baseline="30000" dirty="0">
                <a:solidFill>
                  <a:srgbClr val="000000"/>
                </a:solidFill>
                <a:effectLst/>
                <a:latin typeface="Calibri" panose="020F0502020204030204" pitchFamily="34" charset="0"/>
              </a:rPr>
              <a:t>65</a:t>
            </a:r>
            <a:r>
              <a:rPr lang="en-US" sz="1200" b="0" i="0" dirty="0">
                <a:solidFill>
                  <a:srgbClr val="000000"/>
                </a:solidFill>
                <a:effectLst/>
                <a:latin typeface="Calibri" panose="020F0502020204030204" pitchFamily="34" charset="0"/>
              </a:rPr>
              <a:t> baseline clinical severity score was associated with the severity of glucocorticoid withdrawal, and symptoms worsened once total daily glucocorticoid dose reached below 30 to 35 mg of hydrocortisone equivalent (e.g. 7.5 prednisone). Clinical severity was calculated based on the presence of physical features and comorbidities potentially related to glucocorticoid excess, and may also be applied in patients treated with supraphysiologic glucocorticoids when deciding on the rapidity of glucocorticoid taper, with slower taper in patients with high clinical severity score, and a more rapid taper in patients with lower clinical severity score. In a patient with severe glucocorticoid withdrawal syndrome despite a slower glucocorticoid taper, increasing the glucocorticoid dose temporarily to the most recent dose prior to onset of glucocorticoid withdrawal syndrome will usually alleviate the symptoms.</a:t>
            </a:r>
            <a:endParaRPr lang="en-US" sz="1200" b="0" i="0" dirty="0">
              <a:solidFill>
                <a:srgbClr val="000000"/>
              </a:solidFill>
              <a:effectLst/>
              <a:latin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36</a:t>
            </a:fld>
            <a:endParaRPr lang="en-US"/>
          </a:p>
        </p:txBody>
      </p:sp>
    </p:spTree>
    <p:extLst>
      <p:ext uri="{BB962C8B-B14F-4D97-AF65-F5344CB8AC3E}">
        <p14:creationId xmlns:p14="http://schemas.microsoft.com/office/powerpoint/2010/main" val="50811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3</a:t>
            </a:fld>
            <a:endParaRPr lang="en-US"/>
          </a:p>
        </p:txBody>
      </p:sp>
    </p:spTree>
    <p:extLst>
      <p:ext uri="{BB962C8B-B14F-4D97-AF65-F5344CB8AC3E}">
        <p14:creationId xmlns:p14="http://schemas.microsoft.com/office/powerpoint/2010/main" val="424150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US" sz="1200" b="1" i="0" dirty="0">
                <a:solidFill>
                  <a:srgbClr val="000000"/>
                </a:solidFill>
                <a:effectLst/>
                <a:latin typeface="Calibri" panose="020F0502020204030204" pitchFamily="34" charset="0"/>
              </a:rPr>
              <a:t>Rationale: </a:t>
            </a:r>
            <a:r>
              <a:rPr lang="en-US" sz="1200" b="0" i="0" dirty="0">
                <a:solidFill>
                  <a:srgbClr val="000000"/>
                </a:solidFill>
                <a:effectLst/>
                <a:latin typeface="Calibri" panose="020F0502020204030204" pitchFamily="34" charset="0"/>
              </a:rPr>
              <a:t>Glucocorticoid withdrawal syndrome occurs due to dependence on supraphysiologic glucocorticoids while decreasing the dose of glucocorticoids</a:t>
            </a:r>
            <a:r>
              <a:rPr lang="en-US" sz="1200" b="0" i="0" baseline="30000" dirty="0">
                <a:solidFill>
                  <a:srgbClr val="000000"/>
                </a:solidFill>
                <a:effectLst/>
                <a:latin typeface="Calibri" panose="020F0502020204030204" pitchFamily="34" charset="0"/>
              </a:rPr>
              <a:t>64-66</a:t>
            </a:r>
            <a:r>
              <a:rPr lang="en-US" sz="1200" b="0" i="0" dirty="0">
                <a:solidFill>
                  <a:srgbClr val="000000"/>
                </a:solidFill>
                <a:effectLst/>
                <a:latin typeface="Calibri" panose="020F0502020204030204" pitchFamily="34" charset="0"/>
              </a:rPr>
              <a:t>. Patients should be informed that glucocorticoid withdrawal symptoms are expected to occur during the glucocorticoid dose reduction and what the differences are between glucocorticoid withdrawal syndrome, adrenal insufficiency, and underlying disease flare. It should be emphasized that an insufficient glucocorticoid supply is not expected to occur when the glucocorticoid dose is greater than the physiologic daily dose equivalent. As exceptions, it should be noted that the glucocorticoid requirement may be significantly higher in the case of critical illness or that glucocorticoid absorption is not guaranteed in gastroenteritis. Many of the symptoms of the withdrawal syndrome are nonspecific and overlap with symptoms of the underlying disease, especially in inflammatory musculoskeletal disorders. Managing glucocorticoid withdrawal syndrome and glucocorticoid taper in these patients may be especially challenging. Patients should be educated on symptoms of glucocorticoid withdrawal to avid anxiety related to unexpected symptoms or reactive, unnecessary, or excessive increase in glucocorticoids.</a:t>
            </a:r>
            <a:endParaRPr lang="en-US" sz="1200" b="0" i="0" dirty="0">
              <a:solidFill>
                <a:srgbClr val="000000"/>
              </a:solidFill>
              <a:effectLst/>
              <a:latin typeface="Times New Roman" panose="02020603050405020304" pitchFamily="18" charset="0"/>
            </a:endParaRPr>
          </a:p>
          <a:p>
            <a:pPr algn="just">
              <a:spcBef>
                <a:spcPts val="1200"/>
              </a:spcBef>
              <a:spcAft>
                <a:spcPts val="1200"/>
              </a:spcAft>
            </a:pPr>
            <a:r>
              <a:rPr lang="en-US" sz="1200" b="0" i="0" dirty="0">
                <a:solidFill>
                  <a:srgbClr val="000000"/>
                </a:solidFill>
                <a:effectLst/>
                <a:latin typeface="Calibri" panose="020F0502020204030204" pitchFamily="34" charset="0"/>
              </a:rPr>
              <a:t>Glucocorticoid withdrawal syndrome is reported to occur in 40-67% of patients tapering glucocorticoids following curative adrenalectomy in adrenal Cushing syndrome</a:t>
            </a:r>
            <a:r>
              <a:rPr lang="en-US" sz="1200" b="0" i="0" baseline="30000" dirty="0">
                <a:solidFill>
                  <a:srgbClr val="000000"/>
                </a:solidFill>
                <a:effectLst/>
                <a:latin typeface="Calibri" panose="020F0502020204030204" pitchFamily="34" charset="0"/>
              </a:rPr>
              <a:t>66</a:t>
            </a:r>
            <a:r>
              <a:rPr lang="en-US" sz="1200" b="0" i="0" dirty="0">
                <a:solidFill>
                  <a:srgbClr val="000000"/>
                </a:solidFill>
                <a:effectLst/>
                <a:latin typeface="Calibri" panose="020F0502020204030204" pitchFamily="34" charset="0"/>
              </a:rPr>
              <a:t>. Duration of exogenous glucocorticoid use, glucocorticoid dose and type, and individual susceptibility likely impact the severity and duration of glucocorticoid withdrawal, but systematic studies are lacking. In a recent study investigating glucocorticoid withdrawal syndrome in patients following curative surgery for endogenous hypercortisolism, symptoms of glucocorticoid withdrawal syndrome included arthralgias, myalgias, weakness, fatigue, sleep disturbances, and mood changes in up to 50% of patients</a:t>
            </a:r>
            <a:r>
              <a:rPr lang="en-US" sz="1200" b="0" i="0" baseline="30000" dirty="0">
                <a:solidFill>
                  <a:srgbClr val="000000"/>
                </a:solidFill>
                <a:effectLst/>
                <a:latin typeface="Calibri" panose="020F0502020204030204" pitchFamily="34" charset="0"/>
              </a:rPr>
              <a:t>65</a:t>
            </a:r>
            <a:r>
              <a:rPr lang="en-US" sz="1200" b="0" i="0" dirty="0">
                <a:solidFill>
                  <a:srgbClr val="000000"/>
                </a:solidFill>
                <a:effectLst/>
                <a:latin typeface="Calibri" panose="020F0502020204030204" pitchFamily="34" charset="0"/>
              </a:rPr>
              <a:t>. Symptoms are thought to occur due to an abrupt decrease in glucocorticoid exposure leading to an increase in inflammatory cytokines</a:t>
            </a:r>
            <a:r>
              <a:rPr lang="en-US" sz="1200" b="0" i="0" baseline="30000" dirty="0">
                <a:solidFill>
                  <a:srgbClr val="000000"/>
                </a:solidFill>
                <a:effectLst/>
                <a:latin typeface="Calibri" panose="020F0502020204030204" pitchFamily="34" charset="0"/>
              </a:rPr>
              <a:t>67</a:t>
            </a:r>
            <a:r>
              <a:rPr lang="en-US" sz="1200" b="0" i="0" dirty="0">
                <a:solidFill>
                  <a:srgbClr val="000000"/>
                </a:solidFill>
                <a:effectLst/>
                <a:latin typeface="Calibri" panose="020F0502020204030204" pitchFamily="34" charset="0"/>
              </a:rPr>
              <a:t>. Symptoms of glucocorticoid withdrawal syndrome overlap with those seen in patients with untreated or not optimally treated adrenal insufficiency (</a:t>
            </a:r>
            <a:r>
              <a:rPr lang="en-US" sz="1200" b="1" i="0" dirty="0">
                <a:solidFill>
                  <a:srgbClr val="000000"/>
                </a:solidFill>
                <a:effectLst/>
                <a:latin typeface="Calibri" panose="020F0502020204030204" pitchFamily="34" charset="0"/>
              </a:rPr>
              <a:t>Table 5</a:t>
            </a:r>
            <a:r>
              <a:rPr lang="en-US" sz="1200" b="0" i="0" dirty="0">
                <a:solidFill>
                  <a:srgbClr val="000000"/>
                </a:solidFill>
                <a:effectLst/>
                <a:latin typeface="Calibri" panose="020F0502020204030204" pitchFamily="34" charset="0"/>
              </a:rPr>
              <a:t>)</a:t>
            </a:r>
            <a:r>
              <a:rPr lang="en-US" sz="1200" b="0" i="0" baseline="30000" dirty="0">
                <a:solidFill>
                  <a:srgbClr val="000000"/>
                </a:solidFill>
                <a:effectLst/>
                <a:latin typeface="Calibri" panose="020F0502020204030204" pitchFamily="34" charset="0"/>
              </a:rPr>
              <a:t>21</a:t>
            </a:r>
            <a:r>
              <a:rPr lang="en-US" sz="1200" b="0" i="0" dirty="0">
                <a:solidFill>
                  <a:srgbClr val="000000"/>
                </a:solidFill>
                <a:effectLst/>
                <a:latin typeface="Calibri" panose="020F0502020204030204" pitchFamily="34" charset="0"/>
              </a:rPr>
              <a:t>, and most patients with glucocorticoid withdrawal syndrome do have concomitant adrenal insufficiency</a:t>
            </a:r>
            <a:r>
              <a:rPr lang="en-US" sz="1200" b="0" i="0" baseline="30000" dirty="0">
                <a:solidFill>
                  <a:srgbClr val="000000"/>
                </a:solidFill>
                <a:effectLst/>
                <a:latin typeface="Calibri" panose="020F0502020204030204" pitchFamily="34" charset="0"/>
              </a:rPr>
              <a:t>66</a:t>
            </a:r>
            <a:r>
              <a:rPr lang="en-US" sz="1200" b="0" i="0" dirty="0">
                <a:solidFill>
                  <a:srgbClr val="000000"/>
                </a:solidFill>
                <a:effectLst/>
                <a:latin typeface="Calibri" panose="020F0502020204030204" pitchFamily="34" charset="0"/>
              </a:rPr>
              <a:t>. Since symptoms of adrenal insufficiency and glucocorticoid withdrawal significantly overlap, good clinical guidance to differentiate between those is to consider the total daily dose of glucocorticoids with high doses making adrenal insufficiency less likely. For example, a patient treated for several months with prednisone 20-40 mg might experience glucocorticoid withdrawal symptoms, but concerns for spontaneous symptoms and signs of adrenal insufficiency are only a concern once the taper reaches 5-7.5 mg</a:t>
            </a:r>
            <a:endParaRPr lang="en-US" sz="1200" b="0" i="0" dirty="0">
              <a:solidFill>
                <a:srgbClr val="000000"/>
              </a:solidFill>
              <a:effectLst/>
              <a:latin typeface="Times New Roman" panose="02020603050405020304" pitchFamily="18" charset="0"/>
            </a:endParaRPr>
          </a:p>
          <a:p>
            <a:pPr algn="just">
              <a:spcBef>
                <a:spcPts val="1200"/>
              </a:spcBef>
              <a:spcAft>
                <a:spcPts val="1200"/>
              </a:spcAft>
            </a:pPr>
            <a:r>
              <a:rPr lang="en-US" sz="1200" b="0" i="0" dirty="0">
                <a:solidFill>
                  <a:srgbClr val="000000"/>
                </a:solidFill>
                <a:effectLst/>
                <a:latin typeface="Calibri" panose="020F0502020204030204" pitchFamily="34" charset="0"/>
              </a:rPr>
              <a:t>The overall duration, type, and daily dose of glucocorticoid used should be considered when designing a glucocorticoid taper. Patients treated with higher glucocorticoid doses, long-acting glucocorticoids, and for a longer duration of time are likely to have more glucocorticoid withdrawal symptoms. Patients with features of exogenous Cushing syndrome are more likely to have a challenging glucocorticoid taper course because of glucocorticoid withdrawal syndrome (</a:t>
            </a:r>
            <a:r>
              <a:rPr lang="en-US" sz="1200" b="1" i="0" dirty="0">
                <a:solidFill>
                  <a:srgbClr val="000000"/>
                </a:solidFill>
                <a:effectLst/>
                <a:latin typeface="Calibri" panose="020F0502020204030204" pitchFamily="34" charset="0"/>
              </a:rPr>
              <a:t>Table 5</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1200"/>
              </a:spcAft>
            </a:pPr>
            <a:r>
              <a:rPr lang="en-US" sz="1200" b="0" i="0" dirty="0">
                <a:solidFill>
                  <a:srgbClr val="000000"/>
                </a:solidFill>
                <a:effectLst/>
                <a:latin typeface="Calibri" panose="020F0502020204030204" pitchFamily="34" charset="0"/>
              </a:rPr>
              <a:t>Slow decrease in glucocorticoid dose is the only known intervention that may help prevent severe glucocorticoid withdrawal symptoms. In patients following a curative surgery for endogenous hypercortisolism</a:t>
            </a:r>
            <a:r>
              <a:rPr lang="en-US" sz="1200" b="0" i="0" baseline="30000" dirty="0">
                <a:solidFill>
                  <a:srgbClr val="000000"/>
                </a:solidFill>
                <a:effectLst/>
                <a:latin typeface="Calibri" panose="020F0502020204030204" pitchFamily="34" charset="0"/>
              </a:rPr>
              <a:t>65</a:t>
            </a:r>
            <a:r>
              <a:rPr lang="en-US" sz="1200" b="0" i="0" dirty="0">
                <a:solidFill>
                  <a:srgbClr val="000000"/>
                </a:solidFill>
                <a:effectLst/>
                <a:latin typeface="Calibri" panose="020F0502020204030204" pitchFamily="34" charset="0"/>
              </a:rPr>
              <a:t> baseline clinical severity score was associated with the severity of glucocorticoid withdrawal, and symptoms worsened once total daily glucocorticoid dose reached below 30 to 35 mg of hydrocortisone equivalent (e.g. 7.5 prednisone). Clinical severity was calculated based on the presence of physical features and comorbidities potentially related to glucocorticoid excess, and may also be applied in patients treated with supraphysiologic glucocorticoids when deciding on the rapidity of glucocorticoid taper, with slower taper in patients with high clinical severity score, and a more rapid taper in patients with lower clinical severity score. In a patient with severe glucocorticoid withdrawal syndrome despite a slower glucocorticoid taper, increasing the glucocorticoid dose temporarily to the most recent dose prior to onset of glucocorticoid withdrawal syndrome will usually alleviate the symptoms.</a:t>
            </a:r>
            <a:endParaRPr lang="en-US" sz="1200" b="0" i="0" dirty="0">
              <a:solidFill>
                <a:srgbClr val="000000"/>
              </a:solidFill>
              <a:effectLst/>
              <a:latin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37</a:t>
            </a:fld>
            <a:endParaRPr lang="en-US"/>
          </a:p>
        </p:txBody>
      </p:sp>
    </p:spTree>
    <p:extLst>
      <p:ext uri="{BB962C8B-B14F-4D97-AF65-F5344CB8AC3E}">
        <p14:creationId xmlns:p14="http://schemas.microsoft.com/office/powerpoint/2010/main" val="118537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pPr>
            <a:r>
              <a:rPr lang="en-US" sz="1200" b="0" i="0" dirty="0">
                <a:solidFill>
                  <a:srgbClr val="000000"/>
                </a:solidFill>
                <a:effectLst/>
                <a:latin typeface="Calibri" panose="020F0502020204030204" pitchFamily="34" charset="0"/>
              </a:rPr>
              <a:t>During the initial glucocorticoid tapering, ACTH and cortisol levels remain suppressed. When the dose of glucocorticoid therapy is lowered, the hypothalamus and pituitary gland start to recover, resulting in increased production of ACTH. ACTH increase can promote the recovery of adrenal function leading to an increase and recovery in cortisol. Complete recovery of cortisol production can remain impaired in a minority of patients</a:t>
            </a:r>
            <a:r>
              <a:rPr lang="en-US" sz="1200" b="0" i="0" baseline="30000" dirty="0">
                <a:solidFill>
                  <a:srgbClr val="000000"/>
                </a:solidFill>
                <a:effectLst/>
                <a:latin typeface="Calibri" panose="020F0502020204030204" pitchFamily="34" charset="0"/>
              </a:rPr>
              <a:t>53, 79-81</a:t>
            </a:r>
            <a:r>
              <a:rPr lang="en-US" sz="1200" b="0" i="0" dirty="0">
                <a:solidFill>
                  <a:srgbClr val="000000"/>
                </a:solidFill>
                <a:effectLst/>
                <a:latin typeface="Calibri" panose="020F0502020204030204" pitchFamily="34" charset="0"/>
              </a:rPr>
              <a:t> (</a:t>
            </a:r>
            <a:r>
              <a:rPr lang="en-US" sz="1200" b="1" i="0" dirty="0">
                <a:solidFill>
                  <a:srgbClr val="000000"/>
                </a:solidFill>
                <a:effectLst/>
                <a:latin typeface="Calibri" panose="020F0502020204030204" pitchFamily="34" charset="0"/>
              </a:rPr>
              <a:t>Figure 1</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There is no compelling evidence to guide optimal tapering. Discontinuation of long-term glucocorticoid therapy necessitates a cautious approach due to an increased risk of adrenal insufficiency, though the risk of clinically relevant adrenal crisis is generally low. Although glucocorticoid dose and treatment duration are associated with the development of adrenal insufficiency, predicting the risk of adrenal insufficiency remains challenging. A uniform approach to tapering the glucocorticoid dose has not yet been established and there is a lack of sufficient data on this topic (see </a:t>
            </a:r>
            <a:r>
              <a:rPr lang="en-US" sz="1200" b="1" i="0" dirty="0">
                <a:solidFill>
                  <a:srgbClr val="000000"/>
                </a:solidFill>
                <a:effectLst/>
                <a:latin typeface="Calibri" panose="020F0502020204030204" pitchFamily="34" charset="0"/>
              </a:rPr>
              <a:t>Clinical question II</a:t>
            </a:r>
            <a:r>
              <a:rPr lang="en-US" sz="1200" b="0" i="0" dirty="0">
                <a:solidFill>
                  <a:srgbClr val="000000"/>
                </a:solidFill>
                <a:effectLst/>
                <a:latin typeface="Calibri" panose="020F0502020204030204" pitchFamily="34" charset="0"/>
              </a:rPr>
              <a:t>). While some authors recommend a rapid reduction of the glucocorticoid dose to slightly above physiologic daily dose equivalent (e.g. 7.5 mg prednisone), followed by a further reduction in smaller steps, others prefer testing of HPA axis to guide further tapering or immediate discontinuation, if normal adrenocortical function is demonstrated. An ongoing randomized controlled clinical trial (TOASST) is testing abrupt cessation vs. gradual tapering once a dose of prednisone 7.5 mg is achieved</a:t>
            </a:r>
            <a:r>
              <a:rPr lang="en-US" sz="1200" b="0" i="0" baseline="30000" dirty="0">
                <a:solidFill>
                  <a:srgbClr val="000000"/>
                </a:solidFill>
                <a:effectLst/>
                <a:latin typeface="Calibri" panose="020F0502020204030204" pitchFamily="34" charset="0"/>
              </a:rPr>
              <a:t>82</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Once glucocorticoids are tapered down to physiologic replacement doses, the panel suggests two possible approaches for the discontinuation of glucocorticoid therapy (</a:t>
            </a:r>
            <a:r>
              <a:rPr lang="en-US" sz="1200" b="1" i="0" dirty="0">
                <a:solidFill>
                  <a:srgbClr val="000000"/>
                </a:solidFill>
                <a:effectLst/>
                <a:latin typeface="Calibri" panose="020F0502020204030204" pitchFamily="34" charset="0"/>
              </a:rPr>
              <a:t>Figure 2</a:t>
            </a:r>
            <a:r>
              <a:rPr lang="en-US" sz="1200" b="0" i="0" dirty="0">
                <a:solidFill>
                  <a:srgbClr val="000000"/>
                </a:solidFill>
                <a:effectLst/>
                <a:latin typeface="Calibri" panose="020F0502020204030204" pitchFamily="34" charset="0"/>
              </a:rPr>
              <a:t>). Selecting one approach over the other might be driven by patient-related aspects including co-morbidities, co-medication, age and pre-test probability for adrenal insufficiency or by the medical context such as training and experience of the treating</a:t>
            </a:r>
            <a:r>
              <a:rPr lang="en-US" sz="1200" b="0" i="0" strike="sngStrike" dirty="0">
                <a:solidFill>
                  <a:srgbClr val="000000"/>
                </a:solidFill>
                <a:effectLst/>
                <a:latin typeface="Calibri" panose="020F0502020204030204" pitchFamily="34" charset="0"/>
              </a:rPr>
              <a:t> </a:t>
            </a:r>
            <a:r>
              <a:rPr lang="en-US" sz="1200" b="0" i="0" dirty="0">
                <a:solidFill>
                  <a:srgbClr val="000000"/>
                </a:solidFill>
                <a:effectLst/>
                <a:latin typeface="Calibri" panose="020F0502020204030204" pitchFamily="34" charset="0"/>
              </a:rPr>
              <a:t>clinician or accessibility to laboratory diagnostics. There are no studies showing the superiority of any of these approaches in terms of clinical outcomes or cost-benefit.</a:t>
            </a:r>
            <a:endParaRPr lang="en-US" sz="1200" b="0" i="0" dirty="0">
              <a:solidFill>
                <a:srgbClr val="000000"/>
              </a:solidFill>
              <a:effectLst/>
              <a:latin typeface="Times New Roman" panose="02020603050405020304" pitchFamily="18" charset="0"/>
            </a:endParaRPr>
          </a:p>
          <a:p>
            <a:pPr algn="just">
              <a:spcBef>
                <a:spcPts val="1200"/>
              </a:spcBef>
              <a:spcAft>
                <a:spcPts val="800"/>
              </a:spcAft>
            </a:pPr>
            <a:r>
              <a:rPr lang="en-US" sz="1200" b="0" i="0" dirty="0">
                <a:solidFill>
                  <a:srgbClr val="000000"/>
                </a:solidFill>
                <a:effectLst/>
                <a:latin typeface="Calibri" panose="020F0502020204030204" pitchFamily="34" charset="0"/>
              </a:rPr>
              <a:t>Patients may gradually taper glucocorticoids while being cautiously monitored for clinical manifestations of adrenal insufficiency. If the patient experiences signs and symptoms of adrenal insufficiency, glucocorticoid regimen should be restarted and not discontinued until recovery of HPA axis is documented. If the patient does not experience any symptoms, the tapering proceeds until glucocorticoid discontinuation.</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Alternatively, patients may undergo testing with a morning serum cortisol (sample collected between 8:00 and 9:00 AM) for the determination of HPA axis recovery (</a:t>
            </a:r>
            <a:r>
              <a:rPr lang="en-US" sz="1200" b="1" i="0" dirty="0">
                <a:solidFill>
                  <a:srgbClr val="000000"/>
                </a:solidFill>
                <a:effectLst/>
                <a:latin typeface="Calibri" panose="020F0502020204030204" pitchFamily="34" charset="0"/>
              </a:rPr>
              <a:t>R 2.7</a:t>
            </a:r>
            <a:r>
              <a:rPr lang="en-US" sz="1200" b="0" i="0" dirty="0">
                <a:solidFill>
                  <a:srgbClr val="000000"/>
                </a:solidFill>
                <a:effectLst/>
                <a:latin typeface="Calibri" panose="020F0502020204030204" pitchFamily="34" charset="0"/>
              </a:rPr>
              <a:t>). If adrenal insufficiency is documented, exogenous glucocorticoid should not be reduced below the lower end of physiologic replacement dose ranges to ensure adequate replacement for adrenal insufficiency, yet still providing a stimulus for HPA-axis recovery</a:t>
            </a:r>
            <a:r>
              <a:rPr lang="en-US" sz="1200" b="0" i="0" baseline="30000" dirty="0">
                <a:solidFill>
                  <a:srgbClr val="000000"/>
                </a:solidFill>
                <a:effectLst/>
                <a:latin typeface="Calibri" panose="020F0502020204030204" pitchFamily="34" charset="0"/>
              </a:rPr>
              <a:t>20</a:t>
            </a:r>
            <a:r>
              <a:rPr lang="en-US" sz="1200" b="0" i="0" dirty="0">
                <a:solidFill>
                  <a:srgbClr val="000000"/>
                </a:solidFill>
                <a:effectLst/>
                <a:latin typeface="Calibri" panose="020F0502020204030204" pitchFamily="34" charset="0"/>
              </a:rPr>
              <a:t>. Patients should be retested according to recommendations in 2.7. and further significant dose reduction should only occur with indication of HPA-axis recovery.</a:t>
            </a:r>
          </a:p>
          <a:p>
            <a:pPr algn="just">
              <a:spcBef>
                <a:spcPts val="1200"/>
              </a:spcBef>
              <a:spcAft>
                <a:spcPts val="600"/>
              </a:spcAft>
            </a:pPr>
            <a:endParaRPr lang="en-US" sz="1200" b="0" i="0" dirty="0">
              <a:solidFill>
                <a:srgbClr val="000000"/>
              </a:solidFill>
              <a:effectLst/>
              <a:latin typeface="Calibri" panose="020F0502020204030204" pitchFamily="34" charset="0"/>
            </a:endParaRPr>
          </a:p>
          <a:p>
            <a:pPr algn="just">
              <a:spcBef>
                <a:spcPts val="1200"/>
              </a:spcBef>
              <a:spcAft>
                <a:spcPts val="600"/>
              </a:spcAft>
            </a:pPr>
            <a:r>
              <a:rPr lang="en-US" sz="1200" b="1" i="0" dirty="0">
                <a:solidFill>
                  <a:srgbClr val="000000"/>
                </a:solidFill>
                <a:effectLst/>
                <a:latin typeface="Calibri" panose="020F0502020204030204" pitchFamily="34" charset="0"/>
              </a:rPr>
              <a:t>Rationale: </a:t>
            </a:r>
            <a:r>
              <a:rPr lang="en-US" sz="1200" b="0" i="0" dirty="0">
                <a:solidFill>
                  <a:srgbClr val="000000"/>
                </a:solidFill>
                <a:effectLst/>
                <a:latin typeface="Calibri" panose="020F0502020204030204" pitchFamily="34" charset="0"/>
              </a:rPr>
              <a:t>Due to the ease/convenience of testing, experience and validation, a morning serum cortisol level (measured between 8:00 and 9:00 AM, after holding glucocorticoid dose for at  least 24 hours) is the recommended test to examine for recovery of HPA axis following glucocorticoid therapy (see also results of </a:t>
            </a:r>
            <a:r>
              <a:rPr lang="en-US" sz="1200" b="1" i="0" dirty="0">
                <a:solidFill>
                  <a:srgbClr val="000000"/>
                </a:solidFill>
                <a:effectLst/>
                <a:latin typeface="Calibri" panose="020F0502020204030204" pitchFamily="34" charset="0"/>
              </a:rPr>
              <a:t>Clinical Question III</a:t>
            </a:r>
            <a:r>
              <a:rPr lang="en-US" sz="1200" b="0" i="0" dirty="0">
                <a:solidFill>
                  <a:srgbClr val="000000"/>
                </a:solidFill>
                <a:effectLst/>
                <a:latin typeface="Calibri" panose="020F0502020204030204" pitchFamily="34" charset="0"/>
              </a:rPr>
              <a:t>). The test should be done only after reaching the range of a physiologic equivalent daily dose (e.g., prednisone 4-6mg daily or hydrocortisone 15-25 mg total daily dose, </a:t>
            </a:r>
            <a:r>
              <a:rPr lang="en-US" sz="1200" b="1" i="0" dirty="0">
                <a:solidFill>
                  <a:srgbClr val="000000"/>
                </a:solidFill>
                <a:effectLst/>
                <a:latin typeface="Calibri" panose="020F0502020204030204" pitchFamily="34" charset="0"/>
              </a:rPr>
              <a:t>see Definitions</a:t>
            </a:r>
            <a:r>
              <a:rPr lang="en-US" sz="1200" b="0" i="0" dirty="0">
                <a:solidFill>
                  <a:srgbClr val="000000"/>
                </a:solidFill>
                <a:effectLst/>
                <a:latin typeface="Calibri" panose="020F0502020204030204" pitchFamily="34" charset="0"/>
              </a:rPr>
              <a:t>). Several other approaches to HPA axis assessment exist, including measurement of waking salivary cortisone, morning DHEA-S measurement, 250 µg ACTH (1-24)-test, overnight metyrapone test and insulin tolerance test</a:t>
            </a:r>
            <a:r>
              <a:rPr lang="en-US" sz="1200" b="0" i="0" baseline="30000" dirty="0">
                <a:solidFill>
                  <a:srgbClr val="000000"/>
                </a:solidFill>
                <a:effectLst/>
                <a:latin typeface="Calibri" panose="020F0502020204030204" pitchFamily="34" charset="0"/>
              </a:rPr>
              <a:t>34</a:t>
            </a:r>
            <a:r>
              <a:rPr lang="en-US" sz="1200" b="0" i="0" dirty="0">
                <a:solidFill>
                  <a:srgbClr val="000000"/>
                </a:solidFill>
                <a:effectLst/>
                <a:latin typeface="Calibri" panose="020F0502020204030204" pitchFamily="34" charset="0"/>
              </a:rPr>
              <a:t>. However, the literature comparing different tests for adrenal insufficiency in the context of glucocorticoid use is very limited; importantly, test results are hardly related to clinically relevant outcomes (see section 3). Assessment should be done at least 24 hours after the last dose of glucocorticoids (excluding dexamethasone). It should be emphasized that biochemical testing for adrenal insufficiency is sensitive, but not specific. Persistence of biochemical suppression or insufficient recovery of HPA axis is a prerequisite for clinical adrenal insufficiency, yet even amongst those patients with biochemical insufficiency, the risk for clinically</a:t>
            </a:r>
            <a:r>
              <a:rPr lang="en-US" sz="1200" b="0" i="0" dirty="0">
                <a:solidFill>
                  <a:srgbClr val="000000"/>
                </a:solidFill>
                <a:effectLst/>
                <a:latin typeface="Times New Roman" panose="02020603050405020304" pitchFamily="18" charset="0"/>
              </a:rPr>
              <a:t> </a:t>
            </a:r>
            <a:r>
              <a:rPr lang="en-US" sz="1200" b="0" i="0" dirty="0">
                <a:solidFill>
                  <a:srgbClr val="000000"/>
                </a:solidFill>
                <a:effectLst/>
                <a:latin typeface="Calibri" panose="020F0502020204030204" pitchFamily="34" charset="0"/>
              </a:rPr>
              <a:t>meaningful adrenal insufficiency and adrenal crisis remains very low. Due to the low prevalence of clinically relevant adrenal insufficiency despite the high prevalence of biochemical adrenal insufficiency following a glucocorticoid taper, testing can provide a safeguard in identifying those less at risk but is not a prerequisite for continued tapering.</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Although proposing a serum cortisol cut-off of 300 nmol/L (10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as a guide, the panel suggests that the value of serum cortisol is considered as a continuum, rather than an arbitrary cut-off, with higher values more likely to indicate HPA axis recovery. Patients with very low morning cortisol levels (as a guide: &lt;150 nmol/L (5μg/dL)) are very likely to have persistent adrenal insufficiency</a:t>
            </a:r>
            <a:r>
              <a:rPr lang="en-US" sz="1200" b="0" i="0" baseline="30000" dirty="0">
                <a:solidFill>
                  <a:srgbClr val="000000"/>
                </a:solidFill>
                <a:effectLst/>
                <a:latin typeface="Calibri" panose="020F0502020204030204" pitchFamily="34" charset="0"/>
              </a:rPr>
              <a:t>83</a:t>
            </a:r>
            <a:r>
              <a:rPr lang="en-US" sz="1200" b="0" i="0" dirty="0">
                <a:solidFill>
                  <a:srgbClr val="000000"/>
                </a:solidFill>
                <a:effectLst/>
                <a:latin typeface="Calibri" panose="020F0502020204030204" pitchFamily="34" charset="0"/>
              </a:rPr>
              <a:t>. In such cases, dynamic testing is unlikely to be useful. We recommend that these patients continue with physiologic daily dose equivalent glucocorticoid replacement aiming for the lowest safe dose and undergo repeat morning cortisol testing until recovery occurs. As a general guide, the glucocorticoid dose should provide sufficient replacement, but also a sufficient stimulus for recovery (meaning avoiding any over-replacement). Frequency of repeat measuring may range between 1 to 6 months, depending on the dose and length of glucocorticoid therapy and the prior trajectory of cortisol values.</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In patients with higher serum cortisol levels but below 300 nmol/L (10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HPA axis recovery is possible. In such cases, we suggest that the most cost-effective and practical strategy is that these patients continue with physiologic daily dose equivalent glucocorticoid replacement and have morning serum cortisol re-checked every few weeks until recovery occurs. If cortisol levels remain between 150 nmol/L (5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and 300 nmol/L (10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dynamic testing can be considered.</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In a study of patients with suspected primary or secondary adrenal insufficiency, morning cortisol ≥354 nmol/L (12.8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predicted normal adrenal function with 100% sensitivity</a:t>
            </a:r>
            <a:r>
              <a:rPr lang="en-US" sz="1200" b="0" i="0" baseline="30000" dirty="0">
                <a:solidFill>
                  <a:srgbClr val="000000"/>
                </a:solidFill>
                <a:effectLst/>
                <a:latin typeface="Calibri" panose="020F0502020204030204" pitchFamily="34" charset="0"/>
              </a:rPr>
              <a:t>84</a:t>
            </a:r>
            <a:r>
              <a:rPr lang="en-US" sz="1200" b="0" i="0" dirty="0">
                <a:solidFill>
                  <a:srgbClr val="000000"/>
                </a:solidFill>
                <a:effectLst/>
                <a:latin typeface="Calibri" panose="020F0502020204030204" pitchFamily="34" charset="0"/>
              </a:rPr>
              <a:t>. One might also extrapolate some of the cut-off values from experiences with therapy of endogenous Cushing syndrome. In patients recovering from endogenous hypercortisolism, morning cortisol ≥276 nmol/L (10.0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was associated with no reported symptoms of glucocorticoid withdrawal syndrome or instances of adrenal crisis</a:t>
            </a:r>
            <a:r>
              <a:rPr lang="en-US" sz="1200" b="0" i="0" baseline="30000" dirty="0">
                <a:solidFill>
                  <a:srgbClr val="000000"/>
                </a:solidFill>
                <a:effectLst/>
                <a:latin typeface="Calibri" panose="020F0502020204030204" pitchFamily="34" charset="0"/>
              </a:rPr>
              <a:t>66</a:t>
            </a:r>
            <a:r>
              <a:rPr lang="en-US" sz="1200" b="0" i="0" dirty="0">
                <a:solidFill>
                  <a:srgbClr val="000000"/>
                </a:solidFill>
                <a:effectLst/>
                <a:latin typeface="Calibri" panose="020F0502020204030204" pitchFamily="34" charset="0"/>
              </a:rPr>
              <a:t>. Given these considerations, and the fact that there is substantial variability in the calibration between different cortisol assays, we consider cortisol values greater than 300 nmol/L (10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as a reasonable threshold to indicate recovery of HPA function following glucocorticoid-induced adrenal insufficiency.</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When interpreting the values of morning cortisol measurement, it has to be taken into account that several factors can affect the results. Cortisol production is affected by the sleep-awake cycle, with cortisol secretion reaching its peak just minutes before waking up. Thus, morning serum cortisol can appear falsely low in individuals with disrupted circadian rhythm (e.g., night shift workers, jet lag, and severe insomnia)</a:t>
            </a:r>
            <a:r>
              <a:rPr lang="en-US" sz="1200" b="0" i="0" baseline="30000" dirty="0">
                <a:solidFill>
                  <a:srgbClr val="000000"/>
                </a:solidFill>
                <a:effectLst/>
                <a:latin typeface="Calibri" panose="020F0502020204030204" pitchFamily="34" charset="0"/>
              </a:rPr>
              <a:t>33</a:t>
            </a:r>
            <a:r>
              <a:rPr lang="en-US" sz="1200" b="0" i="0" dirty="0">
                <a:solidFill>
                  <a:srgbClr val="000000"/>
                </a:solidFill>
                <a:effectLst/>
                <a:latin typeface="Calibri" panose="020F0502020204030204" pitchFamily="34" charset="0"/>
              </a:rPr>
              <a:t>. In addition, serum cortisol concentrations can be elevated in patients with elevated cortisol-binding globulin, such as seen during pregnancy and in women on oral estrogens</a:t>
            </a:r>
            <a:r>
              <a:rPr lang="en-US" sz="1200" b="0" i="0" baseline="30000" dirty="0">
                <a:solidFill>
                  <a:srgbClr val="000000"/>
                </a:solidFill>
                <a:effectLst/>
                <a:latin typeface="Calibri" panose="020F0502020204030204" pitchFamily="34" charset="0"/>
              </a:rPr>
              <a:t>85, 86</a:t>
            </a:r>
            <a:r>
              <a:rPr lang="en-US" sz="1200" b="0" i="0" dirty="0">
                <a:solidFill>
                  <a:srgbClr val="000000"/>
                </a:solidFill>
                <a:effectLst/>
                <a:latin typeface="Calibri" panose="020F0502020204030204" pitchFamily="34" charset="0"/>
              </a:rPr>
              <a:t>. By contrast, serum cortisol concentrations can be decreased in patients with low albumin and cortisol binding globulin, as in hypoalbuminemic states (such as advanced cirrhosis, nephrotic syndrome, and malnutrition), and prolonged critical illness</a:t>
            </a:r>
            <a:r>
              <a:rPr lang="en-US" sz="1200" b="0" i="0" baseline="30000" dirty="0">
                <a:solidFill>
                  <a:srgbClr val="000000"/>
                </a:solidFill>
                <a:effectLst/>
                <a:latin typeface="Calibri" panose="020F0502020204030204" pitchFamily="34" charset="0"/>
              </a:rPr>
              <a:t>87, 88</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The interpretation of serum cortisol varies depending on the assays used. Available techniques for measuring serum cortisol listed from least to most accurate methods are immunoassays using polyclonal antibodies, immunoassays using more specific monoclonal antibody to cortisol, and liquid chromatography-tandem mass spectrometry</a:t>
            </a:r>
            <a:r>
              <a:rPr lang="en-US" sz="1200" b="0" i="0" baseline="30000" dirty="0">
                <a:solidFill>
                  <a:srgbClr val="000000"/>
                </a:solidFill>
                <a:effectLst/>
                <a:latin typeface="Calibri" panose="020F0502020204030204" pitchFamily="34" charset="0"/>
              </a:rPr>
              <a:t>52, 89, 90</a:t>
            </a:r>
            <a:r>
              <a:rPr lang="en-US" sz="1200" b="0" i="0" dirty="0">
                <a:solidFill>
                  <a:srgbClr val="000000"/>
                </a:solidFill>
                <a:effectLst/>
                <a:latin typeface="Calibri" panose="020F0502020204030204" pitchFamily="34" charset="0"/>
              </a:rPr>
              <a:t>. For example, in a large study of patients undergoing 250 µg ACTH (1-24)-test, baseline cortisol that excluded adrenal insufficiency varied between 336 (12.2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and 506 nmol/L (18.3 </a:t>
            </a:r>
            <a:r>
              <a:rPr lang="en-US" sz="1200" b="0" i="0" dirty="0" err="1">
                <a:solidFill>
                  <a:srgbClr val="000000"/>
                </a:solidFill>
                <a:effectLst/>
                <a:latin typeface="Calibri" panose="020F0502020204030204" pitchFamily="34" charset="0"/>
              </a:rPr>
              <a:t>μg</a:t>
            </a:r>
            <a:r>
              <a:rPr lang="en-US" sz="1200" b="0" i="0" dirty="0">
                <a:solidFill>
                  <a:srgbClr val="000000"/>
                </a:solidFill>
                <a:effectLst/>
                <a:latin typeface="Calibri" panose="020F0502020204030204" pitchFamily="34" charset="0"/>
              </a:rPr>
              <a:t>/dL) when measured by three different immunoassays</a:t>
            </a:r>
            <a:r>
              <a:rPr lang="en-US" sz="1200" b="0" i="0" baseline="30000" dirty="0">
                <a:solidFill>
                  <a:srgbClr val="000000"/>
                </a:solidFill>
                <a:effectLst/>
                <a:latin typeface="Calibri" panose="020F0502020204030204" pitchFamily="34" charset="0"/>
              </a:rPr>
              <a:t>52</a:t>
            </a:r>
            <a:r>
              <a:rPr lang="en-US" sz="1200" b="0" i="0" dirty="0">
                <a:solidFill>
                  <a:srgbClr val="000000"/>
                </a:solidFill>
                <a:effectLst/>
                <a:latin typeface="Calibri" panose="020F0502020204030204" pitchFamily="34" charset="0"/>
              </a:rPr>
              <a:t>. Most prior studies utilized different forms of immunoassays, rather than mass spectrometry-based assays. Therefore, it is important to point out that, ideally, physicians should be familiar with cut-off values used in their laboratories.</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Concomitant measurement of baseline DHEAS was reported to have a good diagnostic accuracy in making a diagnosis of secondary adrenal insufficiency, including those with glucocorticoid-induced adrenal insufficiency</a:t>
            </a:r>
            <a:r>
              <a:rPr lang="en-US" sz="1200" b="0" i="0" baseline="30000" dirty="0">
                <a:solidFill>
                  <a:srgbClr val="000000"/>
                </a:solidFill>
                <a:effectLst/>
                <a:latin typeface="Calibri" panose="020F0502020204030204" pitchFamily="34" charset="0"/>
              </a:rPr>
              <a:t>91, 92</a:t>
            </a:r>
            <a:r>
              <a:rPr lang="en-US" sz="1200" b="0" i="0" dirty="0">
                <a:solidFill>
                  <a:srgbClr val="000000"/>
                </a:solidFill>
                <a:effectLst/>
                <a:latin typeface="Calibri" panose="020F0502020204030204" pitchFamily="34" charset="0"/>
              </a:rPr>
              <a:t>. Data on DHEAS use to diagnose recovery from glucocorticoid-induced adrenal insufficiency are scarce, but suggest that normalization of cortisol secretion occurs prior to normalization of DHEAS, making it a less favorable laboratory value to detect adrenal axis recovery. In one study of 32 patients with history of endogenous Cushing syndrome, patients with ACTH-independent Cushing syndrome had lower DHEAS than patients with ACTH-dependent Cushing syndrome at the </a:t>
            </a:r>
            <a:r>
              <a:rPr lang="en-US" sz="1200" b="0" i="0" dirty="0" err="1">
                <a:solidFill>
                  <a:srgbClr val="000000"/>
                </a:solidFill>
                <a:effectLst/>
                <a:latin typeface="Calibri" panose="020F0502020204030204" pitchFamily="34" charset="0"/>
              </a:rPr>
              <a:t>timeof</a:t>
            </a:r>
            <a:r>
              <a:rPr lang="en-US" sz="1200" b="0" i="0" dirty="0">
                <a:solidFill>
                  <a:srgbClr val="000000"/>
                </a:solidFill>
                <a:effectLst/>
                <a:latin typeface="Calibri" panose="020F0502020204030204" pitchFamily="34" charset="0"/>
              </a:rPr>
              <a:t> HPA axis recovery, suggesting that duration of adrenal cortex atrophy impacts androgen recovery</a:t>
            </a:r>
            <a:r>
              <a:rPr lang="en-US" sz="1200" b="0" i="0" baseline="30000" dirty="0">
                <a:solidFill>
                  <a:srgbClr val="000000"/>
                </a:solidFill>
                <a:effectLst/>
                <a:latin typeface="Calibri" panose="020F0502020204030204" pitchFamily="34" charset="0"/>
              </a:rPr>
              <a:t>93</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r>
              <a:rPr lang="en-US" sz="1200" b="0" i="0" dirty="0">
                <a:solidFill>
                  <a:srgbClr val="000000"/>
                </a:solidFill>
                <a:effectLst/>
                <a:latin typeface="Calibri" panose="020F0502020204030204" pitchFamily="34" charset="0"/>
              </a:rPr>
              <a:t>A promising alternative is waking salivary cortisone or cortisol</a:t>
            </a:r>
            <a:r>
              <a:rPr lang="en-US" sz="1200" b="0" i="0" baseline="30000" dirty="0">
                <a:solidFill>
                  <a:srgbClr val="000000"/>
                </a:solidFill>
                <a:effectLst/>
                <a:latin typeface="Calibri" panose="020F0502020204030204" pitchFamily="34" charset="0"/>
              </a:rPr>
              <a:t>50</a:t>
            </a:r>
            <a:r>
              <a:rPr lang="en-US" sz="1200" b="0" i="0" dirty="0">
                <a:solidFill>
                  <a:srgbClr val="000000"/>
                </a:solidFill>
                <a:effectLst/>
                <a:latin typeface="Calibri" panose="020F0502020204030204" pitchFamily="34" charset="0"/>
              </a:rPr>
              <a:t>. This non-invasive and practical ambulatory test holds the promise of replacing in-hospital assessments to test for adrenal insufficiency, but is currently not widely available.</a:t>
            </a:r>
            <a:endParaRPr lang="en-US" sz="1200" b="0" i="0" dirty="0">
              <a:solidFill>
                <a:srgbClr val="000000"/>
              </a:solidFill>
              <a:effectLst/>
              <a:latin typeface="Times New Roman" panose="02020603050405020304" pitchFamily="18" charset="0"/>
            </a:endParaRPr>
          </a:p>
          <a:p>
            <a:pPr algn="just">
              <a:spcBef>
                <a:spcPts val="1200"/>
              </a:spcBef>
              <a:spcAft>
                <a:spcPts val="600"/>
              </a:spcAft>
            </a:pPr>
            <a:endParaRPr lang="en-US" sz="1200" b="0" i="0" dirty="0">
              <a:solidFill>
                <a:srgbClr val="000000"/>
              </a:solidFill>
              <a:effectLst/>
              <a:latin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38</a:t>
            </a:fld>
            <a:endParaRPr lang="en-US"/>
          </a:p>
        </p:txBody>
      </p:sp>
    </p:spTree>
    <p:extLst>
      <p:ext uri="{BB962C8B-B14F-4D97-AF65-F5344CB8AC3E}">
        <p14:creationId xmlns:p14="http://schemas.microsoft.com/office/powerpoint/2010/main" val="118753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ABAEC0-8006-4FAA-BB95-CA4ABC2B9A38}" type="slidenum">
              <a:rPr lang="en-US" smtClean="0"/>
              <a:t>39</a:t>
            </a:fld>
            <a:endParaRPr lang="en-US"/>
          </a:p>
        </p:txBody>
      </p:sp>
    </p:spTree>
    <p:extLst>
      <p:ext uri="{BB962C8B-B14F-4D97-AF65-F5344CB8AC3E}">
        <p14:creationId xmlns:p14="http://schemas.microsoft.com/office/powerpoint/2010/main" val="1731937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Calibri" panose="020F0502020204030204" pitchFamily="34" charset="0"/>
              </a:rPr>
              <a:t>Rationale: </a:t>
            </a:r>
            <a:r>
              <a:rPr lang="en-GB" b="0" i="0" dirty="0">
                <a:solidFill>
                  <a:srgbClr val="000000"/>
                </a:solidFill>
                <a:effectLst/>
                <a:latin typeface="Calibri" panose="020F0502020204030204" pitchFamily="34" charset="0"/>
              </a:rPr>
              <a:t>Morning cortisol measurement can serve as a simple approach to HPA axis assessment, obviating the need for other tests in many patients (</a:t>
            </a:r>
            <a:r>
              <a:rPr lang="en-GB" b="1" i="0" dirty="0">
                <a:solidFill>
                  <a:srgbClr val="000000"/>
                </a:solidFill>
                <a:effectLst/>
                <a:latin typeface="Calibri" panose="020F0502020204030204" pitchFamily="34" charset="0"/>
              </a:rPr>
              <a:t>see recommendation 2.7</a:t>
            </a:r>
            <a:r>
              <a:rPr lang="en-GB" b="0" i="0" dirty="0">
                <a:solidFill>
                  <a:srgbClr val="000000"/>
                </a:solidFill>
                <a:effectLst/>
                <a:latin typeface="Calibri" panose="020F0502020204030204" pitchFamily="34" charset="0"/>
              </a:rPr>
              <a:t>)</a:t>
            </a:r>
            <a:r>
              <a:rPr lang="en-GB" sz="1800" b="0" i="0" baseline="30000" dirty="0">
                <a:solidFill>
                  <a:srgbClr val="000000"/>
                </a:solidFill>
                <a:effectLst/>
                <a:latin typeface="Calibi"/>
              </a:rPr>
              <a:t>94-96</a:t>
            </a:r>
            <a:r>
              <a:rPr lang="en-GB" b="0" i="0" dirty="0">
                <a:solidFill>
                  <a:srgbClr val="000000"/>
                </a:solidFill>
                <a:effectLst/>
                <a:latin typeface="Calibri" panose="020F0502020204030204" pitchFamily="34" charset="0"/>
              </a:rPr>
              <a:t>. However, if cortisol remains indeterminate (see 2.7), dynamic testing can be considered. The decision to carry out dynamic testing should consider the test's availability, feasibility, costs and regional accessibility. There is no evidence that a specific test in the context of glucocorticoid treatment is superior. Dynamic testing options include 250 µg ACTH (1-24) and, less commonly, overnight metyrapone</a:t>
            </a:r>
            <a:r>
              <a:rPr lang="en-GB" sz="1800" b="0" i="0" baseline="30000" dirty="0">
                <a:solidFill>
                  <a:srgbClr val="000000"/>
                </a:solidFill>
                <a:effectLst/>
                <a:latin typeface="Calibri" panose="020F0502020204030204" pitchFamily="34" charset="0"/>
              </a:rPr>
              <a:t>97</a:t>
            </a:r>
            <a:r>
              <a:rPr lang="en-GB" b="0" i="0" dirty="0">
                <a:solidFill>
                  <a:srgbClr val="000000"/>
                </a:solidFill>
                <a:effectLst/>
                <a:latin typeface="Calibri" panose="020F0502020204030204" pitchFamily="34" charset="0"/>
              </a:rPr>
              <a:t> and insulin tolerance tests. The 250µg ACTH (1-24) test only examines the direct response of the adrenal gland to supraphysiologic ACTH stimulation. In primary and secondary adrenal insufficiency, a peak cortisol level &lt;500 nmol/L (&lt;18.1 </a:t>
            </a:r>
            <a:r>
              <a:rPr lang="en-GB" b="0" i="0" dirty="0" err="1">
                <a:solidFill>
                  <a:srgbClr val="000000"/>
                </a:solidFill>
                <a:effectLst/>
                <a:latin typeface="Calibri" panose="020F0502020204030204" pitchFamily="34" charset="0"/>
              </a:rPr>
              <a:t>μg</a:t>
            </a:r>
            <a:r>
              <a:rPr lang="en-GB" b="0" i="0" dirty="0">
                <a:solidFill>
                  <a:srgbClr val="000000"/>
                </a:solidFill>
                <a:effectLst/>
                <a:latin typeface="Calibri" panose="020F0502020204030204" pitchFamily="34" charset="0"/>
              </a:rPr>
              <a:t>/dL), depending on assay, at 30 or 60 minutes is indicative of adrenal insufficiency</a:t>
            </a:r>
            <a:r>
              <a:rPr lang="en-GB" sz="1800" b="0" i="0" baseline="30000" dirty="0">
                <a:solidFill>
                  <a:srgbClr val="000000"/>
                </a:solidFill>
                <a:effectLst/>
                <a:latin typeface="Calibri" panose="020F0502020204030204" pitchFamily="34" charset="0"/>
              </a:rPr>
              <a:t>33, 34</a:t>
            </a:r>
            <a:r>
              <a:rPr lang="en-GB" b="0" i="0" dirty="0">
                <a:solidFill>
                  <a:srgbClr val="000000"/>
                </a:solidFill>
                <a:effectLst/>
                <a:latin typeface="Calibri" panose="020F0502020204030204" pitchFamily="34" charset="0"/>
              </a:rPr>
              <a:t>. As suppression of the HPA axis subsequently results in adrenocortical atrophy with impaired cortisol response, the test may yield less reliable results in patients on shorter duration of glucocorticoid therapy</a:t>
            </a:r>
            <a:r>
              <a:rPr lang="en-GB" sz="1800" b="0" i="0" baseline="30000" dirty="0">
                <a:solidFill>
                  <a:srgbClr val="000000"/>
                </a:solidFill>
                <a:effectLst/>
                <a:latin typeface="Calibri" panose="020F0502020204030204" pitchFamily="34" charset="0"/>
              </a:rPr>
              <a:t>34</a:t>
            </a:r>
            <a:r>
              <a:rPr lang="en-GB" b="0" i="0" dirty="0">
                <a:solidFill>
                  <a:srgbClr val="000000"/>
                </a:solidFill>
                <a:effectLst/>
                <a:latin typeface="Calibri" panose="020F0502020204030204" pitchFamily="34" charset="0"/>
              </a:rPr>
              <a:t>. The overnight metyrapone stimulation test and insulin tolerance test are more </a:t>
            </a:r>
            <a:r>
              <a:rPr lang="en-GB" b="0" i="0" dirty="0" err="1">
                <a:solidFill>
                  <a:srgbClr val="000000"/>
                </a:solidFill>
                <a:effectLst/>
                <a:latin typeface="Calibri" panose="020F0502020204030204" pitchFamily="34" charset="0"/>
              </a:rPr>
              <a:t>labor-intensive</a:t>
            </a:r>
            <a:r>
              <a:rPr lang="en-GB" b="0" i="0" dirty="0">
                <a:solidFill>
                  <a:srgbClr val="000000"/>
                </a:solidFill>
                <a:effectLst/>
                <a:latin typeface="Calibri" panose="020F0502020204030204" pitchFamily="34" charset="0"/>
              </a:rPr>
              <a:t> and can be associated with significant adverse effects. They assess the entire HPA axis, but head-to-head studies comparing different dynamic tests in this patient population are lacking. Furthermore, most of the published studies using dynamic testing to diagnose glucocorticoid-induced adrenal insufficiency rely on ACTH (1-24) stimulation. The panel suggests against the use of the 1 µg ACTH (1-24) test since it does not provide better diagnostic accuracy than the standard 250 µg and there are no commercially available preparations of 1 µg ACTH (1-24)</a:t>
            </a:r>
            <a:r>
              <a:rPr lang="en-GB" sz="1800" b="0" i="0" baseline="30000" dirty="0">
                <a:solidFill>
                  <a:srgbClr val="000000"/>
                </a:solidFill>
                <a:effectLst/>
                <a:latin typeface="Calibri" panose="020F0502020204030204" pitchFamily="34" charset="0"/>
              </a:rPr>
              <a:t>33, 98</a:t>
            </a:r>
            <a:r>
              <a:rPr lang="en-GB" b="0" i="0" dirty="0">
                <a:solidFill>
                  <a:srgbClr val="000000"/>
                </a:solidFill>
                <a:effectLst/>
                <a:latin typeface="Calibri" panose="020F0502020204030204" pitchFamily="34" charset="0"/>
              </a:rPr>
              <a:t>. If dynamic testing is employed, it should be done after holding any glucocorticoid therapy for at least 24 hours to avoid interference in steroid measurements.</a:t>
            </a:r>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40</a:t>
            </a:fld>
            <a:endParaRPr lang="en-US"/>
          </a:p>
        </p:txBody>
      </p:sp>
    </p:spTree>
    <p:extLst>
      <p:ext uri="{BB962C8B-B14F-4D97-AF65-F5344CB8AC3E}">
        <p14:creationId xmlns:p14="http://schemas.microsoft.com/office/powerpoint/2010/main" val="3962736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0"/>
              </a:spcAft>
            </a:pPr>
            <a:r>
              <a:rPr lang="en-GB" sz="1800" b="1" i="0" dirty="0">
                <a:solidFill>
                  <a:srgbClr val="000000"/>
                </a:solidFill>
                <a:effectLst/>
                <a:latin typeface="Calibri" panose="020F0502020204030204" pitchFamily="34" charset="0"/>
              </a:rPr>
              <a:t>Rationale:</a:t>
            </a:r>
            <a:r>
              <a:rPr lang="en-GB" sz="1800" b="0" i="0" dirty="0">
                <a:solidFill>
                  <a:srgbClr val="000000"/>
                </a:solidFill>
                <a:effectLst/>
                <a:latin typeface="Calibri" panose="020F0502020204030204" pitchFamily="34" charset="0"/>
              </a:rPr>
              <a:t> Glucocorticoid-induced adrenal insufficiency can occur with any glucocorticoid formulation</a:t>
            </a:r>
            <a:r>
              <a:rPr lang="en-GB" sz="1800" b="0" i="0" baseline="30000" dirty="0">
                <a:solidFill>
                  <a:srgbClr val="000000"/>
                </a:solidFill>
                <a:effectLst/>
                <a:latin typeface="Calibri" panose="020F0502020204030204" pitchFamily="34" charset="0"/>
              </a:rPr>
              <a:t>99</a:t>
            </a:r>
            <a:r>
              <a:rPr lang="en-GB" sz="1800" b="0" i="0" dirty="0">
                <a:solidFill>
                  <a:srgbClr val="000000"/>
                </a:solidFill>
                <a:effectLst/>
                <a:latin typeface="Calibri" panose="020F0502020204030204" pitchFamily="34" charset="0"/>
              </a:rPr>
              <a:t> (</a:t>
            </a:r>
            <a:r>
              <a:rPr lang="en-GB" sz="1800" b="1" i="0" dirty="0">
                <a:solidFill>
                  <a:srgbClr val="000000"/>
                </a:solidFill>
                <a:effectLst/>
                <a:latin typeface="Calibri" panose="020F0502020204030204" pitchFamily="34" charset="0"/>
              </a:rPr>
              <a:t>Table 6</a:t>
            </a:r>
            <a:r>
              <a:rPr lang="en-GB" sz="1800" b="0" i="0" dirty="0">
                <a:solidFill>
                  <a:srgbClr val="000000"/>
                </a:solidFill>
                <a:effectLst/>
                <a:latin typeface="Calibri" panose="020F0502020204030204" pitchFamily="34" charset="0"/>
              </a:rPr>
              <a:t>) and there is no established safe level of dose exposure</a:t>
            </a:r>
            <a:r>
              <a:rPr lang="en-GB" sz="1800" b="0" i="0" baseline="30000" dirty="0">
                <a:solidFill>
                  <a:srgbClr val="000000"/>
                </a:solidFill>
                <a:effectLst/>
                <a:latin typeface="Calibri" panose="020F0502020204030204" pitchFamily="34" charset="0"/>
              </a:rPr>
              <a:t>19</a:t>
            </a:r>
            <a:r>
              <a:rPr lang="en-GB" sz="1800" b="0" i="0" dirty="0">
                <a:solidFill>
                  <a:srgbClr val="000000"/>
                </a:solidFill>
                <a:effectLst/>
                <a:latin typeface="Calibri" panose="020F0502020204030204" pitchFamily="34" charset="0"/>
              </a:rPr>
              <a:t>. Published studies provide some guidance on the overall degree of risk in patients treated with glucocorticoids. However, establishing the risk on an individual basis is challenging and relies on clinical judgment. We suggest that some groups of non-oral glucocorticoid users carry a higher risk, although evidence is limited.</a:t>
            </a:r>
            <a:endParaRPr lang="en-GB" sz="1800" b="0" i="0" dirty="0">
              <a:solidFill>
                <a:srgbClr val="000000"/>
              </a:solidFill>
              <a:effectLst/>
              <a:latin typeface="Times New Roman" panose="02020603050405020304" pitchFamily="18" charset="0"/>
            </a:endParaRPr>
          </a:p>
          <a:p>
            <a:pPr algn="just">
              <a:spcBef>
                <a:spcPts val="1200"/>
              </a:spcBef>
              <a:spcAft>
                <a:spcPts val="0"/>
              </a:spcAft>
            </a:pPr>
            <a:r>
              <a:rPr lang="en-GB" sz="1800" b="0" i="0" dirty="0">
                <a:solidFill>
                  <a:srgbClr val="000000"/>
                </a:solidFill>
                <a:effectLst/>
                <a:latin typeface="Calibri" panose="020F0502020204030204" pitchFamily="34" charset="0"/>
              </a:rPr>
              <a:t>We suggest that glucocorticoid-induced adrenal insufficiency should be suspected in patients with current or recent use of non-oral glucocorticoid formulations presenting with signs and symptoms indicative of adrenal insufficiency (</a:t>
            </a:r>
            <a:r>
              <a:rPr lang="en-GB" sz="1800" b="1" i="0" dirty="0">
                <a:solidFill>
                  <a:srgbClr val="000000"/>
                </a:solidFill>
                <a:effectLst/>
                <a:latin typeface="Calibri" panose="020F0502020204030204" pitchFamily="34" charset="0"/>
              </a:rPr>
              <a:t>Table 5</a:t>
            </a:r>
            <a:r>
              <a:rPr lang="en-GB" sz="1800" b="0" i="0" dirty="0">
                <a:solidFill>
                  <a:srgbClr val="000000"/>
                </a:solidFill>
                <a:effectLst/>
                <a:latin typeface="Calibri" panose="020F0502020204030204" pitchFamily="34" charset="0"/>
              </a:rPr>
              <a:t>). Manifestations of adrenal insufficiency are often non-specific and can overlap with other conditions including those for which glucocorticoids were prescribed. It is therefore imperative that healthcare professionals maintain a high degree of suspicion for the presence of adrenal insufficiency.</a:t>
            </a:r>
            <a:endParaRPr lang="en-GB" sz="1800" b="0" i="0" dirty="0">
              <a:solidFill>
                <a:srgbClr val="000000"/>
              </a:solidFill>
              <a:effectLst/>
              <a:latin typeface="Times New Roman" panose="02020603050405020304" pitchFamily="18" charset="0"/>
            </a:endParaRPr>
          </a:p>
          <a:p>
            <a:pPr algn="just">
              <a:spcBef>
                <a:spcPts val="1200"/>
              </a:spcBef>
              <a:spcAft>
                <a:spcPts val="0"/>
              </a:spcAft>
            </a:pPr>
            <a:r>
              <a:rPr lang="en-GB" sz="1800" b="0" i="0" dirty="0">
                <a:solidFill>
                  <a:srgbClr val="000000"/>
                </a:solidFill>
                <a:effectLst/>
                <a:latin typeface="Calibri" panose="020F0502020204030204" pitchFamily="34" charset="0"/>
              </a:rPr>
              <a:t>Patients receiving multiple types of glucocorticoids (e.g., oral and inhaled) are more susceptible to developing glucocorticoid-induced adrenal insufficiency, reflecting the cumulative risk of systemic absorption and impact on the HPA axis. Pooled data from 11 studies on 354 patients found a risk of 42.7% (95%CI 28.6-58.0)</a:t>
            </a:r>
            <a:r>
              <a:rPr lang="en-GB" sz="1800" b="0" i="0" baseline="30000" dirty="0">
                <a:solidFill>
                  <a:srgbClr val="000000"/>
                </a:solidFill>
                <a:effectLst/>
                <a:latin typeface="Calibri" panose="020F0502020204030204" pitchFamily="34" charset="0"/>
              </a:rPr>
              <a:t>19</a:t>
            </a:r>
            <a:r>
              <a:rPr lang="en-GB" sz="1800" b="0" i="0" dirty="0">
                <a:solidFill>
                  <a:srgbClr val="000000"/>
                </a:solidFill>
                <a:effectLst/>
                <a:latin typeface="Calibri" panose="020F0502020204030204" pitchFamily="34" charset="0"/>
              </a:rPr>
              <a:t>.</a:t>
            </a:r>
            <a:endParaRPr lang="en-GB" sz="1800" b="0" i="0" dirty="0">
              <a:solidFill>
                <a:srgbClr val="000000"/>
              </a:solidFill>
              <a:effectLst/>
              <a:latin typeface="Times New Roman" panose="02020603050405020304" pitchFamily="18" charset="0"/>
            </a:endParaRPr>
          </a:p>
          <a:p>
            <a:pPr algn="just">
              <a:spcBef>
                <a:spcPts val="1200"/>
              </a:spcBef>
              <a:spcAft>
                <a:spcPts val="0"/>
              </a:spcAft>
            </a:pPr>
            <a:r>
              <a:rPr lang="en-GB" sz="1800" b="0" i="0" dirty="0">
                <a:solidFill>
                  <a:srgbClr val="000000"/>
                </a:solidFill>
                <a:effectLst/>
                <a:latin typeface="Calibri" panose="020F0502020204030204" pitchFamily="34" charset="0"/>
              </a:rPr>
              <a:t>In patients treated with inhaled glucocorticoids, the risk correlates directly with treatment dose and duration. A total of 21.5% (95%CI 12.0-35.5) of patients using high doses of inhaled glucocorticoids</a:t>
            </a:r>
            <a:r>
              <a:rPr lang="en-GB" sz="1800" b="0" i="0" baseline="30000" dirty="0">
                <a:solidFill>
                  <a:srgbClr val="000000"/>
                </a:solidFill>
                <a:effectLst/>
                <a:latin typeface="Calibri" panose="020F0502020204030204" pitchFamily="34" charset="0"/>
              </a:rPr>
              <a:t>53</a:t>
            </a:r>
            <a:r>
              <a:rPr lang="en-GB" sz="1800" b="0" i="0" dirty="0">
                <a:solidFill>
                  <a:srgbClr val="000000"/>
                </a:solidFill>
                <a:effectLst/>
                <a:latin typeface="Calibri" panose="020F0502020204030204" pitchFamily="34" charset="0"/>
              </a:rPr>
              <a:t> and 27.4% (95%CI 17.7-39.8) of those treated for more than 1 year were found to have biochemical evidence of glucocorticoid-induced adrenal insufficiency</a:t>
            </a:r>
            <a:r>
              <a:rPr lang="en-GB" sz="1800" b="0" i="0" baseline="30000" dirty="0">
                <a:solidFill>
                  <a:srgbClr val="000000"/>
                </a:solidFill>
                <a:effectLst/>
                <a:latin typeface="Calibri" panose="020F0502020204030204" pitchFamily="34" charset="0"/>
              </a:rPr>
              <a:t>19</a:t>
            </a:r>
            <a:r>
              <a:rPr lang="en-GB" sz="1800" b="0" i="0" dirty="0">
                <a:solidFill>
                  <a:srgbClr val="000000"/>
                </a:solidFill>
                <a:effectLst/>
                <a:latin typeface="Calibri" panose="020F0502020204030204" pitchFamily="34" charset="0"/>
              </a:rPr>
              <a:t> (</a:t>
            </a:r>
            <a:r>
              <a:rPr lang="en-GB" sz="1800" b="1" i="0" dirty="0">
                <a:solidFill>
                  <a:srgbClr val="000000"/>
                </a:solidFill>
                <a:effectLst/>
                <a:latin typeface="Calibri" panose="020F0502020204030204" pitchFamily="34" charset="0"/>
              </a:rPr>
              <a:t>Table 6</a:t>
            </a:r>
            <a:r>
              <a:rPr lang="en-GB" sz="1800" b="0" i="0" dirty="0">
                <a:solidFill>
                  <a:srgbClr val="000000"/>
                </a:solidFill>
                <a:effectLst/>
                <a:latin typeface="Calibri" panose="020F0502020204030204" pitchFamily="34" charset="0"/>
              </a:rPr>
              <a:t>). A Canadian study found only 392 hospital admissions due to glucocorticoid-induced adrenal insufficiency over a 15-year period among adults receiving inhaled glucocorticoids</a:t>
            </a:r>
            <a:r>
              <a:rPr lang="en-GB" sz="1800" b="0" i="0" baseline="30000" dirty="0">
                <a:solidFill>
                  <a:srgbClr val="000000"/>
                </a:solidFill>
                <a:effectLst/>
                <a:latin typeface="Calibri" panose="020F0502020204030204" pitchFamily="34" charset="0"/>
              </a:rPr>
              <a:t>100</a:t>
            </a:r>
            <a:r>
              <a:rPr lang="en-GB" sz="1800" b="0" i="0" dirty="0">
                <a:solidFill>
                  <a:srgbClr val="000000"/>
                </a:solidFill>
                <a:effectLst/>
                <a:latin typeface="Calibri" panose="020F0502020204030204" pitchFamily="34" charset="0"/>
              </a:rPr>
              <a:t>. Patients using higher daily doses and cumulative yearly doses had an almost twofold higher risk of hospital admission than those with lower exposure</a:t>
            </a:r>
            <a:r>
              <a:rPr lang="en-GB" sz="1800" b="0" i="0" baseline="30000" dirty="0">
                <a:solidFill>
                  <a:srgbClr val="000000"/>
                </a:solidFill>
                <a:effectLst/>
                <a:latin typeface="Calibri" panose="020F0502020204030204" pitchFamily="34" charset="0"/>
              </a:rPr>
              <a:t>100</a:t>
            </a:r>
            <a:r>
              <a:rPr lang="en-GB" sz="1800" b="0" i="0" dirty="0">
                <a:solidFill>
                  <a:srgbClr val="000000"/>
                </a:solidFill>
                <a:effectLst/>
                <a:latin typeface="Calibri" panose="020F0502020204030204" pitchFamily="34" charset="0"/>
              </a:rPr>
              <a:t>. A study focusing on the general practice records of 2.4 million people in the UK identified only 31 cases of established glucocorticoid-induced adrenal insufficiency linked to inhaled glucocorticoids</a:t>
            </a:r>
            <a:r>
              <a:rPr lang="en-GB" sz="1800" b="0" i="0" baseline="30000" dirty="0">
                <a:solidFill>
                  <a:srgbClr val="000000"/>
                </a:solidFill>
                <a:effectLst/>
                <a:latin typeface="Calibri" panose="020F0502020204030204" pitchFamily="34" charset="0"/>
              </a:rPr>
              <a:t>101</a:t>
            </a:r>
            <a:r>
              <a:rPr lang="en-GB" sz="1800" b="0" i="0" dirty="0">
                <a:solidFill>
                  <a:srgbClr val="000000"/>
                </a:solidFill>
                <a:effectLst/>
                <a:latin typeface="Calibri" panose="020F0502020204030204" pitchFamily="34" charset="0"/>
              </a:rPr>
              <a:t>. However, the same study also found a very low prevalence of glucocorticoid-induced adrenal insufficiency in patients on oral glucocorticoids, suggesting that this problem is largely unrecognized or under-reported</a:t>
            </a:r>
            <a:r>
              <a:rPr lang="en-GB" sz="1800" b="0" i="0" baseline="30000" dirty="0">
                <a:solidFill>
                  <a:srgbClr val="000000"/>
                </a:solidFill>
                <a:effectLst/>
                <a:latin typeface="Calibri" panose="020F0502020204030204" pitchFamily="34" charset="0"/>
              </a:rPr>
              <a:t>101</a:t>
            </a:r>
            <a:r>
              <a:rPr lang="en-GB" sz="1800" b="0" i="0" dirty="0">
                <a:solidFill>
                  <a:srgbClr val="000000"/>
                </a:solidFill>
                <a:effectLst/>
                <a:latin typeface="Calibri" panose="020F0502020204030204" pitchFamily="34" charset="0"/>
              </a:rPr>
              <a:t>. Of note, among all inhaled glucocorticoids fluticasone propionate is most frequently associated with the development of symptomatic glucocorticoid-induced adrenal insufficiency and exogenous Cushing syndrome</a:t>
            </a:r>
            <a:r>
              <a:rPr lang="en-GB" sz="1800" b="0" i="0" baseline="30000" dirty="0">
                <a:solidFill>
                  <a:srgbClr val="000000"/>
                </a:solidFill>
                <a:effectLst/>
                <a:latin typeface="Calibri" panose="020F0502020204030204" pitchFamily="34" charset="0"/>
              </a:rPr>
              <a:t>95, 99, 102-106</a:t>
            </a:r>
            <a:r>
              <a:rPr lang="en-GB" sz="1800" b="0" i="0" dirty="0">
                <a:solidFill>
                  <a:srgbClr val="000000"/>
                </a:solidFill>
                <a:effectLst/>
                <a:latin typeface="Calibri" panose="020F0502020204030204" pitchFamily="34" charset="0"/>
              </a:rPr>
              <a:t>. This is potentially linked to its pharmacokinetics (long half-life of 14.4 hours) and pharmacodynamics (binding affinity to the glucocorticoid receptors 18 times that of dexamethasone)</a:t>
            </a:r>
            <a:r>
              <a:rPr lang="en-GB" sz="1800" b="0" i="0" baseline="30000" dirty="0">
                <a:solidFill>
                  <a:srgbClr val="000000"/>
                </a:solidFill>
                <a:effectLst/>
                <a:latin typeface="Calibri" panose="020F0502020204030204" pitchFamily="34" charset="0"/>
              </a:rPr>
              <a:t>107</a:t>
            </a:r>
            <a:r>
              <a:rPr lang="en-GB" sz="1800" b="0" i="0" dirty="0">
                <a:solidFill>
                  <a:srgbClr val="000000"/>
                </a:solidFill>
                <a:effectLst/>
                <a:latin typeface="Calibri" panose="020F0502020204030204" pitchFamily="34" charset="0"/>
              </a:rPr>
              <a:t>. Regarding intranasal glucocorticoid use, the risk of glucocorticoid-induced adrenal insufficiency is low for short-term use at the recommended doses (</a:t>
            </a:r>
            <a:r>
              <a:rPr lang="en-GB" sz="1800" b="1" i="0" dirty="0">
                <a:solidFill>
                  <a:srgbClr val="000000"/>
                </a:solidFill>
                <a:effectLst/>
                <a:latin typeface="Calibri" panose="020F0502020204030204" pitchFamily="34" charset="0"/>
              </a:rPr>
              <a:t>Table 6</a:t>
            </a:r>
            <a:r>
              <a:rPr lang="en-GB" sz="1800" b="0" i="0" dirty="0">
                <a:solidFill>
                  <a:srgbClr val="000000"/>
                </a:solidFill>
                <a:effectLst/>
                <a:latin typeface="Calibri" panose="020F0502020204030204" pitchFamily="34" charset="0"/>
              </a:rPr>
              <a:t>). However, several intra-nasal glucocorticoids have high bioavailability and glucocorticoid receptor binding affinity, which can result in significant systemic exposure after prolonged use</a:t>
            </a:r>
            <a:r>
              <a:rPr lang="en-GB" sz="1800" b="0" i="0" baseline="30000" dirty="0">
                <a:solidFill>
                  <a:srgbClr val="000000"/>
                </a:solidFill>
                <a:effectLst/>
                <a:latin typeface="Calibri" panose="020F0502020204030204" pitchFamily="34" charset="0"/>
              </a:rPr>
              <a:t>108</a:t>
            </a:r>
            <a:r>
              <a:rPr lang="en-GB" sz="1800" b="0" i="0" dirty="0">
                <a:solidFill>
                  <a:srgbClr val="000000"/>
                </a:solidFill>
                <a:effectLst/>
                <a:latin typeface="Calibri" panose="020F0502020204030204" pitchFamily="34" charset="0"/>
              </a:rPr>
              <a:t>.</a:t>
            </a:r>
            <a:endParaRPr lang="en-GB" sz="1800" b="0" i="0" dirty="0">
              <a:solidFill>
                <a:srgbClr val="000000"/>
              </a:solidFill>
              <a:effectLst/>
              <a:latin typeface="Times New Roman" panose="02020603050405020304" pitchFamily="18" charset="0"/>
            </a:endParaRPr>
          </a:p>
          <a:p>
            <a:pPr algn="just">
              <a:spcBef>
                <a:spcPts val="1200"/>
              </a:spcBef>
              <a:spcAft>
                <a:spcPts val="0"/>
              </a:spcAft>
            </a:pPr>
            <a:r>
              <a:rPr lang="en-GB" sz="1800" b="0" i="0" dirty="0">
                <a:solidFill>
                  <a:srgbClr val="000000"/>
                </a:solidFill>
                <a:effectLst/>
                <a:latin typeface="Calibri" panose="020F0502020204030204" pitchFamily="34" charset="0"/>
              </a:rPr>
              <a:t>Robust evidence about the impact of intra-articular glucocorticoid injections on the HPA axis is lacking. Glucocorticoids can be detected in the urine for months after injections</a:t>
            </a:r>
            <a:r>
              <a:rPr lang="en-GB" sz="1800" b="0" i="0" baseline="30000" dirty="0">
                <a:solidFill>
                  <a:srgbClr val="000000"/>
                </a:solidFill>
                <a:effectLst/>
                <a:latin typeface="Calibri" panose="020F0502020204030204" pitchFamily="34" charset="0"/>
              </a:rPr>
              <a:t>109, 110</a:t>
            </a:r>
            <a:r>
              <a:rPr lang="en-GB" sz="1800" b="0" i="0" dirty="0">
                <a:solidFill>
                  <a:srgbClr val="000000"/>
                </a:solidFill>
                <a:effectLst/>
                <a:latin typeface="Calibri" panose="020F0502020204030204" pitchFamily="34" charset="0"/>
              </a:rPr>
              <a:t> suggesting prolonged systemic absorption</a:t>
            </a:r>
            <a:r>
              <a:rPr lang="en-GB" sz="1800" b="0" i="0" baseline="30000" dirty="0">
                <a:solidFill>
                  <a:srgbClr val="000000"/>
                </a:solidFill>
                <a:effectLst/>
                <a:latin typeface="Calibri" panose="020F0502020204030204" pitchFamily="34" charset="0"/>
              </a:rPr>
              <a:t>19</a:t>
            </a:r>
            <a:r>
              <a:rPr lang="en-GB" sz="1800" b="0" i="0" dirty="0">
                <a:solidFill>
                  <a:srgbClr val="000000"/>
                </a:solidFill>
                <a:effectLst/>
                <a:latin typeface="Calibri" panose="020F0502020204030204" pitchFamily="34" charset="0"/>
              </a:rPr>
              <a:t>. We suggest that patients are monitored for signs and symptoms of adrenal insufficiency and that healthcare professionals have a low threshold for testing especially within 2 months of injections and in patients who receive simultaneous or multiple injections over a short period. Commonly used intra-articular glucocorticoid preparations often lead to a suppression of 4 weeks and therefore low morning cortisol values are expected during that time frame, and recovery can be confirmed in the following 4 weeks. Evidence regarding epidural glucocorticoid injections is also very limited but patients receiving multiple injections and higher doses appear to carry a </a:t>
            </a:r>
            <a:r>
              <a:rPr lang="en-GB" sz="1800" b="0" i="0" dirty="0" err="1">
                <a:solidFill>
                  <a:srgbClr val="000000"/>
                </a:solidFill>
                <a:effectLst/>
                <a:latin typeface="Calibri" panose="020F0502020204030204" pitchFamily="34" charset="0"/>
              </a:rPr>
              <a:t>hiher</a:t>
            </a:r>
            <a:r>
              <a:rPr lang="en-GB" sz="1800" b="0" i="0" dirty="0">
                <a:solidFill>
                  <a:srgbClr val="000000"/>
                </a:solidFill>
                <a:effectLst/>
                <a:latin typeface="Calibri" panose="020F0502020204030204" pitchFamily="34" charset="0"/>
              </a:rPr>
              <a:t> risk of glucocorticoid-induced adrenal insufficiency</a:t>
            </a:r>
            <a:r>
              <a:rPr lang="en-GB" sz="1800" b="0" i="0" baseline="30000" dirty="0">
                <a:solidFill>
                  <a:srgbClr val="000000"/>
                </a:solidFill>
                <a:effectLst/>
                <a:latin typeface="Calibri" panose="020F0502020204030204" pitchFamily="34" charset="0"/>
              </a:rPr>
              <a:t>111-114</a:t>
            </a:r>
            <a:r>
              <a:rPr lang="en-GB" sz="1800" b="0" i="0" dirty="0">
                <a:solidFill>
                  <a:srgbClr val="000000"/>
                </a:solidFill>
                <a:effectLst/>
                <a:latin typeface="Calibri" panose="020F0502020204030204" pitchFamily="34" charset="0"/>
              </a:rPr>
              <a:t>.</a:t>
            </a:r>
            <a:endParaRPr lang="en-GB" sz="1800" b="0" i="0" dirty="0">
              <a:solidFill>
                <a:srgbClr val="000000"/>
              </a:solidFill>
              <a:effectLst/>
              <a:latin typeface="Times New Roman" panose="02020603050405020304" pitchFamily="18" charset="0"/>
            </a:endParaRPr>
          </a:p>
          <a:p>
            <a:pPr algn="just">
              <a:spcBef>
                <a:spcPts val="1200"/>
              </a:spcBef>
              <a:spcAft>
                <a:spcPts val="1200"/>
              </a:spcAft>
            </a:pPr>
            <a:r>
              <a:rPr lang="en-GB" sz="1800" b="0" i="0" dirty="0">
                <a:solidFill>
                  <a:srgbClr val="000000"/>
                </a:solidFill>
                <a:effectLst/>
                <a:highlight>
                  <a:srgbClr val="FFFFFF"/>
                </a:highlight>
                <a:latin typeface="Calibri" panose="020F0502020204030204" pitchFamily="34" charset="0"/>
              </a:rPr>
              <a:t>Most glucocorticoids are metabolized by the hepatic cytochrome P450 3A4 (CYP3A4). Strong CYP3A4 inhibitors – which include food ingredients such as grapefruit juice, several antibiotics, antifungals, and the protease inhibitor ritonavir among others – have been shown to significantly increase circulating concentrations of glucocorticoids and hence substantially increase the risk of suppressing HPA axis. Several cases of exogenous Cushing syndrome linked to oral and non-oral glucocorticoid formulations in patients using strong CYP3A4 inhibitors have been published</a:t>
            </a:r>
            <a:r>
              <a:rPr lang="en-GB" sz="1800" b="0" i="0" baseline="30000" dirty="0">
                <a:solidFill>
                  <a:srgbClr val="000000"/>
                </a:solidFill>
                <a:effectLst/>
                <a:highlight>
                  <a:srgbClr val="FFFFFF"/>
                </a:highlight>
                <a:latin typeface="Calibri" panose="020F0502020204030204" pitchFamily="34" charset="0"/>
              </a:rPr>
              <a:t>103, 104</a:t>
            </a:r>
            <a:r>
              <a:rPr lang="en-GB" sz="1800" b="0" i="0" dirty="0">
                <a:solidFill>
                  <a:srgbClr val="000000"/>
                </a:solidFill>
                <a:effectLst/>
                <a:highlight>
                  <a:srgbClr val="FFFFFF"/>
                </a:highlight>
                <a:latin typeface="Calibri" panose="020F0502020204030204" pitchFamily="34" charset="0"/>
              </a:rPr>
              <a:t>. Ritonavir is the most commonly reported offending medication, used as part of antiviral combinations to treat HIV infection, hepatitis C infection, and COVID-19.</a:t>
            </a:r>
            <a:endParaRPr lang="en-GB" sz="1800" b="0" i="0" dirty="0">
              <a:solidFill>
                <a:srgbClr val="000000"/>
              </a:solidFill>
              <a:effectLst/>
              <a:highlight>
                <a:srgbClr val="FFFFFF"/>
              </a:highligh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41</a:t>
            </a:fld>
            <a:endParaRPr lang="en-US"/>
          </a:p>
        </p:txBody>
      </p:sp>
    </p:spTree>
    <p:extLst>
      <p:ext uri="{BB962C8B-B14F-4D97-AF65-F5344CB8AC3E}">
        <p14:creationId xmlns:p14="http://schemas.microsoft.com/office/powerpoint/2010/main" val="2014604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42</a:t>
            </a:fld>
            <a:endParaRPr lang="en-US"/>
          </a:p>
        </p:txBody>
      </p:sp>
    </p:spTree>
    <p:extLst>
      <p:ext uri="{BB962C8B-B14F-4D97-AF65-F5344CB8AC3E}">
        <p14:creationId xmlns:p14="http://schemas.microsoft.com/office/powerpoint/2010/main" val="3153561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43</a:t>
            </a:fld>
            <a:endParaRPr lang="en-US"/>
          </a:p>
        </p:txBody>
      </p:sp>
    </p:spTree>
    <p:extLst>
      <p:ext uri="{BB962C8B-B14F-4D97-AF65-F5344CB8AC3E}">
        <p14:creationId xmlns:p14="http://schemas.microsoft.com/office/powerpoint/2010/main" val="134245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44</a:t>
            </a:fld>
            <a:endParaRPr lang="en-US"/>
          </a:p>
        </p:txBody>
      </p:sp>
    </p:spTree>
    <p:extLst>
      <p:ext uri="{BB962C8B-B14F-4D97-AF65-F5344CB8AC3E}">
        <p14:creationId xmlns:p14="http://schemas.microsoft.com/office/powerpoint/2010/main" val="3934477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Calibri" panose="020F0502020204030204" pitchFamily="34" charset="0"/>
              </a:rPr>
              <a:t>Rationale: </a:t>
            </a:r>
            <a:r>
              <a:rPr lang="en-GB" b="0" i="0" dirty="0">
                <a:solidFill>
                  <a:srgbClr val="000000"/>
                </a:solidFill>
                <a:effectLst/>
                <a:latin typeface="Calibri" panose="020F0502020204030204" pitchFamily="34" charset="0"/>
              </a:rPr>
              <a:t>Patients with a history of glucocorticoid treatment/exposure presenting with manifestations of Cushing syndrome (</a:t>
            </a:r>
            <a:r>
              <a:rPr lang="en-GB" b="1" i="0" dirty="0">
                <a:solidFill>
                  <a:srgbClr val="000000"/>
                </a:solidFill>
                <a:effectLst/>
                <a:latin typeface="Calibri" panose="020F0502020204030204" pitchFamily="34" charset="0"/>
              </a:rPr>
              <a:t>Table 7</a:t>
            </a:r>
            <a:r>
              <a:rPr lang="en-GB" b="0" i="0" dirty="0">
                <a:solidFill>
                  <a:srgbClr val="000000"/>
                </a:solidFill>
                <a:effectLst/>
                <a:latin typeface="Calibri" panose="020F0502020204030204" pitchFamily="34" charset="0"/>
              </a:rPr>
              <a:t>) should be assumed to have a fully suppressed HPA axis and managed accordingly. Exogenous Cushing syndrome can occur with any glucocorticoid formulation and can take several months to resolve after the glucocorticoid daily dose is decreased to physiological range</a:t>
            </a:r>
            <a:r>
              <a:rPr lang="en-GB" sz="1800" b="0" i="0" baseline="30000" dirty="0">
                <a:solidFill>
                  <a:srgbClr val="000000"/>
                </a:solidFill>
                <a:effectLst/>
                <a:latin typeface="Calibri" panose="020F0502020204030204" pitchFamily="34" charset="0"/>
              </a:rPr>
              <a:t>115, 116</a:t>
            </a:r>
            <a:r>
              <a:rPr lang="en-GB" b="0" i="0" dirty="0">
                <a:solidFill>
                  <a:srgbClr val="000000"/>
                </a:solidFill>
                <a:effectLst/>
                <a:latin typeface="Calibri" panose="020F0502020204030204" pitchFamily="34" charset="0"/>
              </a:rPr>
              <a:t>. Morning cortisol measurement can differentiate those with adrenal insufficiency (suppressed cortisol level) or identify those with recovering adrenal axis, but persistence of cushingoid features.</a:t>
            </a:r>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45</a:t>
            </a:fld>
            <a:endParaRPr lang="en-US"/>
          </a:p>
        </p:txBody>
      </p:sp>
    </p:spTree>
    <p:extLst>
      <p:ext uri="{BB962C8B-B14F-4D97-AF65-F5344CB8AC3E}">
        <p14:creationId xmlns:p14="http://schemas.microsoft.com/office/powerpoint/2010/main" val="3289105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pPr>
            <a:r>
              <a:rPr lang="en-GB" sz="1800" b="1" i="0" dirty="0">
                <a:solidFill>
                  <a:srgbClr val="000000"/>
                </a:solidFill>
                <a:effectLst/>
                <a:latin typeface="Calibri" panose="020F0502020204030204" pitchFamily="34" charset="0"/>
              </a:rPr>
              <a:t>Rationale: </a:t>
            </a:r>
            <a:r>
              <a:rPr lang="en-GB" sz="1800" b="0" i="0" dirty="0">
                <a:solidFill>
                  <a:srgbClr val="000000"/>
                </a:solidFill>
                <a:effectLst/>
                <a:latin typeface="Calibri" panose="020F0502020204030204" pitchFamily="34" charset="0"/>
              </a:rPr>
              <a:t>Prior studies have shown that adrenal insufficiency may last even up to 2-4 years after glucocorticoid cessation, owing to slow recovery of adrenal cortisol production</a:t>
            </a:r>
            <a:r>
              <a:rPr lang="en-GB" sz="1800" b="0" i="0" baseline="30000" dirty="0">
                <a:solidFill>
                  <a:srgbClr val="000000"/>
                </a:solidFill>
                <a:effectLst/>
                <a:latin typeface="Calibri" panose="020F0502020204030204" pitchFamily="34" charset="0"/>
              </a:rPr>
              <a:t>35, 42, 117-119</a:t>
            </a:r>
            <a:r>
              <a:rPr lang="en-GB" sz="1800" b="0" i="0" dirty="0">
                <a:solidFill>
                  <a:srgbClr val="000000"/>
                </a:solidFill>
                <a:effectLst/>
                <a:latin typeface="Calibri" panose="020F0502020204030204" pitchFamily="34" charset="0"/>
              </a:rPr>
              <a:t>. Persistent impairment of cortisol secretion beyond four years suggests that recovery of adrenal function is very unlikely and long-term glucocorticoid replacement should be continued</a:t>
            </a:r>
            <a:r>
              <a:rPr lang="en-GB" sz="1800" b="0" i="0" baseline="30000" dirty="0">
                <a:solidFill>
                  <a:srgbClr val="000000"/>
                </a:solidFill>
                <a:effectLst/>
                <a:latin typeface="Calibri" panose="020F0502020204030204" pitchFamily="34" charset="0"/>
              </a:rPr>
              <a:t>94, 119</a:t>
            </a:r>
            <a:r>
              <a:rPr lang="en-GB" sz="1800" b="0" i="0" dirty="0">
                <a:solidFill>
                  <a:srgbClr val="000000"/>
                </a:solidFill>
                <a:effectLst/>
                <a:latin typeface="Calibri" panose="020F0502020204030204" pitchFamily="34" charset="0"/>
              </a:rPr>
              <a:t>. Additional regular testing beyond four years may not be helpful but can be considered on a case-by-case basis.</a:t>
            </a:r>
            <a:endParaRPr lang="en-GB" sz="1800" b="0" i="0" dirty="0">
              <a:solidFill>
                <a:srgbClr val="000000"/>
              </a:solidFill>
              <a:effectLst/>
              <a:latin typeface="Times New Roman" panose="02020603050405020304" pitchFamily="18" charset="0"/>
            </a:endParaRPr>
          </a:p>
          <a:p>
            <a:pPr algn="just">
              <a:spcBef>
                <a:spcPts val="1200"/>
              </a:spcBef>
              <a:spcAft>
                <a:spcPts val="600"/>
              </a:spcAft>
            </a:pPr>
            <a:r>
              <a:rPr lang="en-GB" sz="1800" b="0" i="0" dirty="0">
                <a:solidFill>
                  <a:srgbClr val="000000"/>
                </a:solidFill>
                <a:effectLst/>
                <a:latin typeface="Calibri" panose="020F0502020204030204" pitchFamily="34" charset="0"/>
              </a:rPr>
              <a:t>The panel suggests that patients with persistent adrenal insufficiency while on physiologic daily dose equivalent of glucocorticoids for longer than one year should be evaluated by an endocrinology specialist to assess for underlying causes of adrenal insufficiency other than glucocorticoid-induced adrenal insufficiency (e.g., pituitary causes). The panel suggests that patients who experience an adrenal crisis while on glucocorticoids should be evaluated by an endocrinology specialist. Patients with adrenal insufficiency for more than one year should be treated with standard replacement doses of hydrocortisone or prednisone (</a:t>
            </a:r>
            <a:r>
              <a:rPr lang="en-GB" sz="1800" b="1" i="0" dirty="0">
                <a:solidFill>
                  <a:srgbClr val="000000"/>
                </a:solidFill>
                <a:effectLst/>
                <a:latin typeface="Calibri" panose="020F0502020204030204" pitchFamily="34" charset="0"/>
              </a:rPr>
              <a:t>Table 1</a:t>
            </a:r>
            <a:r>
              <a:rPr lang="en-GB" sz="1800" b="0" i="0" dirty="0">
                <a:solidFill>
                  <a:srgbClr val="000000"/>
                </a:solidFill>
                <a:effectLst/>
                <a:latin typeface="Calibri" panose="020F0502020204030204" pitchFamily="34" charset="0"/>
              </a:rPr>
              <a:t>). Furthermore, it is necessary to provide education to these patients regarding the adjustment of glucocorticoid substitution therapy doses during stressful situations to prevent adrenal crises or to manage them</a:t>
            </a:r>
            <a:r>
              <a:rPr lang="en-GB" sz="1800" b="0" i="0" baseline="30000" dirty="0">
                <a:solidFill>
                  <a:srgbClr val="000000"/>
                </a:solidFill>
                <a:effectLst/>
                <a:latin typeface="Calibri" panose="020F0502020204030204" pitchFamily="34" charset="0"/>
              </a:rPr>
              <a:t>33</a:t>
            </a:r>
            <a:r>
              <a:rPr lang="en-GB" sz="1800" b="0" i="0" dirty="0">
                <a:solidFill>
                  <a:srgbClr val="000000"/>
                </a:solidFill>
                <a:effectLst/>
                <a:latin typeface="Calibri" panose="020F0502020204030204" pitchFamily="34" charset="0"/>
              </a:rPr>
              <a:t> (see Section 3).</a:t>
            </a:r>
          </a:p>
          <a:p>
            <a:pPr algn="just">
              <a:spcBef>
                <a:spcPts val="1200"/>
              </a:spcBef>
              <a:spcAft>
                <a:spcPts val="600"/>
              </a:spcAft>
            </a:pPr>
            <a:endParaRPr lang="en-GB" sz="1800" b="0" i="0" dirty="0">
              <a:solidFill>
                <a:srgbClr val="000000"/>
              </a:solidFill>
              <a:effectLst/>
              <a:latin typeface="Calibri" panose="020F0502020204030204" pitchFamily="34" charset="0"/>
            </a:endParaRPr>
          </a:p>
          <a:p>
            <a:pPr algn="just">
              <a:spcBef>
                <a:spcPts val="1200"/>
              </a:spcBef>
              <a:spcAft>
                <a:spcPts val="600"/>
              </a:spcAft>
            </a:pPr>
            <a:r>
              <a:rPr lang="en-GB" sz="2800" b="1" i="0" dirty="0">
                <a:solidFill>
                  <a:srgbClr val="000000"/>
                </a:solidFill>
                <a:effectLst/>
                <a:latin typeface="Calibri" panose="020F0502020204030204" pitchFamily="34" charset="0"/>
              </a:rPr>
              <a:t>Rationale: </a:t>
            </a:r>
            <a:r>
              <a:rPr lang="en-GB" sz="2800" b="0" i="0" dirty="0">
                <a:solidFill>
                  <a:srgbClr val="000000"/>
                </a:solidFill>
                <a:effectLst/>
                <a:latin typeface="Calibri" panose="020F0502020204030204" pitchFamily="34" charset="0"/>
              </a:rPr>
              <a:t>Secretion of the mineralocorticoid aldosterone is largely regulated by the renin-angiotensin system and potassium levels. Accordingly, mineralocorticoid function is expected to be preserved in glucocorticoid-induced adrenal insufficiency, as in other forms of secondary or tertiary adrenal insufficiency. Substitution therapy with fludrocortisone is not indicated.</a:t>
            </a:r>
            <a:endParaRPr lang="en-GB" sz="1800" b="0" i="0" dirty="0">
              <a:solidFill>
                <a:srgbClr val="000000"/>
              </a:solidFill>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7ABAEC0-8006-4FAA-BB95-CA4ABC2B9A38}" type="slidenum">
              <a:rPr lang="en-US" smtClean="0"/>
              <a:t>46</a:t>
            </a:fld>
            <a:endParaRPr lang="en-US"/>
          </a:p>
        </p:txBody>
      </p:sp>
    </p:spTree>
    <p:extLst>
      <p:ext uri="{BB962C8B-B14F-4D97-AF65-F5344CB8AC3E}">
        <p14:creationId xmlns:p14="http://schemas.microsoft.com/office/powerpoint/2010/main" val="290321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4</a:t>
            </a:fld>
            <a:endParaRPr lang="en-US"/>
          </a:p>
        </p:txBody>
      </p:sp>
    </p:spTree>
    <p:extLst>
      <p:ext uri="{BB962C8B-B14F-4D97-AF65-F5344CB8AC3E}">
        <p14:creationId xmlns:p14="http://schemas.microsoft.com/office/powerpoint/2010/main" val="268096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ABAEC0-8006-4FAA-BB95-CA4ABC2B9A38}" type="slidenum">
              <a:rPr lang="en-US" smtClean="0"/>
              <a:t>47</a:t>
            </a:fld>
            <a:endParaRPr lang="en-US"/>
          </a:p>
        </p:txBody>
      </p:sp>
    </p:spTree>
    <p:extLst>
      <p:ext uri="{BB962C8B-B14F-4D97-AF65-F5344CB8AC3E}">
        <p14:creationId xmlns:p14="http://schemas.microsoft.com/office/powerpoint/2010/main" val="3054892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48</a:t>
            </a:fld>
            <a:endParaRPr lang="en-US"/>
          </a:p>
        </p:txBody>
      </p:sp>
    </p:spTree>
    <p:extLst>
      <p:ext uri="{BB962C8B-B14F-4D97-AF65-F5344CB8AC3E}">
        <p14:creationId xmlns:p14="http://schemas.microsoft.com/office/powerpoint/2010/main" val="300959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49</a:t>
            </a:fld>
            <a:endParaRPr lang="en-US"/>
          </a:p>
        </p:txBody>
      </p:sp>
    </p:spTree>
    <p:extLst>
      <p:ext uri="{BB962C8B-B14F-4D97-AF65-F5344CB8AC3E}">
        <p14:creationId xmlns:p14="http://schemas.microsoft.com/office/powerpoint/2010/main" val="3104665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50</a:t>
            </a:fld>
            <a:endParaRPr lang="en-US"/>
          </a:p>
        </p:txBody>
      </p:sp>
    </p:spTree>
    <p:extLst>
      <p:ext uri="{BB962C8B-B14F-4D97-AF65-F5344CB8AC3E}">
        <p14:creationId xmlns:p14="http://schemas.microsoft.com/office/powerpoint/2010/main" val="1493561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51</a:t>
            </a:fld>
            <a:endParaRPr lang="en-US"/>
          </a:p>
        </p:txBody>
      </p:sp>
    </p:spTree>
    <p:extLst>
      <p:ext uri="{BB962C8B-B14F-4D97-AF65-F5344CB8AC3E}">
        <p14:creationId xmlns:p14="http://schemas.microsoft.com/office/powerpoint/2010/main" val="188973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52</a:t>
            </a:fld>
            <a:endParaRPr lang="en-US"/>
          </a:p>
        </p:txBody>
      </p:sp>
    </p:spTree>
    <p:extLst>
      <p:ext uri="{BB962C8B-B14F-4D97-AF65-F5344CB8AC3E}">
        <p14:creationId xmlns:p14="http://schemas.microsoft.com/office/powerpoint/2010/main" val="2738453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53</a:t>
            </a:fld>
            <a:endParaRPr lang="en-US"/>
          </a:p>
        </p:txBody>
      </p:sp>
    </p:spTree>
    <p:extLst>
      <p:ext uri="{BB962C8B-B14F-4D97-AF65-F5344CB8AC3E}">
        <p14:creationId xmlns:p14="http://schemas.microsoft.com/office/powerpoint/2010/main" val="2734826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54</a:t>
            </a:fld>
            <a:endParaRPr lang="en-US"/>
          </a:p>
        </p:txBody>
      </p:sp>
    </p:spTree>
    <p:extLst>
      <p:ext uri="{BB962C8B-B14F-4D97-AF65-F5344CB8AC3E}">
        <p14:creationId xmlns:p14="http://schemas.microsoft.com/office/powerpoint/2010/main" val="1455077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55</a:t>
            </a:fld>
            <a:endParaRPr lang="en-US"/>
          </a:p>
        </p:txBody>
      </p:sp>
    </p:spTree>
    <p:extLst>
      <p:ext uri="{BB962C8B-B14F-4D97-AF65-F5344CB8AC3E}">
        <p14:creationId xmlns:p14="http://schemas.microsoft.com/office/powerpoint/2010/main" val="3402901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BE05-6644-9893-9CBE-0A0E277D1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0ABE-FC0B-CB8B-8A1B-20B1DEBA2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4A1D2-4FF2-71C8-66F0-95860B224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534DD-BF38-F49D-3C6A-CD4D264C2332}"/>
              </a:ext>
            </a:extLst>
          </p:cNvPr>
          <p:cNvSpPr>
            <a:spLocks noGrp="1"/>
          </p:cNvSpPr>
          <p:nvPr>
            <p:ph type="sldNum" sz="quarter" idx="5"/>
          </p:nvPr>
        </p:nvSpPr>
        <p:spPr/>
        <p:txBody>
          <a:bodyPr/>
          <a:lstStyle/>
          <a:p>
            <a:fld id="{E7ABAEC0-8006-4FAA-BB95-CA4ABC2B9A38}" type="slidenum">
              <a:rPr lang="en-US" smtClean="0"/>
              <a:t>56</a:t>
            </a:fld>
            <a:endParaRPr lang="en-US"/>
          </a:p>
        </p:txBody>
      </p:sp>
    </p:spTree>
    <p:extLst>
      <p:ext uri="{BB962C8B-B14F-4D97-AF65-F5344CB8AC3E}">
        <p14:creationId xmlns:p14="http://schemas.microsoft.com/office/powerpoint/2010/main" val="39416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5</a:t>
            </a:fld>
            <a:endParaRPr lang="en-US"/>
          </a:p>
        </p:txBody>
      </p:sp>
    </p:spTree>
    <p:extLst>
      <p:ext uri="{BB962C8B-B14F-4D97-AF65-F5344CB8AC3E}">
        <p14:creationId xmlns:p14="http://schemas.microsoft.com/office/powerpoint/2010/main" val="37235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AEC0-8006-4FAA-BB95-CA4ABC2B9A38}" type="slidenum">
              <a:rPr lang="en-US" smtClean="0"/>
              <a:t>6</a:t>
            </a:fld>
            <a:endParaRPr lang="en-US"/>
          </a:p>
        </p:txBody>
      </p:sp>
    </p:spTree>
    <p:extLst>
      <p:ext uri="{BB962C8B-B14F-4D97-AF65-F5344CB8AC3E}">
        <p14:creationId xmlns:p14="http://schemas.microsoft.com/office/powerpoint/2010/main" val="46624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ABAEC0-8006-4FAA-BB95-CA4ABC2B9A38}" type="slidenum">
              <a:rPr lang="en-US" smtClean="0"/>
              <a:t>7</a:t>
            </a:fld>
            <a:endParaRPr lang="en-US"/>
          </a:p>
        </p:txBody>
      </p:sp>
    </p:spTree>
    <p:extLst>
      <p:ext uri="{BB962C8B-B14F-4D97-AF65-F5344CB8AC3E}">
        <p14:creationId xmlns:p14="http://schemas.microsoft.com/office/powerpoint/2010/main" val="251697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EBRO-cursus - Handouts 'Beoordelen en graderen van evidence'</a:t>
            </a:r>
          </a:p>
        </p:txBody>
      </p:sp>
      <p:sp>
        <p:nvSpPr>
          <p:cNvPr id="139266" name="Rectangle 7"/>
          <p:cNvSpPr txBox="1">
            <a:spLocks noGrp="1" noChangeArrowheads="1"/>
          </p:cNvSpPr>
          <p:nvPr/>
        </p:nvSpPr>
        <p:spPr bwMode="auto">
          <a:xfrm>
            <a:off x="3886908" y="8686653"/>
            <a:ext cx="2971092" cy="457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65BB54AC-C1F2-4A30-AAD3-A3EAEB7B9FA6}" type="slidenum">
              <a:rPr kumimoji="0" lang="nl-NL"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9267" name="Rectangle 1026"/>
          <p:cNvSpPr>
            <a:spLocks noGrp="1" noRot="1" noChangeAspect="1" noChangeArrowheads="1" noTextEdit="1"/>
          </p:cNvSpPr>
          <p:nvPr>
            <p:ph type="sldImg"/>
          </p:nvPr>
        </p:nvSpPr>
        <p:spPr>
          <a:xfrm>
            <a:off x="382588" y="685800"/>
            <a:ext cx="6094412" cy="3429000"/>
          </a:xfrm>
          <a:ln/>
        </p:spPr>
      </p:sp>
      <p:sp>
        <p:nvSpPr>
          <p:cNvPr id="139268" name="Rectangle 1027"/>
          <p:cNvSpPr>
            <a:spLocks noGrp="1" noChangeArrowheads="1"/>
          </p:cNvSpPr>
          <p:nvPr>
            <p:ph type="body" idx="1"/>
          </p:nvPr>
        </p:nvSpPr>
        <p:spPr/>
        <p:txBody>
          <a:bodyPr lIns="91427" tIns="45714" rIns="91427" bIns="45714"/>
          <a:lstStyle/>
          <a:p>
            <a:pPr eaLnBrk="1" hangingPunct="1"/>
            <a:endParaRPr lang="nl-NL">
              <a:latin typeface="Arial" charset="0"/>
              <a:ea typeface="ＭＳ Ｐゴシック" charset="-128"/>
            </a:endParaRPr>
          </a:p>
          <a:p>
            <a:pPr eaLnBrk="1" hangingPunct="1"/>
            <a:endParaRPr lang="nl-NL">
              <a:latin typeface="Arial" charset="0"/>
              <a:ea typeface="ＭＳ Ｐゴシック" charset="-128"/>
            </a:endParaRPr>
          </a:p>
        </p:txBody>
      </p:sp>
    </p:spTree>
    <p:extLst>
      <p:ext uri="{BB962C8B-B14F-4D97-AF65-F5344CB8AC3E}">
        <p14:creationId xmlns:p14="http://schemas.microsoft.com/office/powerpoint/2010/main" val="104436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lvl1pPr defTabSz="924082" eaLnBrk="0" hangingPunct="0">
              <a:defRPr sz="2300">
                <a:solidFill>
                  <a:schemeClr val="tx1"/>
                </a:solidFill>
                <a:latin typeface="Arial" charset="0"/>
                <a:ea typeface="ＭＳ Ｐゴシック" pitchFamily="34" charset="-128"/>
              </a:defRPr>
            </a:lvl1pPr>
            <a:lvl2pPr marL="711300" indent="-273577" defTabSz="924082" eaLnBrk="0" hangingPunct="0">
              <a:defRPr sz="2300">
                <a:solidFill>
                  <a:schemeClr val="tx1"/>
                </a:solidFill>
                <a:latin typeface="Arial" charset="0"/>
                <a:ea typeface="ＭＳ Ｐゴシック" pitchFamily="34" charset="-128"/>
              </a:defRPr>
            </a:lvl2pPr>
            <a:lvl3pPr marL="1094308" indent="-218862" defTabSz="924082" eaLnBrk="0" hangingPunct="0">
              <a:defRPr sz="2300">
                <a:solidFill>
                  <a:schemeClr val="tx1"/>
                </a:solidFill>
                <a:latin typeface="Arial" charset="0"/>
                <a:ea typeface="ＭＳ Ｐゴシック" pitchFamily="34" charset="-128"/>
              </a:defRPr>
            </a:lvl3pPr>
            <a:lvl4pPr marL="1532031" indent="-218862" defTabSz="924082" eaLnBrk="0" hangingPunct="0">
              <a:defRPr sz="2300">
                <a:solidFill>
                  <a:schemeClr val="tx1"/>
                </a:solidFill>
                <a:latin typeface="Arial" charset="0"/>
                <a:ea typeface="ＭＳ Ｐゴシック" pitchFamily="34" charset="-128"/>
              </a:defRPr>
            </a:lvl4pPr>
            <a:lvl5pPr marL="1969755" indent="-218862" defTabSz="924082" eaLnBrk="0" hangingPunct="0">
              <a:defRPr sz="2300">
                <a:solidFill>
                  <a:schemeClr val="tx1"/>
                </a:solidFill>
                <a:latin typeface="Arial" charset="0"/>
                <a:ea typeface="ＭＳ Ｐゴシック" pitchFamily="34" charset="-128"/>
              </a:defRPr>
            </a:lvl5pPr>
            <a:lvl6pPr marL="240747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6pPr>
            <a:lvl7pPr marL="2845201"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7pPr>
            <a:lvl8pPr marL="3282925"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8pPr>
            <a:lvl9pPr marL="372064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9pPr>
          </a:lstStyle>
          <a:p>
            <a:pPr marL="0" marR="0" lvl="0" indent="0" algn="l" defTabSz="924082"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EBRO-cursus 2010 - handouts - Schrijven van conceptteksten</a:t>
            </a:r>
          </a:p>
        </p:txBody>
      </p:sp>
      <p:sp>
        <p:nvSpPr>
          <p:cNvPr id="98307" name="Rectangle 7"/>
          <p:cNvSpPr>
            <a:spLocks noGrp="1" noChangeArrowheads="1"/>
          </p:cNvSpPr>
          <p:nvPr>
            <p:ph type="sldNum" sz="quarter" idx="5"/>
          </p:nvPr>
        </p:nvSpPr>
        <p:spPr>
          <a:noFill/>
        </p:spPr>
        <p:txBody>
          <a:bodyPr/>
          <a:lstStyle>
            <a:lvl1pPr defTabSz="924082" eaLnBrk="0" hangingPunct="0">
              <a:defRPr sz="2300">
                <a:solidFill>
                  <a:schemeClr val="tx1"/>
                </a:solidFill>
                <a:latin typeface="Arial" charset="0"/>
                <a:ea typeface="ＭＳ Ｐゴシック" pitchFamily="34" charset="-128"/>
              </a:defRPr>
            </a:lvl1pPr>
            <a:lvl2pPr marL="711300" indent="-273577" defTabSz="924082" eaLnBrk="0" hangingPunct="0">
              <a:defRPr sz="2300">
                <a:solidFill>
                  <a:schemeClr val="tx1"/>
                </a:solidFill>
                <a:latin typeface="Arial" charset="0"/>
                <a:ea typeface="ＭＳ Ｐゴシック" pitchFamily="34" charset="-128"/>
              </a:defRPr>
            </a:lvl2pPr>
            <a:lvl3pPr marL="1094308" indent="-218862" defTabSz="924082" eaLnBrk="0" hangingPunct="0">
              <a:defRPr sz="2300">
                <a:solidFill>
                  <a:schemeClr val="tx1"/>
                </a:solidFill>
                <a:latin typeface="Arial" charset="0"/>
                <a:ea typeface="ＭＳ Ｐゴシック" pitchFamily="34" charset="-128"/>
              </a:defRPr>
            </a:lvl3pPr>
            <a:lvl4pPr marL="1532031" indent="-218862" defTabSz="924082" eaLnBrk="0" hangingPunct="0">
              <a:defRPr sz="2300">
                <a:solidFill>
                  <a:schemeClr val="tx1"/>
                </a:solidFill>
                <a:latin typeface="Arial" charset="0"/>
                <a:ea typeface="ＭＳ Ｐゴシック" pitchFamily="34" charset="-128"/>
              </a:defRPr>
            </a:lvl4pPr>
            <a:lvl5pPr marL="1969755" indent="-218862" defTabSz="924082" eaLnBrk="0" hangingPunct="0">
              <a:defRPr sz="2300">
                <a:solidFill>
                  <a:schemeClr val="tx1"/>
                </a:solidFill>
                <a:latin typeface="Arial" charset="0"/>
                <a:ea typeface="ＭＳ Ｐゴシック" pitchFamily="34" charset="-128"/>
              </a:defRPr>
            </a:lvl5pPr>
            <a:lvl6pPr marL="240747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6pPr>
            <a:lvl7pPr marL="2845201"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7pPr>
            <a:lvl8pPr marL="3282925"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8pPr>
            <a:lvl9pPr marL="372064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9pPr>
          </a:lstStyle>
          <a:p>
            <a:pPr marL="0" marR="0" lvl="0" indent="0" algn="r" defTabSz="924082" rtl="0" eaLnBrk="1" fontAlgn="auto" latinLnBrk="0" hangingPunct="1">
              <a:lnSpc>
                <a:spcPct val="100000"/>
              </a:lnSpc>
              <a:spcBef>
                <a:spcPts val="0"/>
              </a:spcBef>
              <a:spcAft>
                <a:spcPts val="0"/>
              </a:spcAft>
              <a:buClrTx/>
              <a:buSzTx/>
              <a:buFontTx/>
              <a:buNone/>
              <a:tabLst/>
              <a:defRPr/>
            </a:pPr>
            <a:fld id="{CF455726-7C9D-4EB0-8CEC-B4ECBE9C0ED2}" type="slidenum">
              <a:rPr kumimoji="0" lang="nl-NL" sz="11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24082" rtl="0" eaLnBrk="1" fontAlgn="auto" latinLnBrk="0" hangingPunct="1">
                <a:lnSpc>
                  <a:spcPct val="100000"/>
                </a:lnSpc>
                <a:spcBef>
                  <a:spcPts val="0"/>
                </a:spcBef>
                <a:spcAft>
                  <a:spcPts val="0"/>
                </a:spcAft>
                <a:buClrTx/>
                <a:buSzTx/>
                <a:buFontTx/>
                <a:buNone/>
                <a:tabLst/>
                <a:defRPr/>
              </a:pPr>
              <a:t>10</a:t>
            </a:fld>
            <a:endParaRPr kumimoji="0" lang="nl-NL" sz="11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98308" name="Rectangle 1026"/>
          <p:cNvSpPr>
            <a:spLocks noGrp="1" noRot="1" noChangeAspect="1" noChangeArrowheads="1" noTextEdit="1"/>
          </p:cNvSpPr>
          <p:nvPr>
            <p:ph type="sldImg"/>
          </p:nvPr>
        </p:nvSpPr>
        <p:spPr>
          <a:xfrm>
            <a:off x="382588" y="685800"/>
            <a:ext cx="6094412" cy="3429000"/>
          </a:xfrm>
          <a:ln/>
        </p:spPr>
      </p:sp>
      <p:sp>
        <p:nvSpPr>
          <p:cNvPr id="98309" name="Rectangle 1027"/>
          <p:cNvSpPr>
            <a:spLocks noGrp="1" noChangeArrowheads="1"/>
          </p:cNvSpPr>
          <p:nvPr>
            <p:ph type="body" idx="1"/>
          </p:nvPr>
        </p:nvSpPr>
        <p:spPr>
          <a:noFill/>
        </p:spPr>
        <p:txBody>
          <a:bodyPr/>
          <a:lstStyle/>
          <a:p>
            <a:pPr eaLnBrk="1" hangingPunct="1"/>
            <a:endParaRPr lang="nl-NL">
              <a:latin typeface="Arial" charset="0"/>
              <a:ea typeface="ＭＳ Ｐゴシック" pitchFamily="34" charset="-128"/>
            </a:endParaRPr>
          </a:p>
          <a:p>
            <a:pPr eaLnBrk="1" hangingPunct="1"/>
            <a:endParaRPr lang="nl-NL">
              <a:latin typeface="Arial" charset="0"/>
              <a:ea typeface="ＭＳ Ｐゴシック" pitchFamily="34" charset="-128"/>
            </a:endParaRPr>
          </a:p>
        </p:txBody>
      </p:sp>
    </p:spTree>
    <p:extLst>
      <p:ext uri="{BB962C8B-B14F-4D97-AF65-F5344CB8AC3E}">
        <p14:creationId xmlns:p14="http://schemas.microsoft.com/office/powerpoint/2010/main" val="37974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ABAEC0-8006-4FAA-BB95-CA4ABC2B9A38}" type="slidenum">
              <a:rPr lang="en-US" smtClean="0"/>
              <a:t>21</a:t>
            </a:fld>
            <a:endParaRPr lang="en-US"/>
          </a:p>
        </p:txBody>
      </p:sp>
    </p:spTree>
    <p:extLst>
      <p:ext uri="{BB962C8B-B14F-4D97-AF65-F5344CB8AC3E}">
        <p14:creationId xmlns:p14="http://schemas.microsoft.com/office/powerpoint/2010/main" val="423658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FEA4D5-9C0F-4875-99E4-08482852FB68}"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124464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FEA4D5-9C0F-4875-99E4-08482852FB68}"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64588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FEA4D5-9C0F-4875-99E4-08482852FB68}"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404000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lIns="91438" tIns="45719" rIns="91438" bIns="45719"/>
          <a:lstStyle>
            <a:lvl1pPr algn="l">
              <a:defRPr sz="5300">
                <a:solidFill>
                  <a:srgbClr val="280071"/>
                </a:solidFill>
              </a:defRPr>
            </a:lvl1pPr>
          </a:lstStyle>
          <a:p>
            <a:r>
              <a:rPr lang="en-US"/>
              <a:t>Click to edit Master title style</a:t>
            </a:r>
            <a:endParaRPr lang="en-GB" dirty="0"/>
          </a:p>
        </p:txBody>
      </p:sp>
      <p:sp>
        <p:nvSpPr>
          <p:cNvPr id="4" name="Text Placeholder 3"/>
          <p:cNvSpPr>
            <a:spLocks noGrp="1"/>
          </p:cNvSpPr>
          <p:nvPr>
            <p:ph type="body" sz="quarter" idx="10"/>
          </p:nvPr>
        </p:nvSpPr>
        <p:spPr>
          <a:xfrm>
            <a:off x="624420" y="1604435"/>
            <a:ext cx="10991849" cy="3881967"/>
          </a:xfrm>
          <a:prstGeom prst="rect">
            <a:avLst/>
          </a:prstGeom>
        </p:spPr>
        <p:txBody>
          <a:bodyPr lIns="91438" tIns="45719" rIns="91438" bIns="45719"/>
          <a:lstStyle>
            <a:lvl1pPr marL="0" indent="0" algn="l">
              <a:buNone/>
              <a:defRPr sz="3700">
                <a:solidFill>
                  <a:srgbClr val="280071"/>
                </a:solidFill>
              </a:defRPr>
            </a:lvl1pPr>
            <a:lvl2pPr marL="609570" indent="0" algn="l">
              <a:buNone/>
              <a:defRPr sz="3700">
                <a:solidFill>
                  <a:srgbClr val="280071"/>
                </a:solidFill>
              </a:defRPr>
            </a:lvl2pPr>
            <a:lvl3pPr marL="1219140" indent="0" algn="l">
              <a:buNone/>
              <a:defRPr sz="3700">
                <a:solidFill>
                  <a:srgbClr val="280071"/>
                </a:solidFill>
              </a:defRPr>
            </a:lvl3pPr>
            <a:lvl4pPr marL="1828709" indent="0" algn="l">
              <a:buNone/>
              <a:defRPr sz="3700">
                <a:solidFill>
                  <a:srgbClr val="280071"/>
                </a:solidFill>
              </a:defRPr>
            </a:lvl4pPr>
            <a:lvl5pPr marL="2438278" indent="0" algn="l">
              <a:buNone/>
              <a:defRPr sz="3700">
                <a:solidFill>
                  <a:srgbClr val="280071"/>
                </a:solidFill>
              </a:defRPr>
            </a:lvl5pPr>
          </a:lstStyle>
          <a:p>
            <a:pPr lvl="0"/>
            <a:r>
              <a:rPr lang="en-US"/>
              <a:t>Click to edit Master text styles</a:t>
            </a:r>
          </a:p>
        </p:txBody>
      </p:sp>
    </p:spTree>
    <p:extLst>
      <p:ext uri="{BB962C8B-B14F-4D97-AF65-F5344CB8AC3E}">
        <p14:creationId xmlns:p14="http://schemas.microsoft.com/office/powerpoint/2010/main" val="265282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FEA4D5-9C0F-4875-99E4-08482852FB68}"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600DF-C126-4709-AFE0-7B156BF9862B}" type="slidenum">
              <a:rPr lang="en-GB" smtClean="0"/>
              <a:t>‹Nr.›</a:t>
            </a:fld>
            <a:endParaRPr lang="en-GB"/>
          </a:p>
        </p:txBody>
      </p:sp>
      <p:sp>
        <p:nvSpPr>
          <p:cNvPr id="7" name="Rechteck 6"/>
          <p:cNvSpPr/>
          <p:nvPr userDrawn="1"/>
        </p:nvSpPr>
        <p:spPr>
          <a:xfrm>
            <a:off x="0" y="0"/>
            <a:ext cx="12192000" cy="1082180"/>
          </a:xfrm>
          <a:prstGeom prst="rect">
            <a:avLst/>
          </a:prstGeom>
          <a:solidFill>
            <a:srgbClr val="D14224"/>
          </a:solidFill>
          <a:ln>
            <a:solidFill>
              <a:srgbClr val="D1422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hteck 8"/>
          <p:cNvSpPr/>
          <p:nvPr userDrawn="1"/>
        </p:nvSpPr>
        <p:spPr>
          <a:xfrm>
            <a:off x="0" y="6729864"/>
            <a:ext cx="12192000" cy="127233"/>
          </a:xfrm>
          <a:prstGeom prst="rect">
            <a:avLst/>
          </a:prstGeom>
          <a:solidFill>
            <a:srgbClr val="D14224"/>
          </a:solidFill>
          <a:ln>
            <a:solidFill>
              <a:srgbClr val="D1422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97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EA4D5-9C0F-4875-99E4-08482852FB68}" type="datetimeFigureOut">
              <a:rPr lang="en-GB" smtClean="0"/>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220702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FEA4D5-9C0F-4875-99E4-08482852FB68}" type="datetimeFigureOut">
              <a:rPr lang="en-GB" smtClean="0"/>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111760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FEA4D5-9C0F-4875-99E4-08482852FB68}" type="datetimeFigureOut">
              <a:rPr lang="en-GB" smtClean="0"/>
              <a:t>23/05/2024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236170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FEA4D5-9C0F-4875-99E4-08482852FB68}" type="datetimeFigureOut">
              <a:rPr lang="en-GB" smtClean="0"/>
              <a:t>23/05/2024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150474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EA4D5-9C0F-4875-99E4-08482852FB68}" type="datetimeFigureOut">
              <a:rPr lang="en-GB" smtClean="0"/>
              <a:t>23/05/2024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429474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EA4D5-9C0F-4875-99E4-08482852FB68}" type="datetimeFigureOut">
              <a:rPr lang="en-GB" smtClean="0"/>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169716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EA4D5-9C0F-4875-99E4-08482852FB68}" type="datetimeFigureOut">
              <a:rPr lang="en-GB" smtClean="0"/>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600DF-C126-4709-AFE0-7B156BF9862B}" type="slidenum">
              <a:rPr lang="en-GB" smtClean="0"/>
              <a:t>‹Nr.›</a:t>
            </a:fld>
            <a:endParaRPr lang="en-GB"/>
          </a:p>
        </p:txBody>
      </p:sp>
    </p:spTree>
    <p:extLst>
      <p:ext uri="{BB962C8B-B14F-4D97-AF65-F5344CB8AC3E}">
        <p14:creationId xmlns:p14="http://schemas.microsoft.com/office/powerpoint/2010/main" val="103935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0"/>
            <a:ext cx="12192000" cy="1082180"/>
          </a:xfrm>
          <a:prstGeom prst="rect">
            <a:avLst/>
          </a:prstGeom>
          <a:solidFill>
            <a:srgbClr val="D14224"/>
          </a:solidFill>
          <a:ln>
            <a:solidFill>
              <a:srgbClr val="D1422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hteck 7"/>
          <p:cNvSpPr/>
          <p:nvPr userDrawn="1"/>
        </p:nvSpPr>
        <p:spPr>
          <a:xfrm>
            <a:off x="0" y="6729864"/>
            <a:ext cx="12192000" cy="127233"/>
          </a:xfrm>
          <a:prstGeom prst="rect">
            <a:avLst/>
          </a:prstGeom>
          <a:solidFill>
            <a:srgbClr val="D14224"/>
          </a:solidFill>
          <a:ln>
            <a:solidFill>
              <a:srgbClr val="D1422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EA4D5-9C0F-4875-99E4-08482852FB68}" type="datetimeFigureOut">
              <a:rPr lang="en-GB" smtClean="0"/>
              <a:t>23/05/2024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600DF-C126-4709-AFE0-7B156BF9862B}" type="slidenum">
              <a:rPr lang="en-GB" smtClean="0"/>
              <a:t>‹Nr.›</a:t>
            </a:fld>
            <a:endParaRPr lang="en-GB"/>
          </a:p>
        </p:txBody>
      </p:sp>
    </p:spTree>
    <p:extLst>
      <p:ext uri="{BB962C8B-B14F-4D97-AF65-F5344CB8AC3E}">
        <p14:creationId xmlns:p14="http://schemas.microsoft.com/office/powerpoint/2010/main" val="58287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3690B-3B05-B20F-BDCB-2A7FD7CF2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94410" y="2267542"/>
            <a:ext cx="11014457" cy="3662541"/>
          </a:xfrm>
          <a:prstGeom prst="rect">
            <a:avLst/>
          </a:prstGeom>
        </p:spPr>
        <p:txBody>
          <a:bodyPr wrap="square">
            <a:spAutoFit/>
          </a:bodyPr>
          <a:lstStyle/>
          <a:p>
            <a:r>
              <a:rPr lang="en-US" sz="3600" dirty="0">
                <a:solidFill>
                  <a:schemeClr val="bg1"/>
                </a:solidFill>
                <a:cs typeface="Arial" panose="020B0604020202020204" pitchFamily="34" charset="0"/>
              </a:rPr>
              <a:t>European Society of Endocrinology and Endocrine Society Joint Clinical Guideline:</a:t>
            </a:r>
          </a:p>
          <a:p>
            <a:r>
              <a:rPr lang="en-US" sz="1600" dirty="0">
                <a:solidFill>
                  <a:schemeClr val="bg1"/>
                </a:solidFill>
                <a:cs typeface="Arial" panose="020B0604020202020204" pitchFamily="34" charset="0"/>
              </a:rPr>
              <a:t/>
            </a:r>
            <a:br>
              <a:rPr lang="en-US" sz="1600" dirty="0">
                <a:solidFill>
                  <a:schemeClr val="bg1"/>
                </a:solidFill>
                <a:cs typeface="Arial" panose="020B0604020202020204" pitchFamily="34" charset="0"/>
              </a:rPr>
            </a:br>
            <a:r>
              <a:rPr lang="en-US" sz="3600" b="1" dirty="0">
                <a:solidFill>
                  <a:schemeClr val="bg1"/>
                </a:solidFill>
                <a:cs typeface="Arial" panose="020B0604020202020204" pitchFamily="34" charset="0"/>
              </a:rPr>
              <a:t>Diagnosis and therapy of glucocorticoid-induced </a:t>
            </a:r>
            <a:br>
              <a:rPr lang="en-US" sz="3600" b="1" dirty="0">
                <a:solidFill>
                  <a:schemeClr val="bg1"/>
                </a:solidFill>
                <a:cs typeface="Arial" panose="020B0604020202020204" pitchFamily="34" charset="0"/>
              </a:rPr>
            </a:br>
            <a:r>
              <a:rPr lang="en-US" sz="3600" b="1" dirty="0">
                <a:solidFill>
                  <a:schemeClr val="bg1"/>
                </a:solidFill>
                <a:cs typeface="Arial" panose="020B0604020202020204" pitchFamily="34" charset="0"/>
              </a:rPr>
              <a:t>adrenal insufficiency</a:t>
            </a:r>
            <a:br>
              <a:rPr lang="en-US" sz="3600" b="1" dirty="0">
                <a:solidFill>
                  <a:schemeClr val="bg1"/>
                </a:solidFill>
                <a:cs typeface="Arial" panose="020B0604020202020204" pitchFamily="34" charset="0"/>
              </a:rPr>
            </a:br>
            <a:endParaRPr lang="en-US" sz="1600" b="1" dirty="0">
              <a:solidFill>
                <a:schemeClr val="bg1"/>
              </a:solidFill>
              <a:cs typeface="Arial" panose="020B0604020202020204" pitchFamily="34" charset="0"/>
            </a:endParaRPr>
          </a:p>
          <a:p>
            <a:r>
              <a:rPr lang="de-DE" sz="2800" b="1" dirty="0">
                <a:solidFill>
                  <a:schemeClr val="bg1"/>
                </a:solidFill>
                <a:cs typeface="Arial" panose="020B0604020202020204" pitchFamily="34" charset="0"/>
              </a:rPr>
              <a:t>Felix Beuschlein, Olaf Dekkers, Tobias Else, </a:t>
            </a:r>
            <a:br>
              <a:rPr lang="de-DE" sz="2800" b="1" dirty="0">
                <a:solidFill>
                  <a:schemeClr val="bg1"/>
                </a:solidFill>
                <a:cs typeface="Arial" panose="020B0604020202020204" pitchFamily="34" charset="0"/>
              </a:rPr>
            </a:br>
            <a:r>
              <a:rPr lang="de-DE" sz="2800" b="1" dirty="0">
                <a:solidFill>
                  <a:schemeClr val="bg1"/>
                </a:solidFill>
                <a:cs typeface="Arial" panose="020B0604020202020204" pitchFamily="34" charset="0"/>
              </a:rPr>
              <a:t>Irina Bancos, Niki Karavitaki</a:t>
            </a:r>
            <a:endParaRPr lang="en-US" sz="2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1935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Groep 3"/>
          <p:cNvGrpSpPr>
            <a:grpSpLocks/>
          </p:cNvGrpSpPr>
          <p:nvPr/>
        </p:nvGrpSpPr>
        <p:grpSpPr bwMode="auto">
          <a:xfrm>
            <a:off x="263909" y="1897119"/>
            <a:ext cx="11128121" cy="3962400"/>
            <a:chOff x="222672" y="1752600"/>
            <a:chExt cx="9389353" cy="3962400"/>
          </a:xfrm>
        </p:grpSpPr>
        <p:grpSp>
          <p:nvGrpSpPr>
            <p:cNvPr id="65540" name="Groep 4"/>
            <p:cNvGrpSpPr>
              <a:grpSpLocks/>
            </p:cNvGrpSpPr>
            <p:nvPr/>
          </p:nvGrpSpPr>
          <p:grpSpPr bwMode="auto">
            <a:xfrm>
              <a:off x="222672" y="1752600"/>
              <a:ext cx="9389353" cy="3962400"/>
              <a:chOff x="222672" y="1752600"/>
              <a:chExt cx="9389353" cy="3962400"/>
            </a:xfrm>
          </p:grpSpPr>
          <p:sp>
            <p:nvSpPr>
              <p:cNvPr id="65542" name="Rectangle 11"/>
              <p:cNvSpPr>
                <a:spLocks noChangeArrowheads="1"/>
              </p:cNvSpPr>
              <p:nvPr/>
            </p:nvSpPr>
            <p:spPr bwMode="auto">
              <a:xfrm>
                <a:off x="222672" y="3047999"/>
                <a:ext cx="2949153" cy="1372792"/>
              </a:xfrm>
              <a:prstGeom prst="rect">
                <a:avLst/>
              </a:prstGeom>
              <a:solidFill>
                <a:srgbClr val="D14224"/>
              </a:solidFill>
              <a:ln w="9525">
                <a:solidFill>
                  <a:schemeClr val="tx2"/>
                </a:solidFill>
                <a:miter lim="800000"/>
                <a:headEnd/>
                <a:tailEnd/>
              </a:ln>
            </p:spPr>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dirty="0" err="1">
                    <a:ln>
                      <a:noFill/>
                    </a:ln>
                    <a:solidFill>
                      <a:schemeClr val="bg1"/>
                    </a:solidFill>
                    <a:effectLst/>
                    <a:uLnTx/>
                    <a:uFillTx/>
                    <a:latin typeface="Calibri"/>
                    <a:ea typeface="+mn-ea"/>
                    <a:cs typeface="+mn-cs"/>
                  </a:rPr>
                  <a:t>Values</a:t>
                </a:r>
                <a:endParaRPr kumimoji="0" lang="nl-NL" sz="21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dirty="0" err="1">
                    <a:ln>
                      <a:noFill/>
                    </a:ln>
                    <a:solidFill>
                      <a:schemeClr val="bg1"/>
                    </a:solidFill>
                    <a:effectLst/>
                    <a:uLnTx/>
                    <a:uFillTx/>
                    <a:latin typeface="Calibri"/>
                    <a:ea typeface="+mn-ea"/>
                    <a:cs typeface="+mn-cs"/>
                  </a:rPr>
                  <a:t>Preferences</a:t>
                </a:r>
                <a:endParaRPr kumimoji="0" lang="nl-NL" sz="21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dirty="0" err="1">
                    <a:ln>
                      <a:noFill/>
                    </a:ln>
                    <a:solidFill>
                      <a:schemeClr val="bg1"/>
                    </a:solidFill>
                    <a:effectLst/>
                    <a:uLnTx/>
                    <a:uFillTx/>
                    <a:latin typeface="Calibri"/>
                    <a:ea typeface="+mn-ea"/>
                    <a:cs typeface="+mn-cs"/>
                  </a:rPr>
                  <a:t>Clinical</a:t>
                </a:r>
                <a:r>
                  <a:rPr kumimoji="0" lang="nl-NL" sz="2100" b="0" i="0" u="none" strike="noStrike" kern="1200" cap="none" spc="0" normalizeH="0" baseline="0" noProof="0" dirty="0">
                    <a:ln>
                      <a:noFill/>
                    </a:ln>
                    <a:solidFill>
                      <a:schemeClr val="bg1"/>
                    </a:solidFill>
                    <a:effectLst/>
                    <a:uLnTx/>
                    <a:uFillTx/>
                    <a:latin typeface="Calibri"/>
                    <a:ea typeface="+mn-ea"/>
                    <a:cs typeface="+mn-cs"/>
                  </a:rPr>
                  <a:t> </a:t>
                </a:r>
                <a:r>
                  <a:rPr kumimoji="0" lang="nl-NL" sz="2100" b="0" i="0" u="none" strike="noStrike" kern="1200" cap="none" spc="0" normalizeH="0" baseline="0" noProof="0" dirty="0" err="1">
                    <a:ln>
                      <a:noFill/>
                    </a:ln>
                    <a:solidFill>
                      <a:schemeClr val="bg1"/>
                    </a:solidFill>
                    <a:effectLst/>
                    <a:uLnTx/>
                    <a:uFillTx/>
                    <a:latin typeface="Calibri"/>
                    <a:ea typeface="+mn-ea"/>
                    <a:cs typeface="+mn-cs"/>
                  </a:rPr>
                  <a:t>experience</a:t>
                </a:r>
                <a:endParaRPr kumimoji="0" lang="nl-NL" sz="2100" b="0" i="0" u="none" strike="noStrike" kern="1200" cap="none" spc="0" normalizeH="0" baseline="0" noProof="0" dirty="0">
                  <a:ln>
                    <a:noFill/>
                  </a:ln>
                  <a:solidFill>
                    <a:schemeClr val="bg1"/>
                  </a:solidFill>
                  <a:effectLst/>
                  <a:uLnTx/>
                  <a:uFillTx/>
                  <a:latin typeface="Calibri"/>
                  <a:ea typeface="+mn-ea"/>
                  <a:cs typeface="+mn-cs"/>
                </a:endParaRPr>
              </a:p>
            </p:txBody>
          </p:sp>
          <p:sp>
            <p:nvSpPr>
              <p:cNvPr id="65543" name="Rectangle 15"/>
              <p:cNvSpPr>
                <a:spLocks noChangeArrowheads="1"/>
              </p:cNvSpPr>
              <p:nvPr/>
            </p:nvSpPr>
            <p:spPr bwMode="auto">
              <a:xfrm>
                <a:off x="3562757" y="1752600"/>
                <a:ext cx="2913297" cy="609600"/>
              </a:xfrm>
              <a:prstGeom prst="rect">
                <a:avLst/>
              </a:prstGeom>
              <a:solidFill>
                <a:srgbClr val="D14224"/>
              </a:solidFill>
              <a:ln w="9525">
                <a:solidFill>
                  <a:schemeClr val="tx2"/>
                </a:solidFill>
                <a:miter lim="800000"/>
                <a:headEnd/>
                <a:tailEnd/>
              </a:ln>
            </p:spPr>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900" b="0" i="0" u="none" strike="noStrike" kern="1200" cap="none" spc="0" normalizeH="0" baseline="0" noProof="0" dirty="0">
                    <a:ln>
                      <a:noFill/>
                    </a:ln>
                    <a:solidFill>
                      <a:schemeClr val="bg1"/>
                    </a:solidFill>
                    <a:effectLst/>
                    <a:uLnTx/>
                    <a:uFillTx/>
                    <a:latin typeface="Calibri"/>
                    <a:ea typeface="+mn-ea"/>
                    <a:cs typeface="+mn-cs"/>
                  </a:rPr>
                  <a:t>Evidence</a:t>
                </a:r>
              </a:p>
            </p:txBody>
          </p:sp>
          <p:sp>
            <p:nvSpPr>
              <p:cNvPr id="65544" name="Rectangle 20"/>
              <p:cNvSpPr>
                <a:spLocks noChangeArrowheads="1"/>
              </p:cNvSpPr>
              <p:nvPr/>
            </p:nvSpPr>
            <p:spPr bwMode="auto">
              <a:xfrm>
                <a:off x="6943725" y="3047999"/>
                <a:ext cx="2668300" cy="1372791"/>
              </a:xfrm>
              <a:prstGeom prst="rect">
                <a:avLst/>
              </a:prstGeom>
              <a:solidFill>
                <a:srgbClr val="D14224"/>
              </a:solidFill>
              <a:ln w="9525">
                <a:solidFill>
                  <a:schemeClr val="tx2"/>
                </a:solidFill>
                <a:miter lim="800000"/>
                <a:headEnd/>
                <a:tailEnd/>
              </a:ln>
            </p:spPr>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900" b="0" i="0" u="none" strike="noStrike" kern="1200" cap="none" spc="0" normalizeH="0" baseline="0" noProof="0" dirty="0" err="1">
                    <a:ln>
                      <a:noFill/>
                    </a:ln>
                    <a:solidFill>
                      <a:schemeClr val="bg1"/>
                    </a:solidFill>
                    <a:effectLst/>
                    <a:uLnTx/>
                    <a:uFillTx/>
                    <a:latin typeface="Calibri"/>
                    <a:ea typeface="+mn-ea"/>
                    <a:cs typeface="+mn-cs"/>
                  </a:rPr>
                  <a:t>Costs</a:t>
                </a:r>
                <a:endParaRPr kumimoji="0" lang="nl-NL" sz="19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900" b="0" i="0" u="none" strike="noStrike" kern="1200" cap="none" spc="0" normalizeH="0" baseline="0" noProof="0" dirty="0">
                    <a:ln>
                      <a:noFill/>
                    </a:ln>
                    <a:solidFill>
                      <a:schemeClr val="bg1"/>
                    </a:solidFill>
                    <a:effectLst/>
                    <a:uLnTx/>
                    <a:uFillTx/>
                    <a:latin typeface="Calibri"/>
                    <a:ea typeface="+mn-ea"/>
                    <a:cs typeface="+mn-cs"/>
                  </a:rPr>
                  <a:t>Resources</a:t>
                </a:r>
              </a:p>
            </p:txBody>
          </p:sp>
          <p:sp>
            <p:nvSpPr>
              <p:cNvPr id="65545" name="Rectangle 23"/>
              <p:cNvSpPr>
                <a:spLocks noChangeArrowheads="1"/>
              </p:cNvSpPr>
              <p:nvPr/>
            </p:nvSpPr>
            <p:spPr bwMode="auto">
              <a:xfrm>
                <a:off x="3562758" y="5105400"/>
                <a:ext cx="2913297" cy="609600"/>
              </a:xfrm>
              <a:prstGeom prst="rect">
                <a:avLst/>
              </a:prstGeom>
              <a:solidFill>
                <a:srgbClr val="D14224"/>
              </a:solidFill>
              <a:ln w="9525">
                <a:solidFill>
                  <a:schemeClr val="tx2"/>
                </a:solidFill>
                <a:miter lim="800000"/>
                <a:headEnd/>
                <a:tailEnd/>
              </a:ln>
            </p:spPr>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900" b="0" i="0" u="none" strike="noStrike" kern="1200" cap="none" spc="0" normalizeH="0" baseline="0" noProof="0" dirty="0" err="1">
                    <a:ln>
                      <a:noFill/>
                    </a:ln>
                    <a:solidFill>
                      <a:schemeClr val="bg1"/>
                    </a:solidFill>
                    <a:effectLst/>
                    <a:uLnTx/>
                    <a:uFillTx/>
                    <a:latin typeface="Calibri"/>
                    <a:ea typeface="+mn-ea"/>
                    <a:cs typeface="+mn-cs"/>
                  </a:rPr>
                  <a:t>Recommendations</a:t>
                </a:r>
                <a:endParaRPr kumimoji="0" lang="nl-NL" sz="2900" b="0" i="0" u="none" strike="noStrike" kern="1200" cap="none" spc="0" normalizeH="0" baseline="0" noProof="0" dirty="0">
                  <a:ln>
                    <a:noFill/>
                  </a:ln>
                  <a:solidFill>
                    <a:schemeClr val="bg1"/>
                  </a:solidFill>
                  <a:effectLst/>
                  <a:uLnTx/>
                  <a:uFillTx/>
                  <a:latin typeface="Calibri"/>
                  <a:ea typeface="+mn-ea"/>
                  <a:cs typeface="+mn-cs"/>
                </a:endParaRPr>
              </a:p>
            </p:txBody>
          </p:sp>
          <p:sp>
            <p:nvSpPr>
              <p:cNvPr id="65546" name="Line 24"/>
              <p:cNvSpPr>
                <a:spLocks noChangeShapeType="1"/>
              </p:cNvSpPr>
              <p:nvPr/>
            </p:nvSpPr>
            <p:spPr bwMode="auto">
              <a:xfrm>
                <a:off x="4886325" y="2667000"/>
                <a:ext cx="0" cy="2133600"/>
              </a:xfrm>
              <a:prstGeom prst="line">
                <a:avLst/>
              </a:prstGeom>
              <a:noFill/>
              <a:ln w="38100">
                <a:solidFill>
                  <a:schemeClr val="tx2"/>
                </a:solidFill>
                <a:prstDash val="dash"/>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sp>
            <p:nvSpPr>
              <p:cNvPr id="65547" name="Line 25"/>
              <p:cNvSpPr>
                <a:spLocks noChangeShapeType="1"/>
              </p:cNvSpPr>
              <p:nvPr/>
            </p:nvSpPr>
            <p:spPr bwMode="auto">
              <a:xfrm>
                <a:off x="3343275" y="3124200"/>
                <a:ext cx="600075" cy="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sp>
            <p:nvSpPr>
              <p:cNvPr id="65548" name="Line 26"/>
              <p:cNvSpPr>
                <a:spLocks noChangeShapeType="1"/>
              </p:cNvSpPr>
              <p:nvPr/>
            </p:nvSpPr>
            <p:spPr bwMode="auto">
              <a:xfrm>
                <a:off x="3343275" y="3733800"/>
                <a:ext cx="600075" cy="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sp>
            <p:nvSpPr>
              <p:cNvPr id="65549" name="Line 33"/>
              <p:cNvSpPr>
                <a:spLocks noChangeShapeType="1"/>
              </p:cNvSpPr>
              <p:nvPr/>
            </p:nvSpPr>
            <p:spPr bwMode="auto">
              <a:xfrm>
                <a:off x="6172200" y="3733800"/>
                <a:ext cx="600075" cy="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sp>
            <p:nvSpPr>
              <p:cNvPr id="65550" name="Line 34"/>
              <p:cNvSpPr>
                <a:spLocks noChangeShapeType="1"/>
              </p:cNvSpPr>
              <p:nvPr/>
            </p:nvSpPr>
            <p:spPr bwMode="auto">
              <a:xfrm>
                <a:off x="6172200" y="3124200"/>
                <a:ext cx="600075" cy="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sp>
            <p:nvSpPr>
              <p:cNvPr id="65551" name="Freeform 39"/>
              <p:cNvSpPr>
                <a:spLocks/>
              </p:cNvSpPr>
              <p:nvPr/>
            </p:nvSpPr>
            <p:spPr bwMode="auto">
              <a:xfrm>
                <a:off x="4886325" y="2667000"/>
                <a:ext cx="685800" cy="914400"/>
              </a:xfrm>
              <a:custGeom>
                <a:avLst/>
                <a:gdLst>
                  <a:gd name="T0" fmla="*/ 0 w 384"/>
                  <a:gd name="T1" fmla="*/ 0 h 576"/>
                  <a:gd name="T2" fmla="*/ 2147483647 w 384"/>
                  <a:gd name="T3" fmla="*/ 2147483647 h 576"/>
                  <a:gd name="T4" fmla="*/ 0 w 384"/>
                  <a:gd name="T5" fmla="*/ 2147483647 h 576"/>
                  <a:gd name="T6" fmla="*/ 0 60000 65536"/>
                  <a:gd name="T7" fmla="*/ 0 60000 65536"/>
                  <a:gd name="T8" fmla="*/ 0 60000 65536"/>
                  <a:gd name="T9" fmla="*/ 0 w 384"/>
                  <a:gd name="T10" fmla="*/ 0 h 576"/>
                  <a:gd name="T11" fmla="*/ 384 w 384"/>
                  <a:gd name="T12" fmla="*/ 576 h 576"/>
                </a:gdLst>
                <a:ahLst/>
                <a:cxnLst>
                  <a:cxn ang="T6">
                    <a:pos x="T0" y="T1"/>
                  </a:cxn>
                  <a:cxn ang="T7">
                    <a:pos x="T2" y="T3"/>
                  </a:cxn>
                  <a:cxn ang="T8">
                    <a:pos x="T4" y="T5"/>
                  </a:cxn>
                </a:cxnLst>
                <a:rect l="T9" t="T10" r="T11" b="T12"/>
                <a:pathLst>
                  <a:path w="384" h="576">
                    <a:moveTo>
                      <a:pt x="0" y="0"/>
                    </a:moveTo>
                    <a:cubicBezTo>
                      <a:pt x="192" y="72"/>
                      <a:pt x="384" y="144"/>
                      <a:pt x="384" y="240"/>
                    </a:cubicBezTo>
                    <a:cubicBezTo>
                      <a:pt x="384" y="336"/>
                      <a:pt x="64" y="520"/>
                      <a:pt x="0" y="576"/>
                    </a:cubicBezTo>
                  </a:path>
                </a:pathLst>
              </a:custGeom>
              <a:noFill/>
              <a:ln w="381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grpSp>
        <p:sp>
          <p:nvSpPr>
            <p:cNvPr id="65541" name="Freeform 40"/>
            <p:cNvSpPr>
              <a:spLocks/>
            </p:cNvSpPr>
            <p:nvPr/>
          </p:nvSpPr>
          <p:spPr bwMode="auto">
            <a:xfrm rot="10666253">
              <a:off x="4203988" y="3594675"/>
              <a:ext cx="704535" cy="1127768"/>
            </a:xfrm>
            <a:custGeom>
              <a:avLst/>
              <a:gdLst>
                <a:gd name="T0" fmla="*/ 0 w 384"/>
                <a:gd name="T1" fmla="*/ 0 h 576"/>
                <a:gd name="T2" fmla="*/ 2147483647 w 384"/>
                <a:gd name="T3" fmla="*/ 2147483647 h 576"/>
                <a:gd name="T4" fmla="*/ 0 w 384"/>
                <a:gd name="T5" fmla="*/ 2147483647 h 576"/>
                <a:gd name="T6" fmla="*/ 0 60000 65536"/>
                <a:gd name="T7" fmla="*/ 0 60000 65536"/>
                <a:gd name="T8" fmla="*/ 0 60000 65536"/>
                <a:gd name="T9" fmla="*/ 0 w 384"/>
                <a:gd name="T10" fmla="*/ 0 h 576"/>
                <a:gd name="T11" fmla="*/ 384 w 384"/>
                <a:gd name="T12" fmla="*/ 576 h 576"/>
              </a:gdLst>
              <a:ahLst/>
              <a:cxnLst>
                <a:cxn ang="T6">
                  <a:pos x="T0" y="T1"/>
                </a:cxn>
                <a:cxn ang="T7">
                  <a:pos x="T2" y="T3"/>
                </a:cxn>
                <a:cxn ang="T8">
                  <a:pos x="T4" y="T5"/>
                </a:cxn>
              </a:cxnLst>
              <a:rect l="T9" t="T10" r="T11" b="T12"/>
              <a:pathLst>
                <a:path w="384" h="576">
                  <a:moveTo>
                    <a:pt x="0" y="0"/>
                  </a:moveTo>
                  <a:cubicBezTo>
                    <a:pt x="192" y="72"/>
                    <a:pt x="384" y="144"/>
                    <a:pt x="384" y="240"/>
                  </a:cubicBezTo>
                  <a:cubicBezTo>
                    <a:pt x="384" y="336"/>
                    <a:pt x="64" y="520"/>
                    <a:pt x="0" y="576"/>
                  </a:cubicBezTo>
                </a:path>
              </a:pathLst>
            </a:custGeom>
            <a:noFill/>
            <a:ln w="381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srgbClr val="2C0A7A"/>
                </a:solidFill>
                <a:effectLst/>
                <a:uLnTx/>
                <a:uFillTx/>
                <a:latin typeface="Calibri"/>
                <a:ea typeface="+mn-ea"/>
                <a:cs typeface="+mn-cs"/>
              </a:endParaRPr>
            </a:p>
          </p:txBody>
        </p:sp>
      </p:grpSp>
      <p:sp>
        <p:nvSpPr>
          <p:cNvPr id="16"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From evidence to recommendation</a:t>
            </a:r>
          </a:p>
        </p:txBody>
      </p:sp>
    </p:spTree>
    <p:extLst>
      <p:ext uri="{BB962C8B-B14F-4D97-AF65-F5344CB8AC3E}">
        <p14:creationId xmlns:p14="http://schemas.microsoft.com/office/powerpoint/2010/main" val="281051149"/>
      </p:ext>
    </p:extLst>
  </p:cSld>
  <p:clrMapOvr>
    <a:masterClrMapping/>
  </p:clrMapOvr>
  <mc:AlternateContent xmlns:mc="http://schemas.openxmlformats.org/markup-compatibility/2006" xmlns:p14="http://schemas.microsoft.com/office/powerpoint/2010/main">
    <mc:Choice Requires="p14">
      <p:transition spd="slow" p14:dur="2000" advTm="75601"/>
    </mc:Choice>
    <mc:Fallback xmlns="">
      <p:transition spd="slow" advTm="756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454AA4-C4E1-8D77-94A7-AFBE6C7F6DAA}"/>
              </a:ext>
            </a:extLst>
          </p:cNvPr>
          <p:cNvSpPr>
            <a:spLocks noGrp="1"/>
          </p:cNvSpPr>
          <p:nvPr>
            <p:ph type="body" sz="quarter" idx="10"/>
          </p:nvPr>
        </p:nvSpPr>
        <p:spPr/>
        <p:txBody>
          <a:bodyPr>
            <a:normAutofit fontScale="92500" lnSpcReduction="10000"/>
          </a:bodyPr>
          <a:lstStyle/>
          <a:p>
            <a:r>
              <a:rPr lang="en-US" sz="2800" b="1" dirty="0">
                <a:solidFill>
                  <a:schemeClr val="tx1"/>
                </a:solidFill>
              </a:rPr>
              <a:t>General conception</a:t>
            </a:r>
            <a:r>
              <a:rPr lang="en-US" sz="2800" dirty="0">
                <a:solidFill>
                  <a:schemeClr val="tx1"/>
                </a:solidFill>
              </a:rPr>
              <a:t>:</a:t>
            </a:r>
          </a:p>
          <a:p>
            <a:pPr marL="457200" indent="-457200">
              <a:buFont typeface="Wingdings" panose="05000000000000000000" pitchFamily="2" charset="2"/>
              <a:buChar char="§"/>
            </a:pPr>
            <a:r>
              <a:rPr lang="en-US" sz="2800" dirty="0">
                <a:solidFill>
                  <a:schemeClr val="tx1"/>
                </a:solidFill>
              </a:rPr>
              <a:t>guidelines are based on solid evidence</a:t>
            </a:r>
          </a:p>
          <a:p>
            <a:pPr marL="457200" indent="-457200">
              <a:buFont typeface="Wingdings" panose="05000000000000000000" pitchFamily="2" charset="2"/>
              <a:buChar char="§"/>
            </a:pPr>
            <a:r>
              <a:rPr lang="en-US" sz="2800" dirty="0">
                <a:solidFill>
                  <a:schemeClr val="tx1"/>
                </a:solidFill>
              </a:rPr>
              <a:t>consensus statements are preferred in the absence of evidence  </a:t>
            </a:r>
          </a:p>
          <a:p>
            <a:pPr marL="457200" indent="-457200">
              <a:buFont typeface="Wingdings" panose="05000000000000000000" pitchFamily="2" charset="2"/>
              <a:buChar char="§"/>
            </a:pPr>
            <a:endParaRPr lang="en-US" sz="2800" dirty="0">
              <a:solidFill>
                <a:schemeClr val="tx1"/>
              </a:solidFill>
            </a:endParaRPr>
          </a:p>
          <a:p>
            <a:r>
              <a:rPr lang="en-US" sz="2800" b="1" dirty="0">
                <a:solidFill>
                  <a:schemeClr val="tx1"/>
                </a:solidFill>
              </a:rPr>
              <a:t>However:</a:t>
            </a:r>
          </a:p>
          <a:p>
            <a:pPr marL="457200" indent="-457200">
              <a:buFont typeface="Wingdings" panose="05000000000000000000" pitchFamily="2" charset="2"/>
              <a:buChar char="§"/>
            </a:pPr>
            <a:r>
              <a:rPr lang="en-US" sz="2800" dirty="0">
                <a:solidFill>
                  <a:schemeClr val="tx1"/>
                </a:solidFill>
              </a:rPr>
              <a:t>there is no logic that automatically transforms evidence into a recommendation</a:t>
            </a:r>
          </a:p>
          <a:p>
            <a:pPr marL="457200" indent="-457200">
              <a:buFont typeface="Wingdings" panose="05000000000000000000" pitchFamily="2" charset="2"/>
              <a:buChar char="§"/>
            </a:pPr>
            <a:r>
              <a:rPr lang="en-US" sz="2800" dirty="0">
                <a:solidFill>
                  <a:schemeClr val="tx1"/>
                </a:solidFill>
              </a:rPr>
              <a:t>every recommendation requires consensus</a:t>
            </a:r>
          </a:p>
          <a:p>
            <a:pPr marL="457200" indent="-457200">
              <a:buFont typeface="Wingdings" panose="05000000000000000000" pitchFamily="2" charset="2"/>
              <a:buChar char="§"/>
            </a:pPr>
            <a:r>
              <a:rPr lang="en-US" sz="2800" dirty="0">
                <a:solidFill>
                  <a:schemeClr val="tx1"/>
                </a:solidFill>
              </a:rPr>
              <a:t>it is always important to search for the evidence</a:t>
            </a:r>
          </a:p>
          <a:p>
            <a:endParaRPr lang="nl-NL" dirty="0">
              <a:solidFill>
                <a:schemeClr val="tx1"/>
              </a:solidFill>
            </a:endParaRPr>
          </a:p>
        </p:txBody>
      </p:sp>
      <p:sp>
        <p:nvSpPr>
          <p:cNvPr id="4" name="TextBox 3">
            <a:extLst>
              <a:ext uri="{FF2B5EF4-FFF2-40B4-BE49-F238E27FC236}">
                <a16:creationId xmlns:a16="http://schemas.microsoft.com/office/drawing/2014/main" id="{8F1B371C-32E1-0653-416F-594410E06C50}"/>
              </a:ext>
            </a:extLst>
          </p:cNvPr>
          <p:cNvSpPr txBox="1"/>
          <p:nvPr/>
        </p:nvSpPr>
        <p:spPr>
          <a:xfrm>
            <a:off x="718456" y="6096000"/>
            <a:ext cx="238379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a:t>Djulbegovic</a:t>
            </a:r>
            <a:r>
              <a:rPr lang="en-US" dirty="0"/>
              <a:t> JAMA 2019</a:t>
            </a:r>
            <a:endParaRPr lang="nl-NL" dirty="0"/>
          </a:p>
        </p:txBody>
      </p:sp>
      <p:sp>
        <p:nvSpPr>
          <p:cNvPr id="5"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fontScale="85000"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Guidelines or consensus: what’s in a name?</a:t>
            </a:r>
          </a:p>
        </p:txBody>
      </p:sp>
    </p:spTree>
    <p:extLst>
      <p:ext uri="{BB962C8B-B14F-4D97-AF65-F5344CB8AC3E}">
        <p14:creationId xmlns:p14="http://schemas.microsoft.com/office/powerpoint/2010/main" val="673166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A8AFA2-2517-0B49-11E8-B1710B89F65A}"/>
              </a:ext>
            </a:extLst>
          </p:cNvPr>
          <p:cNvSpPr>
            <a:spLocks noGrp="1"/>
          </p:cNvSpPr>
          <p:nvPr>
            <p:ph type="body" sz="quarter" idx="10"/>
          </p:nvPr>
        </p:nvSpPr>
        <p:spPr>
          <a:xfrm>
            <a:off x="624421" y="1604435"/>
            <a:ext cx="10972800" cy="3881967"/>
          </a:xfrm>
        </p:spPr>
        <p:txBody>
          <a:bodyPr>
            <a:normAutofit/>
          </a:bodyPr>
          <a:lstStyle/>
          <a:p>
            <a:r>
              <a:rPr lang="en-US" sz="3600" b="1" dirty="0">
                <a:solidFill>
                  <a:schemeClr val="tx1"/>
                </a:solidFill>
              </a:rPr>
              <a:t>Evidence in GC induced adrenal insufficiency</a:t>
            </a:r>
          </a:p>
          <a:p>
            <a:pPr marL="571500" indent="-571500">
              <a:buFont typeface="Wingdings" panose="05000000000000000000" pitchFamily="2" charset="2"/>
              <a:buChar char="§"/>
            </a:pPr>
            <a:r>
              <a:rPr lang="en-US" sz="2400" dirty="0">
                <a:solidFill>
                  <a:schemeClr val="tx1"/>
                </a:solidFill>
              </a:rPr>
              <a:t>Evidence is rather scarce/ small studies</a:t>
            </a:r>
          </a:p>
          <a:p>
            <a:pPr marL="571500" indent="-571500">
              <a:buFont typeface="Wingdings" panose="05000000000000000000" pitchFamily="2" charset="2"/>
              <a:buChar char="§"/>
            </a:pPr>
            <a:r>
              <a:rPr lang="en-US" sz="2400" dirty="0">
                <a:solidFill>
                  <a:schemeClr val="tx1"/>
                </a:solidFill>
              </a:rPr>
              <a:t>Most evidence is descriptive and does not inform on optimal treatment (tapering)</a:t>
            </a:r>
          </a:p>
          <a:p>
            <a:pPr marL="571500" indent="-571500">
              <a:buFont typeface="Wingdings" panose="05000000000000000000" pitchFamily="2" charset="2"/>
              <a:buChar char="§"/>
            </a:pPr>
            <a:r>
              <a:rPr lang="en-US" sz="2400" dirty="0">
                <a:solidFill>
                  <a:schemeClr val="tx1"/>
                </a:solidFill>
              </a:rPr>
              <a:t>Literature on testing does not relate biochemical results to clinical outcomes</a:t>
            </a:r>
          </a:p>
          <a:p>
            <a:pPr marL="571500" indent="-571500">
              <a:buFont typeface="Arial" panose="020B0604020202020204" pitchFamily="34" charset="0"/>
              <a:buChar char="•"/>
            </a:pPr>
            <a:endParaRPr lang="en-US" sz="2400" dirty="0">
              <a:solidFill>
                <a:schemeClr val="tx1"/>
              </a:solidFill>
            </a:endParaRPr>
          </a:p>
          <a:p>
            <a:r>
              <a:rPr lang="en-US" sz="3600" b="1" u="sng" dirty="0">
                <a:solidFill>
                  <a:schemeClr val="tx1"/>
                </a:solidFill>
              </a:rPr>
              <a:t>Evidence for all clinical recommendations: (very) low</a:t>
            </a:r>
          </a:p>
          <a:p>
            <a:endParaRPr lang="en-US" sz="2400" dirty="0">
              <a:solidFill>
                <a:schemeClr val="tx1"/>
              </a:solidFill>
            </a:endParaRPr>
          </a:p>
          <a:p>
            <a:endParaRPr lang="en-US" dirty="0">
              <a:solidFill>
                <a:schemeClr val="tx1"/>
              </a:solidFill>
            </a:endParaRPr>
          </a:p>
          <a:p>
            <a:endParaRPr lang="nl-NL" dirty="0">
              <a:solidFill>
                <a:schemeClr val="tx1"/>
              </a:solidFill>
            </a:endParaRPr>
          </a:p>
        </p:txBody>
      </p:sp>
      <p:sp>
        <p:nvSpPr>
          <p:cNvPr id="4"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Challenges</a:t>
            </a:r>
          </a:p>
        </p:txBody>
      </p:sp>
    </p:spTree>
    <p:extLst>
      <p:ext uri="{BB962C8B-B14F-4D97-AF65-F5344CB8AC3E}">
        <p14:creationId xmlns:p14="http://schemas.microsoft.com/office/powerpoint/2010/main" val="1316997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1">
            <a:extLst>
              <a:ext uri="{FF2B5EF4-FFF2-40B4-BE49-F238E27FC236}">
                <a16:creationId xmlns:a16="http://schemas.microsoft.com/office/drawing/2014/main" id="{6F828D28-8E09-41CC-8229-3070B5467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draußen, Berg, Schnee, Natur enthält.&#10;&#10;Beschreibung automatisch generiert.">
            <a:extLst>
              <a:ext uri="{FF2B5EF4-FFF2-40B4-BE49-F238E27FC236}">
                <a16:creationId xmlns:a16="http://schemas.microsoft.com/office/drawing/2014/main" id="{C3878D5B-2C81-5DC4-6E54-3486E0453EE1}"/>
              </a:ext>
            </a:extLst>
          </p:cNvPr>
          <p:cNvPicPr>
            <a:picLocks noGrp="1" noChangeAspect="1"/>
          </p:cNvPicPr>
          <p:nvPr>
            <p:ph sz="half" idx="1"/>
          </p:nvPr>
        </p:nvPicPr>
        <p:blipFill rotWithShape="1">
          <a:blip r:embed="rId2"/>
          <a:srcRect/>
          <a:stretch/>
        </p:blipFill>
        <p:spPr>
          <a:xfrm>
            <a:off x="20" y="-22"/>
            <a:ext cx="12191977" cy="6858022"/>
          </a:xfrm>
          <a:prstGeom prst="rect">
            <a:avLst/>
          </a:prstGeom>
        </p:spPr>
      </p:pic>
      <p:sp>
        <p:nvSpPr>
          <p:cNvPr id="31" name="Rectangle 13">
            <a:extLst>
              <a:ext uri="{FF2B5EF4-FFF2-40B4-BE49-F238E27FC236}">
                <a16:creationId xmlns:a16="http://schemas.microsoft.com/office/drawing/2014/main" id="{D5B012D8-7F27-4758-9AC6-C889B154BD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3185023-AFF5-9270-6D26-8E413C8D2453}"/>
              </a:ext>
            </a:extLst>
          </p:cNvPr>
          <p:cNvSpPr txBox="1">
            <a:spLocks/>
          </p:cNvSpPr>
          <p:nvPr/>
        </p:nvSpPr>
        <p:spPr>
          <a:xfrm>
            <a:off x="1991620" y="244882"/>
            <a:ext cx="9883852" cy="9315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spcAft>
                <a:spcPts val="600"/>
              </a:spcAft>
            </a:pPr>
            <a:r>
              <a:rPr lang="en-US" sz="5200" b="1" dirty="0">
                <a:solidFill>
                  <a:srgbClr val="000000"/>
                </a:solidFill>
                <a:latin typeface="Calibri"/>
                <a:ea typeface="Calibri"/>
                <a:cs typeface="Calibri"/>
              </a:rPr>
              <a:t>In the absence of strong evidence…</a:t>
            </a:r>
          </a:p>
        </p:txBody>
      </p:sp>
      <p:sp>
        <p:nvSpPr>
          <p:cNvPr id="6" name="Tijdelijke aanduiding voor inhoud 5"/>
          <p:cNvSpPr>
            <a:spLocks noGrp="1"/>
          </p:cNvSpPr>
          <p:nvPr>
            <p:ph sz="half" idx="2"/>
          </p:nvPr>
        </p:nvSpPr>
        <p:spPr>
          <a:xfrm>
            <a:off x="5637497" y="4281406"/>
            <a:ext cx="6293540" cy="1578054"/>
          </a:xfrm>
        </p:spPr>
        <p:txBody>
          <a:bodyPr vert="horz" lIns="91440" tIns="45720" rIns="91440" bIns="45720" rtlCol="0" anchor="b">
            <a:normAutofit/>
          </a:bodyPr>
          <a:lstStyle/>
          <a:p>
            <a:pPr marL="0" indent="0">
              <a:buNone/>
            </a:pPr>
            <a:r>
              <a:rPr lang="en-US" sz="3600" b="1" dirty="0">
                <a:solidFill>
                  <a:srgbClr val="000000"/>
                </a:solidFill>
              </a:rPr>
              <a:t>…we can not abstain from guidance because the evidence is not solid</a:t>
            </a:r>
          </a:p>
        </p:txBody>
      </p:sp>
      <p:sp>
        <p:nvSpPr>
          <p:cNvPr id="32" name="Rectangle 15">
            <a:extLst>
              <a:ext uri="{FF2B5EF4-FFF2-40B4-BE49-F238E27FC236}">
                <a16:creationId xmlns:a16="http://schemas.microsoft.com/office/drawing/2014/main" id="{4063B759-00FC-46D1-9898-8E8625268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254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endParaRPr lang="en-GB" sz="3200" dirty="0"/>
          </a:p>
          <a:p>
            <a:pPr marL="0" indent="0" algn="ctr">
              <a:buNone/>
            </a:pPr>
            <a:r>
              <a:rPr lang="en-GB" sz="3200" dirty="0"/>
              <a:t>“ It is certain that high-quality evidence will not be available in all clinical situations, and in situations where high-quality evidence is not available, expert opinion and careful synthesis of low quality evidence will continue to appropriately guide clinical practice.”</a:t>
            </a:r>
          </a:p>
        </p:txBody>
      </p:sp>
      <p:sp>
        <p:nvSpPr>
          <p:cNvPr id="4" name="Tijdelijke aanduiding voor voettekst 3"/>
          <p:cNvSpPr>
            <a:spLocks noGrp="1"/>
          </p:cNvSpPr>
          <p:nvPr>
            <p:ph type="ftr" sz="quarter" idx="11"/>
          </p:nvPr>
        </p:nvSpPr>
        <p:spPr>
          <a:xfrm>
            <a:off x="718457" y="6176963"/>
            <a:ext cx="2950029" cy="365125"/>
          </a:xfrm>
          <a:ln>
            <a:noFill/>
          </a:ln>
        </p:spPr>
        <p:style>
          <a:lnRef idx="2">
            <a:schemeClr val="dk1"/>
          </a:lnRef>
          <a:fillRef idx="1">
            <a:schemeClr val="lt1"/>
          </a:fillRef>
          <a:effectRef idx="0">
            <a:schemeClr val="dk1"/>
          </a:effectRef>
          <a:fontRef idx="minor">
            <a:schemeClr val="dk1"/>
          </a:fontRef>
        </p:style>
        <p:txBody>
          <a:bodyPr/>
          <a:lstStyle/>
          <a:p>
            <a:pPr>
              <a:defRPr/>
            </a:pPr>
            <a:r>
              <a:rPr lang="nl-NL" sz="1400" dirty="0" err="1">
                <a:solidFill>
                  <a:schemeClr val="tx1"/>
                </a:solidFill>
              </a:rPr>
              <a:t>Vigersky</a:t>
            </a:r>
            <a:r>
              <a:rPr lang="nl-NL" sz="1400" dirty="0">
                <a:solidFill>
                  <a:schemeClr val="tx1"/>
                </a:solidFill>
              </a:rPr>
              <a:t> JCEM May 2013</a:t>
            </a:r>
          </a:p>
        </p:txBody>
      </p:sp>
    </p:spTree>
    <p:extLst>
      <p:ext uri="{BB962C8B-B14F-4D97-AF65-F5344CB8AC3E}">
        <p14:creationId xmlns:p14="http://schemas.microsoft.com/office/powerpoint/2010/main" val="3099676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7E578-CCFA-23CB-F07F-FEACEB8F32A3}"/>
              </a:ext>
            </a:extLst>
          </p:cNvPr>
          <p:cNvSpPr>
            <a:spLocks noGrp="1"/>
          </p:cNvSpPr>
          <p:nvPr>
            <p:ph idx="1"/>
          </p:nvPr>
        </p:nvSpPr>
        <p:spPr/>
        <p:txBody>
          <a:bodyPr>
            <a:normAutofit/>
          </a:bodyPr>
          <a:lstStyle/>
          <a:p>
            <a:pPr>
              <a:buFont typeface="Wingdings" panose="05000000000000000000" pitchFamily="2" charset="2"/>
              <a:buChar char="§"/>
            </a:pPr>
            <a:r>
              <a:rPr lang="en-US" dirty="0"/>
              <a:t>What is the incidence of recovery of HPA axis in patients with glucocorticoid-induced adrenal insufficiency?</a:t>
            </a:r>
          </a:p>
          <a:p>
            <a:pPr>
              <a:buFont typeface="Wingdings" panose="05000000000000000000" pitchFamily="2" charset="2"/>
              <a:buChar char="§"/>
            </a:pPr>
            <a:r>
              <a:rPr lang="en-US" dirty="0">
                <a:solidFill>
                  <a:schemeClr val="bg2">
                    <a:lumMod val="75000"/>
                  </a:schemeClr>
                </a:solidFill>
              </a:rPr>
              <a:t>Which clinical/biochemical parameters predict recovery of HPA axis function in patients with glucocorticoid-induced adrenal insufficiency?</a:t>
            </a:r>
          </a:p>
          <a:p>
            <a:pPr>
              <a:buFont typeface="Wingdings" panose="05000000000000000000" pitchFamily="2" charset="2"/>
              <a:buChar char="§"/>
            </a:pPr>
            <a:r>
              <a:rPr lang="en-US" dirty="0"/>
              <a:t>What is the optimal tapering scheme in patients no longer requiring chronic glucocorticoid treatment for the underlying condition?</a:t>
            </a:r>
          </a:p>
          <a:p>
            <a:pPr>
              <a:buFont typeface="Wingdings" panose="05000000000000000000" pitchFamily="2" charset="2"/>
              <a:buChar char="§"/>
            </a:pPr>
            <a:r>
              <a:rPr lang="en-US" dirty="0"/>
              <a:t>What is the diagnostic accuracy of a morning cortisol value vs. 250 ACTH-test in diagnosing glucocorticoid-induced adrenal insufficiency?</a:t>
            </a:r>
          </a:p>
          <a:p>
            <a:pPr>
              <a:buFont typeface="Wingdings" panose="05000000000000000000" pitchFamily="2" charset="2"/>
              <a:buChar char="§"/>
            </a:pPr>
            <a:endParaRPr lang="nl-NL" sz="3600" dirty="0"/>
          </a:p>
        </p:txBody>
      </p:sp>
      <p:sp>
        <p:nvSpPr>
          <p:cNvPr id="4"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Clinical questions</a:t>
            </a:r>
          </a:p>
        </p:txBody>
      </p:sp>
    </p:spTree>
    <p:extLst>
      <p:ext uri="{BB962C8B-B14F-4D97-AF65-F5344CB8AC3E}">
        <p14:creationId xmlns:p14="http://schemas.microsoft.com/office/powerpoint/2010/main" val="3574834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222FC4-C9D1-652B-3438-486E00245602}"/>
              </a:ext>
            </a:extLst>
          </p:cNvPr>
          <p:cNvPicPr>
            <a:picLocks noGrp="1" noChangeAspect="1"/>
          </p:cNvPicPr>
          <p:nvPr>
            <p:ph idx="1"/>
          </p:nvPr>
        </p:nvPicPr>
        <p:blipFill rotWithShape="1">
          <a:blip r:embed="rId2"/>
          <a:srcRect t="5418"/>
          <a:stretch/>
        </p:blipFill>
        <p:spPr>
          <a:xfrm>
            <a:off x="2877294" y="2612391"/>
            <a:ext cx="6676281" cy="3997960"/>
          </a:xfrm>
          <a:ln>
            <a:solidFill>
              <a:schemeClr val="tx1"/>
            </a:solidFill>
          </a:ln>
        </p:spPr>
      </p:pic>
      <p:sp>
        <p:nvSpPr>
          <p:cNvPr id="6" name="Tijdelijke aanduiding voor voettekst 3">
            <a:extLst>
              <a:ext uri="{FF2B5EF4-FFF2-40B4-BE49-F238E27FC236}">
                <a16:creationId xmlns:a16="http://schemas.microsoft.com/office/drawing/2014/main" id="{B7D500C1-D5A3-F1DC-854E-33BD2E777D03}"/>
              </a:ext>
            </a:extLst>
          </p:cNvPr>
          <p:cNvSpPr>
            <a:spLocks noGrp="1"/>
          </p:cNvSpPr>
          <p:nvPr>
            <p:ph type="ftr" sz="quarter" idx="11"/>
          </p:nvPr>
        </p:nvSpPr>
        <p:spPr>
          <a:xfrm>
            <a:off x="10018224" y="6319837"/>
            <a:ext cx="2040241" cy="365125"/>
          </a:xfrm>
          <a:ln>
            <a:noFill/>
          </a:ln>
        </p:spPr>
        <p:style>
          <a:lnRef idx="2">
            <a:schemeClr val="dk1"/>
          </a:lnRef>
          <a:fillRef idx="1">
            <a:schemeClr val="lt1"/>
          </a:fillRef>
          <a:effectRef idx="0">
            <a:schemeClr val="dk1"/>
          </a:effectRef>
          <a:fontRef idx="minor">
            <a:schemeClr val="dk1"/>
          </a:fontRef>
        </p:style>
        <p:txBody>
          <a:bodyPr/>
          <a:lstStyle/>
          <a:p>
            <a:pPr>
              <a:defRPr/>
            </a:pPr>
            <a:r>
              <a:rPr lang="nl-NL" sz="1400" dirty="0">
                <a:solidFill>
                  <a:schemeClr val="tx1"/>
                </a:solidFill>
              </a:rPr>
              <a:t>Broersen JCEM 2015</a:t>
            </a:r>
          </a:p>
        </p:txBody>
      </p:sp>
      <p:sp>
        <p:nvSpPr>
          <p:cNvPr id="8" name="TextBox 7">
            <a:extLst>
              <a:ext uri="{FF2B5EF4-FFF2-40B4-BE49-F238E27FC236}">
                <a16:creationId xmlns:a16="http://schemas.microsoft.com/office/drawing/2014/main" id="{F798E0C4-E438-3EBC-0A46-AFF17E30528E}"/>
              </a:ext>
            </a:extLst>
          </p:cNvPr>
          <p:cNvSpPr txBox="1"/>
          <p:nvPr/>
        </p:nvSpPr>
        <p:spPr>
          <a:xfrm>
            <a:off x="245529" y="1379506"/>
            <a:ext cx="8130559" cy="114307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150000"/>
              </a:lnSpc>
            </a:pPr>
            <a:r>
              <a:rPr lang="en-US" sz="2400" dirty="0"/>
              <a:t>Retest after 4 weeks (N=141): decrease in AI from 39% to 15% </a:t>
            </a:r>
          </a:p>
          <a:p>
            <a:pPr>
              <a:lnSpc>
                <a:spcPct val="150000"/>
              </a:lnSpc>
            </a:pPr>
            <a:r>
              <a:rPr lang="en-US" sz="2400" dirty="0"/>
              <a:t>Retest after 6 months (N=174): decrease in AI from 56% to 25% </a:t>
            </a:r>
            <a:endParaRPr lang="nl-NL" sz="2400" dirty="0"/>
          </a:p>
        </p:txBody>
      </p:sp>
      <p:sp>
        <p:nvSpPr>
          <p:cNvPr id="7"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fontScale="70000" lnSpcReduction="2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Incidence of recovery of HPA axis in GC-induced AI?</a:t>
            </a:r>
          </a:p>
        </p:txBody>
      </p:sp>
    </p:spTree>
    <p:extLst>
      <p:ext uri="{BB962C8B-B14F-4D97-AF65-F5344CB8AC3E}">
        <p14:creationId xmlns:p14="http://schemas.microsoft.com/office/powerpoint/2010/main" val="3898050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3">
            <a:extLst>
              <a:ext uri="{FF2B5EF4-FFF2-40B4-BE49-F238E27FC236}">
                <a16:creationId xmlns:a16="http://schemas.microsoft.com/office/drawing/2014/main" id="{B7D500C1-D5A3-F1DC-854E-33BD2E777D03}"/>
              </a:ext>
            </a:extLst>
          </p:cNvPr>
          <p:cNvSpPr>
            <a:spLocks noGrp="1"/>
          </p:cNvSpPr>
          <p:nvPr>
            <p:ph type="ftr" sz="quarter" idx="11"/>
          </p:nvPr>
        </p:nvSpPr>
        <p:spPr>
          <a:xfrm>
            <a:off x="10018224" y="6319837"/>
            <a:ext cx="2040241" cy="365125"/>
          </a:xfrm>
          <a:ln>
            <a:noFill/>
          </a:ln>
        </p:spPr>
        <p:style>
          <a:lnRef idx="2">
            <a:schemeClr val="dk1"/>
          </a:lnRef>
          <a:fillRef idx="1">
            <a:schemeClr val="lt1"/>
          </a:fillRef>
          <a:effectRef idx="0">
            <a:schemeClr val="dk1"/>
          </a:effectRef>
          <a:fontRef idx="minor">
            <a:schemeClr val="dk1"/>
          </a:fontRef>
        </p:style>
        <p:txBody>
          <a:bodyPr/>
          <a:lstStyle/>
          <a:p>
            <a:pPr>
              <a:defRPr/>
            </a:pPr>
            <a:r>
              <a:rPr lang="nl-NL" sz="1400" dirty="0">
                <a:solidFill>
                  <a:schemeClr val="tx1"/>
                </a:solidFill>
              </a:rPr>
              <a:t>Broersen JCEM 2015</a:t>
            </a:r>
          </a:p>
        </p:txBody>
      </p:sp>
      <p:sp>
        <p:nvSpPr>
          <p:cNvPr id="8" name="TextBox 7">
            <a:extLst>
              <a:ext uri="{FF2B5EF4-FFF2-40B4-BE49-F238E27FC236}">
                <a16:creationId xmlns:a16="http://schemas.microsoft.com/office/drawing/2014/main" id="{F798E0C4-E438-3EBC-0A46-AFF17E30528E}"/>
              </a:ext>
            </a:extLst>
          </p:cNvPr>
          <p:cNvSpPr txBox="1"/>
          <p:nvPr/>
        </p:nvSpPr>
        <p:spPr>
          <a:xfrm>
            <a:off x="245529" y="1379506"/>
            <a:ext cx="8130559" cy="114307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150000"/>
              </a:lnSpc>
            </a:pPr>
            <a:r>
              <a:rPr lang="en-US" sz="2400" dirty="0"/>
              <a:t>Retest after 4 weeks (N=141): decrease in AI from 39% to 15% </a:t>
            </a:r>
          </a:p>
          <a:p>
            <a:pPr>
              <a:lnSpc>
                <a:spcPct val="150000"/>
              </a:lnSpc>
            </a:pPr>
            <a:r>
              <a:rPr lang="en-US" sz="2400" dirty="0"/>
              <a:t>Retest after 6 months (N=174): decrease in AI from 56% to 25% </a:t>
            </a:r>
            <a:endParaRPr lang="nl-NL" sz="2400" dirty="0"/>
          </a:p>
        </p:txBody>
      </p:sp>
      <p:sp>
        <p:nvSpPr>
          <p:cNvPr id="7"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fontScale="70000" lnSpcReduction="2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Incidence of recovery of HPA axis in GC-induced AI?</a:t>
            </a:r>
          </a:p>
        </p:txBody>
      </p:sp>
      <p:sp>
        <p:nvSpPr>
          <p:cNvPr id="9" name="TextBox 8">
            <a:extLst>
              <a:ext uri="{FF2B5EF4-FFF2-40B4-BE49-F238E27FC236}">
                <a16:creationId xmlns:a16="http://schemas.microsoft.com/office/drawing/2014/main" id="{977606F5-6454-5E7D-27CC-58AFFAD0282C}"/>
              </a:ext>
            </a:extLst>
          </p:cNvPr>
          <p:cNvSpPr txBox="1"/>
          <p:nvPr/>
        </p:nvSpPr>
        <p:spPr>
          <a:xfrm>
            <a:off x="2855379" y="2916825"/>
            <a:ext cx="6120784" cy="3600986"/>
          </a:xfrm>
          <a:prstGeom prst="rect">
            <a:avLst/>
          </a:prstGeom>
          <a:solidFill>
            <a:srgbClr val="D14224"/>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chemeClr val="bg1"/>
                </a:solidFill>
              </a:rPr>
              <a:t>However:</a:t>
            </a:r>
          </a:p>
          <a:p>
            <a:pPr marL="342900" indent="-342900">
              <a:buFont typeface="Wingdings" panose="05000000000000000000" pitchFamily="2" charset="2"/>
              <a:buChar char="§"/>
            </a:pPr>
            <a:r>
              <a:rPr lang="en-US" sz="2400" dirty="0">
                <a:solidFill>
                  <a:schemeClr val="bg1"/>
                </a:solidFill>
              </a:rPr>
              <a:t>Different populations</a:t>
            </a:r>
          </a:p>
          <a:p>
            <a:pPr marL="342900" indent="-342900">
              <a:buFont typeface="Wingdings" panose="05000000000000000000" pitchFamily="2" charset="2"/>
              <a:buChar char="§"/>
            </a:pPr>
            <a:r>
              <a:rPr lang="en-US" sz="2400" dirty="0">
                <a:solidFill>
                  <a:schemeClr val="bg1"/>
                </a:solidFill>
              </a:rPr>
              <a:t>Different tests and cut-offs</a:t>
            </a:r>
          </a:p>
          <a:p>
            <a:pPr marL="342900" indent="-342900">
              <a:buFont typeface="Wingdings" panose="05000000000000000000" pitchFamily="2" charset="2"/>
              <a:buChar char="§"/>
            </a:pPr>
            <a:r>
              <a:rPr lang="en-US" sz="2400" dirty="0">
                <a:solidFill>
                  <a:schemeClr val="bg1"/>
                </a:solidFill>
              </a:rPr>
              <a:t>Unclear selection of patients</a:t>
            </a:r>
          </a:p>
          <a:p>
            <a:pPr marL="285750" indent="-285750">
              <a:buFont typeface="Arial" panose="020B0604020202020204" pitchFamily="34" charset="0"/>
              <a:buChar char="•"/>
            </a:pPr>
            <a:endParaRPr lang="en-US" sz="2400" dirty="0">
              <a:solidFill>
                <a:schemeClr val="bg1"/>
              </a:solidFill>
            </a:endParaRPr>
          </a:p>
          <a:p>
            <a:r>
              <a:rPr lang="en-US" sz="2400" b="1" dirty="0">
                <a:solidFill>
                  <a:schemeClr val="bg1"/>
                </a:solidFill>
              </a:rPr>
              <a:t>Importantly:</a:t>
            </a:r>
          </a:p>
          <a:p>
            <a:r>
              <a:rPr lang="en-US" sz="2400" dirty="0">
                <a:solidFill>
                  <a:schemeClr val="bg1"/>
                </a:solidFill>
              </a:rPr>
              <a:t>Data not related to clinically relevant outcomes </a:t>
            </a:r>
          </a:p>
          <a:p>
            <a:r>
              <a:rPr lang="en-US" sz="2400" dirty="0">
                <a:solidFill>
                  <a:schemeClr val="bg1"/>
                </a:solidFill>
              </a:rPr>
              <a:t>(symptoms, adrenal crises)</a:t>
            </a:r>
          </a:p>
          <a:p>
            <a:pPr>
              <a:lnSpc>
                <a:spcPct val="150000"/>
              </a:lnSpc>
            </a:pPr>
            <a:endParaRPr lang="nl-NL" sz="2400" dirty="0">
              <a:solidFill>
                <a:schemeClr val="bg1"/>
              </a:solidFill>
            </a:endParaRPr>
          </a:p>
        </p:txBody>
      </p:sp>
    </p:spTree>
    <p:extLst>
      <p:ext uri="{BB962C8B-B14F-4D97-AF65-F5344CB8AC3E}">
        <p14:creationId xmlns:p14="http://schemas.microsoft.com/office/powerpoint/2010/main" val="608725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18C13B-14E5-403C-D0F6-2A58A24DA209}"/>
              </a:ext>
            </a:extLst>
          </p:cNvPr>
          <p:cNvSpPr txBox="1"/>
          <p:nvPr/>
        </p:nvSpPr>
        <p:spPr>
          <a:xfrm>
            <a:off x="203230" y="1227106"/>
            <a:ext cx="5907621" cy="5262979"/>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400" dirty="0"/>
              <a:t>Data from 5 studies</a:t>
            </a:r>
          </a:p>
          <a:p>
            <a:pPr marL="342900" indent="-342900">
              <a:buFont typeface="Wingdings" panose="05000000000000000000" pitchFamily="2" charset="2"/>
              <a:buChar char="§"/>
            </a:pPr>
            <a:r>
              <a:rPr lang="en-US" sz="2400" dirty="0"/>
              <a:t>in MS, asthma, COPD</a:t>
            </a:r>
          </a:p>
          <a:p>
            <a:pPr marL="342900" indent="-342900">
              <a:buFont typeface="Wingdings" panose="05000000000000000000" pitchFamily="2" charset="2"/>
              <a:buChar char="§"/>
            </a:pPr>
            <a:r>
              <a:rPr lang="en-US" sz="2400" dirty="0"/>
              <a:t>AI not primary endpoint, but disease activity</a:t>
            </a:r>
          </a:p>
          <a:p>
            <a:pPr marL="342900" indent="-342900">
              <a:buFont typeface="Wingdings" panose="05000000000000000000" pitchFamily="2" charset="2"/>
              <a:buChar char="§"/>
            </a:pPr>
            <a:r>
              <a:rPr lang="en-US" sz="2400" dirty="0"/>
              <a:t>we looked for AI as side effect</a:t>
            </a:r>
          </a:p>
          <a:p>
            <a:pPr marL="342900" indent="-342900">
              <a:buFont typeface="Wingdings" panose="05000000000000000000" pitchFamily="2" charset="2"/>
              <a:buChar char="§"/>
            </a:pPr>
            <a:r>
              <a:rPr lang="en-US" sz="2400" dirty="0"/>
              <a:t>no biochemical testing performed</a:t>
            </a:r>
          </a:p>
          <a:p>
            <a:endParaRPr lang="en-US" sz="2400" dirty="0"/>
          </a:p>
          <a:p>
            <a:r>
              <a:rPr lang="en-US" sz="2400" dirty="0"/>
              <a:t>3 studies stop GC vs placebo (N=135):</a:t>
            </a:r>
          </a:p>
          <a:p>
            <a:r>
              <a:rPr lang="en-US" sz="2400" dirty="0"/>
              <a:t>1 study comparing tapering (N=131) vs continuing</a:t>
            </a:r>
          </a:p>
          <a:p>
            <a:r>
              <a:rPr lang="en-US" sz="2400" dirty="0"/>
              <a:t>1 study individualized tapering algorithm (N=598)</a:t>
            </a:r>
          </a:p>
          <a:p>
            <a:endParaRPr lang="en-US" sz="2400" dirty="0"/>
          </a:p>
          <a:p>
            <a:r>
              <a:rPr lang="en-US" sz="2400" b="1" u="sng" dirty="0"/>
              <a:t>No case of severe AI </a:t>
            </a:r>
            <a:endParaRPr lang="nl-NL" sz="2400" u="sng" dirty="0"/>
          </a:p>
        </p:txBody>
      </p:sp>
      <p:sp>
        <p:nvSpPr>
          <p:cNvPr id="6"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Optimal tapering scheme</a:t>
            </a:r>
          </a:p>
        </p:txBody>
      </p:sp>
    </p:spTree>
    <p:extLst>
      <p:ext uri="{BB962C8B-B14F-4D97-AF65-F5344CB8AC3E}">
        <p14:creationId xmlns:p14="http://schemas.microsoft.com/office/powerpoint/2010/main" val="3504427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18C13B-14E5-403C-D0F6-2A58A24DA209}"/>
              </a:ext>
            </a:extLst>
          </p:cNvPr>
          <p:cNvSpPr txBox="1"/>
          <p:nvPr/>
        </p:nvSpPr>
        <p:spPr>
          <a:xfrm>
            <a:off x="203230" y="1227106"/>
            <a:ext cx="5907621" cy="5262979"/>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400" dirty="0"/>
              <a:t>Data from 5 studies</a:t>
            </a:r>
          </a:p>
          <a:p>
            <a:pPr marL="342900" indent="-342900">
              <a:buFont typeface="Wingdings" panose="05000000000000000000" pitchFamily="2" charset="2"/>
              <a:buChar char="§"/>
            </a:pPr>
            <a:r>
              <a:rPr lang="en-US" sz="2400" dirty="0"/>
              <a:t>in MS, asthma, COPD</a:t>
            </a:r>
          </a:p>
          <a:p>
            <a:pPr marL="342900" indent="-342900">
              <a:buFont typeface="Wingdings" panose="05000000000000000000" pitchFamily="2" charset="2"/>
              <a:buChar char="§"/>
            </a:pPr>
            <a:r>
              <a:rPr lang="en-US" sz="2400" dirty="0"/>
              <a:t>AI not primary endpoint, but disease activity</a:t>
            </a:r>
          </a:p>
          <a:p>
            <a:pPr marL="342900" indent="-342900">
              <a:buFont typeface="Wingdings" panose="05000000000000000000" pitchFamily="2" charset="2"/>
              <a:buChar char="§"/>
            </a:pPr>
            <a:r>
              <a:rPr lang="en-US" sz="2400" dirty="0"/>
              <a:t>we looked for AI as side effect</a:t>
            </a:r>
          </a:p>
          <a:p>
            <a:pPr marL="342900" indent="-342900">
              <a:buFont typeface="Wingdings" panose="05000000000000000000" pitchFamily="2" charset="2"/>
              <a:buChar char="§"/>
            </a:pPr>
            <a:r>
              <a:rPr lang="en-US" sz="2400" dirty="0"/>
              <a:t>no biochemical testing performed</a:t>
            </a:r>
          </a:p>
          <a:p>
            <a:endParaRPr lang="en-US" sz="2400" dirty="0"/>
          </a:p>
          <a:p>
            <a:r>
              <a:rPr lang="en-US" sz="2400" dirty="0"/>
              <a:t>3 studies stop GC vs placebo (N=135):</a:t>
            </a:r>
          </a:p>
          <a:p>
            <a:r>
              <a:rPr lang="en-US" sz="2400" dirty="0"/>
              <a:t>1 study comparing tapering (N=131) vs continuing</a:t>
            </a:r>
          </a:p>
          <a:p>
            <a:r>
              <a:rPr lang="en-US" sz="2400" dirty="0"/>
              <a:t>1 study individualized tapering algorithm (N=598)</a:t>
            </a:r>
          </a:p>
          <a:p>
            <a:endParaRPr lang="en-US" sz="2400" dirty="0"/>
          </a:p>
          <a:p>
            <a:r>
              <a:rPr lang="en-US" sz="2400" b="1" u="sng" dirty="0"/>
              <a:t>No case of severe AI </a:t>
            </a:r>
            <a:endParaRPr lang="nl-NL" sz="2400" u="sng" dirty="0"/>
          </a:p>
        </p:txBody>
      </p:sp>
      <p:sp>
        <p:nvSpPr>
          <p:cNvPr id="5" name="TextBox 4">
            <a:extLst>
              <a:ext uri="{FF2B5EF4-FFF2-40B4-BE49-F238E27FC236}">
                <a16:creationId xmlns:a16="http://schemas.microsoft.com/office/drawing/2014/main" id="{EF4E2A0A-647F-4E68-8F13-477289211152}"/>
              </a:ext>
            </a:extLst>
          </p:cNvPr>
          <p:cNvSpPr txBox="1"/>
          <p:nvPr/>
        </p:nvSpPr>
        <p:spPr>
          <a:xfrm>
            <a:off x="6423172" y="2564744"/>
            <a:ext cx="5500224" cy="1938992"/>
          </a:xfrm>
          <a:prstGeom prst="rect">
            <a:avLst/>
          </a:prstGeom>
          <a:solidFill>
            <a:srgbClr val="D14224"/>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chemeClr val="bg1"/>
                </a:solidFill>
              </a:rPr>
              <a:t>However:</a:t>
            </a:r>
          </a:p>
          <a:p>
            <a:pPr marL="342900" indent="-342900">
              <a:buFont typeface="Wingdings" panose="05000000000000000000" pitchFamily="2" charset="2"/>
              <a:buChar char="§"/>
            </a:pPr>
            <a:r>
              <a:rPr lang="en-US" sz="2400" dirty="0">
                <a:solidFill>
                  <a:schemeClr val="bg1"/>
                </a:solidFill>
              </a:rPr>
              <a:t>relatively small number of patients</a:t>
            </a:r>
          </a:p>
          <a:p>
            <a:pPr marL="342900" indent="-342900">
              <a:buFont typeface="Wingdings" panose="05000000000000000000" pitchFamily="2" charset="2"/>
              <a:buChar char="§"/>
            </a:pPr>
            <a:r>
              <a:rPr lang="en-US" sz="2400" dirty="0">
                <a:solidFill>
                  <a:schemeClr val="bg1"/>
                </a:solidFill>
              </a:rPr>
              <a:t>no data on biochemical testing</a:t>
            </a:r>
          </a:p>
          <a:p>
            <a:pPr marL="342900" indent="-342900">
              <a:buFont typeface="Wingdings" panose="05000000000000000000" pitchFamily="2" charset="2"/>
              <a:buChar char="§"/>
            </a:pPr>
            <a:r>
              <a:rPr lang="en-US" sz="2400" dirty="0">
                <a:solidFill>
                  <a:schemeClr val="bg1"/>
                </a:solidFill>
              </a:rPr>
              <a:t>no data comparing tapering vs stopping</a:t>
            </a:r>
          </a:p>
          <a:p>
            <a:endParaRPr lang="en-US" sz="2400" dirty="0">
              <a:solidFill>
                <a:schemeClr val="bg1"/>
              </a:solidFill>
            </a:endParaRPr>
          </a:p>
        </p:txBody>
      </p:sp>
      <p:sp>
        <p:nvSpPr>
          <p:cNvPr id="6"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Optimal tapering scheme</a:t>
            </a:r>
          </a:p>
        </p:txBody>
      </p:sp>
    </p:spTree>
    <p:extLst>
      <p:ext uri="{BB962C8B-B14F-4D97-AF65-F5344CB8AC3E}">
        <p14:creationId xmlns:p14="http://schemas.microsoft.com/office/powerpoint/2010/main" val="2914018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9E1D9B-E1F5-49B4-2FEC-BC8A09D13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EBAAADB-25A4-5D72-86E5-15D669C534EE}"/>
              </a:ext>
            </a:extLst>
          </p:cNvPr>
          <p:cNvSpPr/>
          <p:nvPr/>
        </p:nvSpPr>
        <p:spPr>
          <a:xfrm>
            <a:off x="591863" y="2690707"/>
            <a:ext cx="11364401" cy="3527953"/>
          </a:xfrm>
          <a:prstGeom prst="rect">
            <a:avLst/>
          </a:prstGeom>
        </p:spPr>
        <p:txBody>
          <a:bodyPr wrap="square" lIns="91440" tIns="45720" rIns="91440" bIns="45720" anchor="t">
            <a:spAutoFit/>
          </a:bodyPr>
          <a:lstStyle/>
          <a:p>
            <a:pPr marL="895350" indent="-895350">
              <a:lnSpc>
                <a:spcPct val="125000"/>
              </a:lnSpc>
            </a:pPr>
            <a:r>
              <a:rPr lang="en-GB" dirty="0">
                <a:solidFill>
                  <a:srgbClr val="385E9D"/>
                </a:solidFill>
                <a:cs typeface="Arial"/>
                <a:sym typeface="Wingdings 2"/>
              </a:rPr>
              <a:t>X </a:t>
            </a:r>
            <a:r>
              <a:rPr lang="en-GB" b="1" dirty="0">
                <a:solidFill>
                  <a:srgbClr val="385E9D"/>
                </a:solidFill>
                <a:cs typeface="Arial"/>
              </a:rPr>
              <a:t>we have the following potential conflicts of interest to report</a:t>
            </a:r>
            <a:r>
              <a:rPr lang="en-GB" dirty="0">
                <a:solidFill>
                  <a:srgbClr val="385E9D"/>
                </a:solidFill>
                <a:cs typeface="Arial"/>
              </a:rPr>
              <a:t>:</a:t>
            </a:r>
            <a:r>
              <a:rPr lang="en-GB" dirty="0">
                <a:cs typeface="Arial" panose="020B0604020202020204" pitchFamily="34" charset="0"/>
              </a:rPr>
              <a:t/>
            </a:r>
            <a:br>
              <a:rPr lang="en-GB" dirty="0">
                <a:cs typeface="Arial" panose="020B0604020202020204" pitchFamily="34" charset="0"/>
              </a:rPr>
            </a:br>
            <a:r>
              <a:rPr lang="en-GB" dirty="0">
                <a:solidFill>
                  <a:srgbClr val="385E9D"/>
                </a:solidFill>
                <a:cs typeface="Arial"/>
              </a:rPr>
              <a:t>	</a:t>
            </a:r>
            <a:r>
              <a:rPr lang="en-GB" dirty="0">
                <a:solidFill>
                  <a:srgbClr val="385E9D"/>
                </a:solidFill>
                <a:cs typeface="Arial"/>
                <a:sym typeface="Wingdings 2"/>
              </a:rPr>
              <a:t>X </a:t>
            </a:r>
            <a:r>
              <a:rPr lang="en-GB" dirty="0">
                <a:solidFill>
                  <a:srgbClr val="385E9D"/>
                </a:solidFill>
                <a:cs typeface="Arial"/>
              </a:rPr>
              <a:t>Research Contracts: </a:t>
            </a:r>
            <a:r>
              <a:rPr lang="en-GB" dirty="0" smtClean="0">
                <a:solidFill>
                  <a:srgbClr val="385E9D"/>
                </a:solidFill>
                <a:cs typeface="Arial"/>
              </a:rPr>
              <a:t/>
            </a:r>
            <a:br>
              <a:rPr lang="en-GB" dirty="0" smtClean="0">
                <a:solidFill>
                  <a:srgbClr val="385E9D"/>
                </a:solidFill>
                <a:cs typeface="Arial"/>
              </a:rPr>
            </a:br>
            <a:r>
              <a:rPr lang="en-GB" dirty="0" smtClean="0">
                <a:solidFill>
                  <a:srgbClr val="385E9D"/>
                </a:solidFill>
                <a:cs typeface="Arial"/>
              </a:rPr>
              <a:t>	I</a:t>
            </a:r>
            <a:r>
              <a:rPr lang="en-GB" dirty="0">
                <a:solidFill>
                  <a:srgbClr val="385E9D"/>
                </a:solidFill>
                <a:cs typeface="Arial"/>
              </a:rPr>
              <a:t>. Bancos (HRA Pharma, Recordati), T. Else (</a:t>
            </a:r>
            <a:r>
              <a:rPr lang="en-GB" dirty="0" err="1">
                <a:solidFill>
                  <a:srgbClr val="385E9D"/>
                </a:solidFill>
                <a:cs typeface="Arial"/>
              </a:rPr>
              <a:t>Corcept</a:t>
            </a:r>
            <a:r>
              <a:rPr lang="en-GB" dirty="0">
                <a:solidFill>
                  <a:srgbClr val="385E9D"/>
                </a:solidFill>
                <a:cs typeface="Arial"/>
              </a:rPr>
              <a:t>, </a:t>
            </a:r>
            <a:r>
              <a:rPr lang="en-GB" dirty="0" err="1">
                <a:solidFill>
                  <a:srgbClr val="385E9D"/>
                </a:solidFill>
                <a:cs typeface="Arial"/>
              </a:rPr>
              <a:t>Strongbridge</a:t>
            </a:r>
            <a:r>
              <a:rPr lang="en-GB" dirty="0">
                <a:solidFill>
                  <a:srgbClr val="385E9D"/>
                </a:solidFill>
                <a:cs typeface="Arial"/>
              </a:rPr>
              <a:t>), </a:t>
            </a:r>
            <a:r>
              <a:rPr lang="en-GB" dirty="0" smtClean="0">
                <a:solidFill>
                  <a:srgbClr val="385E9D"/>
                </a:solidFill>
                <a:cs typeface="Arial"/>
              </a:rPr>
              <a:t>N</a:t>
            </a:r>
            <a:r>
              <a:rPr lang="en-GB" dirty="0">
                <a:solidFill>
                  <a:srgbClr val="385E9D"/>
                </a:solidFill>
                <a:cs typeface="Arial"/>
              </a:rPr>
              <a:t>. Karavitaki (HRA pharma)</a:t>
            </a:r>
            <a:r>
              <a:rPr lang="en-GB" dirty="0">
                <a:cs typeface="Arial" panose="020B0604020202020204" pitchFamily="34" charset="0"/>
              </a:rPr>
              <a:t/>
            </a:r>
            <a:br>
              <a:rPr lang="en-GB" dirty="0">
                <a:cs typeface="Arial" panose="020B0604020202020204" pitchFamily="34" charset="0"/>
              </a:rPr>
            </a:br>
            <a:r>
              <a:rPr lang="en-GB" dirty="0">
                <a:solidFill>
                  <a:srgbClr val="385E9D"/>
                </a:solidFill>
                <a:cs typeface="Arial"/>
              </a:rPr>
              <a:t>	</a:t>
            </a:r>
            <a:r>
              <a:rPr lang="en-GB" dirty="0">
                <a:solidFill>
                  <a:srgbClr val="385E9D"/>
                </a:solidFill>
                <a:cs typeface="Arial"/>
                <a:sym typeface="Wingdings 2"/>
              </a:rPr>
              <a:t>X </a:t>
            </a:r>
            <a:r>
              <a:rPr lang="en-GB" dirty="0">
                <a:solidFill>
                  <a:srgbClr val="385E9D"/>
                </a:solidFill>
                <a:cs typeface="Arial"/>
              </a:rPr>
              <a:t>Consulting: </a:t>
            </a:r>
            <a:r>
              <a:rPr lang="en-GB" dirty="0" smtClean="0">
                <a:solidFill>
                  <a:srgbClr val="385E9D"/>
                </a:solidFill>
                <a:cs typeface="Arial"/>
              </a:rPr>
              <a:t/>
            </a:r>
            <a:br>
              <a:rPr lang="en-GB" dirty="0" smtClean="0">
                <a:solidFill>
                  <a:srgbClr val="385E9D"/>
                </a:solidFill>
                <a:cs typeface="Arial"/>
              </a:rPr>
            </a:br>
            <a:r>
              <a:rPr lang="en-GB" dirty="0" smtClean="0">
                <a:solidFill>
                  <a:srgbClr val="385E9D"/>
                </a:solidFill>
                <a:cs typeface="Arial"/>
              </a:rPr>
              <a:t>	I</a:t>
            </a:r>
            <a:r>
              <a:rPr lang="en-GB" dirty="0">
                <a:solidFill>
                  <a:srgbClr val="385E9D"/>
                </a:solidFill>
                <a:cs typeface="Arial"/>
              </a:rPr>
              <a:t>. Bancos (Diurnal, Neurocrine, Spruce, </a:t>
            </a:r>
            <a:r>
              <a:rPr lang="en-GB" dirty="0" err="1">
                <a:solidFill>
                  <a:srgbClr val="385E9D"/>
                </a:solidFill>
                <a:cs typeface="Arial"/>
              </a:rPr>
              <a:t>Adrenas</a:t>
            </a:r>
            <a:r>
              <a:rPr lang="en-GB" dirty="0">
                <a:solidFill>
                  <a:srgbClr val="385E9D"/>
                </a:solidFill>
                <a:cs typeface="Arial"/>
              </a:rPr>
              <a:t>, </a:t>
            </a:r>
            <a:r>
              <a:rPr lang="en-GB" dirty="0" err="1">
                <a:solidFill>
                  <a:srgbClr val="385E9D"/>
                </a:solidFill>
                <a:cs typeface="Arial"/>
              </a:rPr>
              <a:t>Corcept</a:t>
            </a:r>
            <a:r>
              <a:rPr lang="en-GB" dirty="0">
                <a:solidFill>
                  <a:srgbClr val="385E9D"/>
                </a:solidFill>
                <a:cs typeface="Arial"/>
              </a:rPr>
              <a:t>, Xeris, </a:t>
            </a:r>
            <a:r>
              <a:rPr lang="en-GB" dirty="0" err="1">
                <a:solidFill>
                  <a:srgbClr val="385E9D"/>
                </a:solidFill>
                <a:cs typeface="Arial"/>
              </a:rPr>
              <a:t>NovoNordisk</a:t>
            </a:r>
            <a:r>
              <a:rPr lang="en-GB" dirty="0">
                <a:solidFill>
                  <a:srgbClr val="385E9D"/>
                </a:solidFill>
                <a:cs typeface="Arial"/>
              </a:rPr>
              <a:t>, AstraZeneca, </a:t>
            </a:r>
            <a:r>
              <a:rPr lang="en-GB" dirty="0" err="1" smtClean="0">
                <a:solidFill>
                  <a:srgbClr val="385E9D"/>
                </a:solidFill>
                <a:cs typeface="Arial"/>
              </a:rPr>
              <a:t>Recordati</a:t>
            </a:r>
            <a:r>
              <a:rPr lang="en-GB" dirty="0">
                <a:solidFill>
                  <a:srgbClr val="385E9D"/>
                </a:solidFill>
                <a:cs typeface="Arial"/>
              </a:rPr>
              <a:t>, HRA Pharma, Sparrow, </a:t>
            </a:r>
            <a:r>
              <a:rPr lang="en-GB" dirty="0" err="1">
                <a:solidFill>
                  <a:srgbClr val="385E9D"/>
                </a:solidFill>
                <a:cs typeface="Arial"/>
              </a:rPr>
              <a:t>Crinetics</a:t>
            </a:r>
            <a:r>
              <a:rPr lang="en-GB" dirty="0">
                <a:solidFill>
                  <a:srgbClr val="385E9D"/>
                </a:solidFill>
                <a:cs typeface="Arial"/>
              </a:rPr>
              <a:t>), T. Else (</a:t>
            </a:r>
            <a:r>
              <a:rPr lang="en-GB" dirty="0" err="1">
                <a:solidFill>
                  <a:srgbClr val="385E9D"/>
                </a:solidFill>
                <a:cs typeface="Arial"/>
              </a:rPr>
              <a:t>Corcept</a:t>
            </a:r>
            <a:r>
              <a:rPr lang="en-GB" dirty="0">
                <a:solidFill>
                  <a:srgbClr val="385E9D"/>
                </a:solidFill>
                <a:cs typeface="Arial"/>
              </a:rPr>
              <a:t>, Merck, HRA Pharma), </a:t>
            </a:r>
            <a:r>
              <a:rPr lang="en-GB" dirty="0">
                <a:solidFill>
                  <a:srgbClr val="385E9D"/>
                </a:solidFill>
                <a:cs typeface="Calibri"/>
              </a:rPr>
              <a:t>N. </a:t>
            </a:r>
            <a:r>
              <a:rPr lang="en-GB" dirty="0" err="1">
                <a:solidFill>
                  <a:srgbClr val="385E9D"/>
                </a:solidFill>
                <a:cs typeface="Calibri"/>
              </a:rPr>
              <a:t>Karavitaki</a:t>
            </a:r>
            <a:r>
              <a:rPr lang="en-GB" dirty="0">
                <a:solidFill>
                  <a:srgbClr val="385E9D"/>
                </a:solidFill>
                <a:cs typeface="Calibri"/>
              </a:rPr>
              <a:t> (Recordati, HRA pharma)</a:t>
            </a:r>
            <a:r>
              <a:rPr lang="en-GB" dirty="0">
                <a:cs typeface="Arial" panose="020B0604020202020204" pitchFamily="34" charset="0"/>
              </a:rPr>
              <a:t/>
            </a:r>
            <a:br>
              <a:rPr lang="en-GB" dirty="0">
                <a:cs typeface="Arial" panose="020B0604020202020204" pitchFamily="34" charset="0"/>
              </a:rPr>
            </a:br>
            <a:r>
              <a:rPr lang="en-GB" dirty="0">
                <a:solidFill>
                  <a:srgbClr val="385E9D"/>
                </a:solidFill>
                <a:cs typeface="Arial"/>
              </a:rPr>
              <a:t>	</a:t>
            </a:r>
            <a:r>
              <a:rPr lang="en-GB" dirty="0">
                <a:solidFill>
                  <a:srgbClr val="385E9D"/>
                </a:solidFill>
                <a:cs typeface="Arial"/>
                <a:sym typeface="Wingdings 2"/>
              </a:rPr>
              <a:t> </a:t>
            </a:r>
            <a:r>
              <a:rPr lang="en-GB" dirty="0">
                <a:solidFill>
                  <a:srgbClr val="385E9D"/>
                </a:solidFill>
                <a:cs typeface="Arial"/>
              </a:rPr>
              <a:t>Employment in the Industry</a:t>
            </a:r>
            <a:r>
              <a:rPr lang="en-GB" dirty="0">
                <a:cs typeface="Arial" panose="020B0604020202020204" pitchFamily="34" charset="0"/>
              </a:rPr>
              <a:t/>
            </a:r>
            <a:br>
              <a:rPr lang="en-GB" dirty="0">
                <a:cs typeface="Arial" panose="020B0604020202020204" pitchFamily="34" charset="0"/>
              </a:rPr>
            </a:br>
            <a:r>
              <a:rPr lang="en-GB" dirty="0">
                <a:solidFill>
                  <a:srgbClr val="385E9D"/>
                </a:solidFill>
                <a:cs typeface="Arial"/>
              </a:rPr>
              <a:t>	</a:t>
            </a:r>
            <a:r>
              <a:rPr lang="en-GB" dirty="0">
                <a:solidFill>
                  <a:srgbClr val="385E9D"/>
                </a:solidFill>
                <a:cs typeface="Arial"/>
                <a:sym typeface="Wingdings 2"/>
              </a:rPr>
              <a:t> </a:t>
            </a:r>
            <a:r>
              <a:rPr lang="en-GB" dirty="0">
                <a:solidFill>
                  <a:srgbClr val="385E9D"/>
                </a:solidFill>
                <a:cs typeface="Arial"/>
              </a:rPr>
              <a:t>Stockholder of a healthcare company</a:t>
            </a:r>
            <a:r>
              <a:rPr lang="en-GB" dirty="0">
                <a:cs typeface="Arial" panose="020B0604020202020204" pitchFamily="34" charset="0"/>
              </a:rPr>
              <a:t/>
            </a:r>
            <a:br>
              <a:rPr lang="en-GB" dirty="0">
                <a:cs typeface="Arial" panose="020B0604020202020204" pitchFamily="34" charset="0"/>
              </a:rPr>
            </a:br>
            <a:r>
              <a:rPr lang="en-GB" dirty="0">
                <a:solidFill>
                  <a:srgbClr val="385E9D"/>
                </a:solidFill>
                <a:cs typeface="Arial"/>
              </a:rPr>
              <a:t>	</a:t>
            </a:r>
            <a:r>
              <a:rPr lang="en-GB" dirty="0">
                <a:solidFill>
                  <a:srgbClr val="385E9D"/>
                </a:solidFill>
                <a:cs typeface="Arial"/>
                <a:sym typeface="Wingdings 2"/>
              </a:rPr>
              <a:t> </a:t>
            </a:r>
            <a:r>
              <a:rPr lang="en-GB" dirty="0">
                <a:solidFill>
                  <a:srgbClr val="385E9D"/>
                </a:solidFill>
                <a:cs typeface="Arial"/>
              </a:rPr>
              <a:t>Owner of a healthcare company</a:t>
            </a:r>
            <a:r>
              <a:rPr lang="en-GB" dirty="0">
                <a:cs typeface="Arial" panose="020B0604020202020204" pitchFamily="34" charset="0"/>
              </a:rPr>
              <a:t/>
            </a:r>
            <a:br>
              <a:rPr lang="en-GB" dirty="0">
                <a:cs typeface="Arial" panose="020B0604020202020204" pitchFamily="34" charset="0"/>
              </a:rPr>
            </a:br>
            <a:r>
              <a:rPr lang="en-GB" dirty="0">
                <a:solidFill>
                  <a:srgbClr val="385E9D"/>
                </a:solidFill>
                <a:cs typeface="Arial"/>
              </a:rPr>
              <a:t>	</a:t>
            </a:r>
            <a:r>
              <a:rPr lang="en-GB" dirty="0">
                <a:solidFill>
                  <a:srgbClr val="385E9D"/>
                </a:solidFill>
                <a:cs typeface="Arial"/>
                <a:sym typeface="Wingdings 2"/>
              </a:rPr>
              <a:t> </a:t>
            </a:r>
            <a:r>
              <a:rPr lang="en-GB" dirty="0">
                <a:solidFill>
                  <a:srgbClr val="385E9D"/>
                </a:solidFill>
                <a:cs typeface="Arial"/>
              </a:rPr>
              <a:t>Other(s)</a:t>
            </a:r>
            <a:endParaRPr lang="en-GB" dirty="0">
              <a:solidFill>
                <a:srgbClr val="00B050"/>
              </a:solidFill>
              <a:ea typeface="Calibri"/>
              <a:cs typeface="Arial"/>
            </a:endParaRPr>
          </a:p>
        </p:txBody>
      </p:sp>
      <p:pic>
        <p:nvPicPr>
          <p:cNvPr id="3" name="Grafik 2" descr="Ein Bild, das Text, Screenshot, Schrift, Logo enthält.&#10;&#10;Beschreibung automatisch generiert.">
            <a:extLst>
              <a:ext uri="{FF2B5EF4-FFF2-40B4-BE49-F238E27FC236}">
                <a16:creationId xmlns:a16="http://schemas.microsoft.com/office/drawing/2014/main" id="{3152D706-A91F-F15A-2473-81AB2B324922}"/>
              </a:ext>
            </a:extLst>
          </p:cNvPr>
          <p:cNvPicPr>
            <a:picLocks noChangeAspect="1"/>
          </p:cNvPicPr>
          <p:nvPr/>
        </p:nvPicPr>
        <p:blipFill>
          <a:blip r:embed="rId3"/>
          <a:stretch>
            <a:fillRect/>
          </a:stretch>
        </p:blipFill>
        <p:spPr>
          <a:xfrm>
            <a:off x="8362218" y="4013"/>
            <a:ext cx="3839308" cy="1769972"/>
          </a:xfrm>
          <a:prstGeom prst="rect">
            <a:avLst/>
          </a:prstGeom>
        </p:spPr>
      </p:pic>
    </p:spTree>
    <p:extLst>
      <p:ext uri="{BB962C8B-B14F-4D97-AF65-F5344CB8AC3E}">
        <p14:creationId xmlns:p14="http://schemas.microsoft.com/office/powerpoint/2010/main" val="2415988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7C1CF80-B554-3274-1453-3D683FA756E9}"/>
              </a:ext>
            </a:extLst>
          </p:cNvPr>
          <p:cNvGraphicFramePr>
            <a:graphicFrameLocks noGrp="1"/>
          </p:cNvGraphicFramePr>
          <p:nvPr>
            <p:ph idx="1"/>
            <p:extLst>
              <p:ext uri="{D42A27DB-BD31-4B8C-83A1-F6EECF244321}">
                <p14:modId xmlns:p14="http://schemas.microsoft.com/office/powerpoint/2010/main" val="2810185845"/>
              </p:ext>
            </p:extLst>
          </p:nvPr>
        </p:nvGraphicFramePr>
        <p:xfrm>
          <a:off x="2382494" y="1583370"/>
          <a:ext cx="7456714" cy="2595880"/>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2981148483"/>
                    </a:ext>
                  </a:extLst>
                </a:gridCol>
                <a:gridCol w="3034937">
                  <a:extLst>
                    <a:ext uri="{9D8B030D-6E8A-4147-A177-3AD203B41FA5}">
                      <a16:colId xmlns:a16="http://schemas.microsoft.com/office/drawing/2014/main" val="3491212505"/>
                    </a:ext>
                  </a:extLst>
                </a:gridCol>
                <a:gridCol w="2318657">
                  <a:extLst>
                    <a:ext uri="{9D8B030D-6E8A-4147-A177-3AD203B41FA5}">
                      <a16:colId xmlns:a16="http://schemas.microsoft.com/office/drawing/2014/main" val="524258611"/>
                    </a:ext>
                  </a:extLst>
                </a:gridCol>
              </a:tblGrid>
              <a:tr h="370840">
                <a:tc>
                  <a:txBody>
                    <a:bodyPr/>
                    <a:lstStyle/>
                    <a:p>
                      <a:r>
                        <a:rPr lang="en-US" dirty="0"/>
                        <a:t>Study</a:t>
                      </a:r>
                      <a:endParaRPr lang="nl-NL" dirty="0"/>
                    </a:p>
                  </a:txBody>
                  <a:tcPr/>
                </a:tc>
                <a:tc>
                  <a:txBody>
                    <a:bodyPr/>
                    <a:lstStyle/>
                    <a:p>
                      <a:r>
                        <a:rPr lang="en-US" dirty="0"/>
                        <a:t>Morning cortisol</a:t>
                      </a:r>
                      <a:endParaRPr lang="nl-NL" dirty="0"/>
                    </a:p>
                  </a:txBody>
                  <a:tcPr/>
                </a:tc>
                <a:tc>
                  <a:txBody>
                    <a:bodyPr/>
                    <a:lstStyle/>
                    <a:p>
                      <a:r>
                        <a:rPr lang="en-US" dirty="0"/>
                        <a:t>ACTH test</a:t>
                      </a:r>
                      <a:endParaRPr lang="nl-NL" dirty="0"/>
                    </a:p>
                  </a:txBody>
                  <a:tcPr/>
                </a:tc>
                <a:extLst>
                  <a:ext uri="{0D108BD9-81ED-4DB2-BD59-A6C34878D82A}">
                    <a16:rowId xmlns:a16="http://schemas.microsoft.com/office/drawing/2014/main" val="100398036"/>
                  </a:ext>
                </a:extLst>
              </a:tr>
              <a:tr h="370840">
                <a:tc>
                  <a:txBody>
                    <a:bodyPr/>
                    <a:lstStyle/>
                    <a:p>
                      <a:r>
                        <a:rPr lang="en-US" dirty="0"/>
                        <a:t>Sagar 2021</a:t>
                      </a:r>
                      <a:endParaRPr lang="nl-NL" dirty="0"/>
                    </a:p>
                  </a:txBody>
                  <a:tcPr/>
                </a:tc>
                <a:tc>
                  <a:txBody>
                    <a:bodyPr/>
                    <a:lstStyle/>
                    <a:p>
                      <a:r>
                        <a:rPr lang="en-US" sz="1800" kern="1200" dirty="0">
                          <a:effectLst/>
                        </a:rPr>
                        <a:t>&lt; 100 nmol/L (&lt; 3.6 </a:t>
                      </a:r>
                      <a:r>
                        <a:rPr lang="en-US" sz="1800" kern="1200" dirty="0" err="1">
                          <a:effectLst/>
                        </a:rPr>
                        <a:t>μg</a:t>
                      </a:r>
                      <a:r>
                        <a:rPr lang="en-US" sz="1800" kern="1200" dirty="0">
                          <a:effectLst/>
                        </a:rPr>
                        <a:t>/dL) </a:t>
                      </a:r>
                      <a:endParaRPr lang="nl-NL" dirty="0"/>
                    </a:p>
                  </a:txBody>
                  <a:tcPr/>
                </a:tc>
                <a:tc>
                  <a:txBody>
                    <a:bodyPr/>
                    <a:lstStyle/>
                    <a:p>
                      <a:r>
                        <a:rPr lang="en-US" dirty="0"/>
                        <a:t>NPV 100%</a:t>
                      </a:r>
                      <a:endParaRPr lang="nl-NL" dirty="0"/>
                    </a:p>
                  </a:txBody>
                  <a:tcPr/>
                </a:tc>
                <a:extLst>
                  <a:ext uri="{0D108BD9-81ED-4DB2-BD59-A6C34878D82A}">
                    <a16:rowId xmlns:a16="http://schemas.microsoft.com/office/drawing/2014/main" val="4120896911"/>
                  </a:ext>
                </a:extLst>
              </a:tr>
              <a:tr h="370840">
                <a:tc>
                  <a:txBody>
                    <a:bodyPr/>
                    <a:lstStyle/>
                    <a:p>
                      <a:endParaRPr lang="nl-NL" dirty="0"/>
                    </a:p>
                  </a:txBody>
                  <a:tcPr/>
                </a:tc>
                <a:tc>
                  <a:txBody>
                    <a:bodyPr/>
                    <a:lstStyle/>
                    <a:p>
                      <a:r>
                        <a:rPr lang="en-US" sz="1800" kern="1200" dirty="0">
                          <a:effectLst/>
                        </a:rPr>
                        <a:t>&gt;350nmol/L (&gt;12.6 </a:t>
                      </a:r>
                      <a:r>
                        <a:rPr lang="en-US" sz="1800" kern="1200" dirty="0" err="1">
                          <a:effectLst/>
                        </a:rPr>
                        <a:t>μg</a:t>
                      </a:r>
                      <a:r>
                        <a:rPr lang="en-US" sz="1800" kern="1200" dirty="0">
                          <a:effectLst/>
                        </a:rPr>
                        <a:t>/dL) </a:t>
                      </a:r>
                      <a:endParaRPr lang="nl-NL" dirty="0"/>
                    </a:p>
                  </a:txBody>
                  <a:tcPr/>
                </a:tc>
                <a:tc>
                  <a:txBody>
                    <a:bodyPr/>
                    <a:lstStyle/>
                    <a:p>
                      <a:r>
                        <a:rPr lang="en-US" dirty="0"/>
                        <a:t>PPV 100%</a:t>
                      </a:r>
                      <a:endParaRPr lang="nl-NL" dirty="0"/>
                    </a:p>
                  </a:txBody>
                  <a:tcPr/>
                </a:tc>
                <a:extLst>
                  <a:ext uri="{0D108BD9-81ED-4DB2-BD59-A6C34878D82A}">
                    <a16:rowId xmlns:a16="http://schemas.microsoft.com/office/drawing/2014/main" val="2970905328"/>
                  </a:ext>
                </a:extLst>
              </a:tr>
              <a:tr h="370840">
                <a:tc>
                  <a:txBody>
                    <a:bodyPr/>
                    <a:lstStyle/>
                    <a:p>
                      <a:r>
                        <a:rPr lang="en-US" dirty="0" err="1"/>
                        <a:t>Sbardella</a:t>
                      </a:r>
                      <a:r>
                        <a:rPr lang="en-US" dirty="0"/>
                        <a:t> 2017</a:t>
                      </a:r>
                      <a:endParaRPr lang="nl-NL" dirty="0"/>
                    </a:p>
                  </a:txBody>
                  <a:tcPr/>
                </a:tc>
                <a:tc>
                  <a:txBody>
                    <a:bodyPr/>
                    <a:lstStyle/>
                    <a:p>
                      <a:r>
                        <a:rPr lang="en-US" sz="1800" kern="1200" dirty="0">
                          <a:effectLst/>
                        </a:rPr>
                        <a:t>≤124 nmol/L (≤4.5 </a:t>
                      </a:r>
                      <a:r>
                        <a:rPr lang="en-US" sz="1800" kern="1200" dirty="0" err="1">
                          <a:effectLst/>
                        </a:rPr>
                        <a:t>μg</a:t>
                      </a:r>
                      <a:r>
                        <a:rPr lang="en-US" sz="1800" kern="1200" dirty="0">
                          <a:effectLst/>
                        </a:rPr>
                        <a:t>/dL)</a:t>
                      </a:r>
                      <a:endParaRPr lang="nl-NL" dirty="0"/>
                    </a:p>
                  </a:txBody>
                  <a:tcPr/>
                </a:tc>
                <a:tc>
                  <a:txBody>
                    <a:bodyPr/>
                    <a:lstStyle/>
                    <a:p>
                      <a:r>
                        <a:rPr lang="en-US" dirty="0"/>
                        <a:t>NPV 100%</a:t>
                      </a:r>
                      <a:endParaRPr lang="nl-NL" dirty="0"/>
                    </a:p>
                  </a:txBody>
                  <a:tcPr/>
                </a:tc>
                <a:extLst>
                  <a:ext uri="{0D108BD9-81ED-4DB2-BD59-A6C34878D82A}">
                    <a16:rowId xmlns:a16="http://schemas.microsoft.com/office/drawing/2014/main" val="1966733969"/>
                  </a:ext>
                </a:extLst>
              </a:tr>
              <a:tr h="370840">
                <a:tc>
                  <a:txBody>
                    <a:bodyPr/>
                    <a:lstStyle/>
                    <a:p>
                      <a:endParaRPr lang="nl-NL" dirty="0"/>
                    </a:p>
                  </a:txBody>
                  <a:tcPr/>
                </a:tc>
                <a:tc>
                  <a:txBody>
                    <a:bodyPr/>
                    <a:lstStyle/>
                    <a:p>
                      <a:r>
                        <a:rPr lang="en-US" sz="1800" kern="1200" dirty="0">
                          <a:effectLst/>
                        </a:rPr>
                        <a:t>≥336 nmol/L (≥12.1 </a:t>
                      </a:r>
                      <a:r>
                        <a:rPr lang="en-US" sz="1800" kern="1200" dirty="0" err="1">
                          <a:effectLst/>
                        </a:rPr>
                        <a:t>μg</a:t>
                      </a:r>
                      <a:r>
                        <a:rPr lang="en-US" sz="1800" kern="1200" dirty="0">
                          <a:effectLst/>
                        </a:rPr>
                        <a:t>/dL) </a:t>
                      </a:r>
                      <a:endParaRPr lang="nl-NL" dirty="0"/>
                    </a:p>
                  </a:txBody>
                  <a:tcPr/>
                </a:tc>
                <a:tc>
                  <a:txBody>
                    <a:bodyPr/>
                    <a:lstStyle/>
                    <a:p>
                      <a:r>
                        <a:rPr lang="en-US" dirty="0"/>
                        <a:t>PPV 100%</a:t>
                      </a:r>
                      <a:endParaRPr lang="nl-NL" dirty="0"/>
                    </a:p>
                  </a:txBody>
                  <a:tcPr/>
                </a:tc>
                <a:extLst>
                  <a:ext uri="{0D108BD9-81ED-4DB2-BD59-A6C34878D82A}">
                    <a16:rowId xmlns:a16="http://schemas.microsoft.com/office/drawing/2014/main" val="4219920581"/>
                  </a:ext>
                </a:extLst>
              </a:tr>
              <a:tr h="370840">
                <a:tc>
                  <a:txBody>
                    <a:bodyPr/>
                    <a:lstStyle/>
                    <a:p>
                      <a:r>
                        <a:rPr lang="en-US" dirty="0"/>
                        <a:t>Debono 2023</a:t>
                      </a:r>
                      <a:endParaRPr lang="nl-NL" dirty="0"/>
                    </a:p>
                  </a:txBody>
                  <a:tcPr/>
                </a:tc>
                <a:tc>
                  <a:txBody>
                    <a:bodyPr/>
                    <a:lstStyle/>
                    <a:p>
                      <a:r>
                        <a:rPr lang="en-US" sz="1800" kern="1200" dirty="0">
                          <a:effectLst/>
                        </a:rPr>
                        <a:t>&lt; 152 nmol/L (&lt; 5.5 </a:t>
                      </a:r>
                      <a:r>
                        <a:rPr lang="en-US" sz="1800" kern="1200" dirty="0" err="1">
                          <a:effectLst/>
                        </a:rPr>
                        <a:t>μg</a:t>
                      </a:r>
                      <a:r>
                        <a:rPr lang="en-US" sz="1800" kern="1200" dirty="0">
                          <a:effectLst/>
                        </a:rPr>
                        <a:t>/dL) </a:t>
                      </a:r>
                      <a:endParaRPr lang="nl-NL" dirty="0"/>
                    </a:p>
                  </a:txBody>
                  <a:tcPr/>
                </a:tc>
                <a:tc>
                  <a:txBody>
                    <a:bodyPr/>
                    <a:lstStyle/>
                    <a:p>
                      <a:r>
                        <a:rPr lang="en-US" dirty="0"/>
                        <a:t>NPV 95%</a:t>
                      </a:r>
                      <a:endParaRPr lang="nl-NL" dirty="0"/>
                    </a:p>
                  </a:txBody>
                  <a:tcPr/>
                </a:tc>
                <a:extLst>
                  <a:ext uri="{0D108BD9-81ED-4DB2-BD59-A6C34878D82A}">
                    <a16:rowId xmlns:a16="http://schemas.microsoft.com/office/drawing/2014/main" val="2745771842"/>
                  </a:ext>
                </a:extLst>
              </a:tr>
              <a:tr h="370840">
                <a:tc>
                  <a:txBody>
                    <a:bodyPr/>
                    <a:lstStyle/>
                    <a:p>
                      <a:endParaRPr lang="nl-NL" dirty="0"/>
                    </a:p>
                  </a:txBody>
                  <a:tcPr/>
                </a:tc>
                <a:tc>
                  <a:txBody>
                    <a:bodyPr/>
                    <a:lstStyle/>
                    <a:p>
                      <a:r>
                        <a:rPr lang="en-US" sz="1800" kern="1200" dirty="0">
                          <a:effectLst/>
                        </a:rPr>
                        <a:t>&gt;310 nmol/L (&gt;11.2 </a:t>
                      </a:r>
                      <a:r>
                        <a:rPr lang="en-US" sz="1800" kern="1200" dirty="0" err="1">
                          <a:effectLst/>
                        </a:rPr>
                        <a:t>μg</a:t>
                      </a:r>
                      <a:r>
                        <a:rPr lang="en-US" sz="1800" kern="1200" dirty="0">
                          <a:effectLst/>
                        </a:rPr>
                        <a:t>/dL) </a:t>
                      </a:r>
                      <a:endParaRPr lang="nl-NL" dirty="0"/>
                    </a:p>
                  </a:txBody>
                  <a:tcPr/>
                </a:tc>
                <a:tc>
                  <a:txBody>
                    <a:bodyPr/>
                    <a:lstStyle/>
                    <a:p>
                      <a:r>
                        <a:rPr lang="en-US" dirty="0"/>
                        <a:t>PPV 97%</a:t>
                      </a:r>
                      <a:endParaRPr lang="nl-NL" dirty="0"/>
                    </a:p>
                  </a:txBody>
                  <a:tcPr/>
                </a:tc>
                <a:extLst>
                  <a:ext uri="{0D108BD9-81ED-4DB2-BD59-A6C34878D82A}">
                    <a16:rowId xmlns:a16="http://schemas.microsoft.com/office/drawing/2014/main" val="409439965"/>
                  </a:ext>
                </a:extLst>
              </a:tr>
            </a:tbl>
          </a:graphicData>
        </a:graphic>
      </p:graphicFrame>
      <p:sp>
        <p:nvSpPr>
          <p:cNvPr id="5" name="TextBox 4">
            <a:extLst>
              <a:ext uri="{FF2B5EF4-FFF2-40B4-BE49-F238E27FC236}">
                <a16:creationId xmlns:a16="http://schemas.microsoft.com/office/drawing/2014/main" id="{69561FBA-5AB5-C0B5-1860-60E007FDBE5C}"/>
              </a:ext>
            </a:extLst>
          </p:cNvPr>
          <p:cNvSpPr txBox="1"/>
          <p:nvPr/>
        </p:nvSpPr>
        <p:spPr>
          <a:xfrm>
            <a:off x="2930218" y="4754126"/>
            <a:ext cx="6190669" cy="1569660"/>
          </a:xfrm>
          <a:prstGeom prst="rect">
            <a:avLst/>
          </a:prstGeom>
          <a:solidFill>
            <a:srgbClr val="D14224"/>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chemeClr val="bg1"/>
                </a:solidFill>
              </a:rPr>
              <a:t>However:</a:t>
            </a:r>
          </a:p>
          <a:p>
            <a:pPr marL="285750" indent="-285750">
              <a:buFont typeface="Wingdings" panose="05000000000000000000" pitchFamily="2" charset="2"/>
              <a:buChar char="§"/>
            </a:pPr>
            <a:r>
              <a:rPr lang="en-US" sz="2400" dirty="0">
                <a:solidFill>
                  <a:schemeClr val="bg1"/>
                </a:solidFill>
              </a:rPr>
              <a:t>Relatively small number of patients</a:t>
            </a:r>
          </a:p>
          <a:p>
            <a:pPr marL="285750" indent="-285750">
              <a:buFont typeface="Wingdings" panose="05000000000000000000" pitchFamily="2" charset="2"/>
              <a:buChar char="§"/>
            </a:pPr>
            <a:r>
              <a:rPr lang="en-US" sz="2400" dirty="0">
                <a:solidFill>
                  <a:schemeClr val="bg1"/>
                </a:solidFill>
              </a:rPr>
              <a:t>No data on relation with clinical symptoms or </a:t>
            </a:r>
            <a:r>
              <a:rPr lang="en-US" sz="2400" dirty="0" smtClean="0">
                <a:solidFill>
                  <a:schemeClr val="bg1"/>
                </a:solidFill>
              </a:rPr>
              <a:t/>
            </a:r>
            <a:br>
              <a:rPr lang="en-US" sz="2400" dirty="0" smtClean="0">
                <a:solidFill>
                  <a:schemeClr val="bg1"/>
                </a:solidFill>
              </a:rPr>
            </a:br>
            <a:r>
              <a:rPr lang="en-US" sz="2400" dirty="0" smtClean="0">
                <a:solidFill>
                  <a:schemeClr val="bg1"/>
                </a:solidFill>
              </a:rPr>
              <a:t>adrenal </a:t>
            </a:r>
            <a:r>
              <a:rPr lang="en-US" sz="2400" dirty="0">
                <a:solidFill>
                  <a:schemeClr val="bg1"/>
                </a:solidFill>
              </a:rPr>
              <a:t>crisis</a:t>
            </a:r>
          </a:p>
        </p:txBody>
      </p:sp>
      <p:sp>
        <p:nvSpPr>
          <p:cNvPr id="6" name="Title 1">
            <a:extLst>
              <a:ext uri="{FF2B5EF4-FFF2-40B4-BE49-F238E27FC236}">
                <a16:creationId xmlns:a16="http://schemas.microsoft.com/office/drawing/2014/main" id="{33185023-AFF5-9270-6D26-8E413C8D2453}"/>
              </a:ext>
            </a:extLst>
          </p:cNvPr>
          <p:cNvSpPr txBox="1">
            <a:spLocks/>
          </p:cNvSpPr>
          <p:nvPr/>
        </p:nvSpPr>
        <p:spPr>
          <a:xfrm>
            <a:off x="853051" y="169282"/>
            <a:ext cx="10515600" cy="815975"/>
          </a:xfrm>
          <a:prstGeom prst="rect">
            <a:avLst/>
          </a:prstGeom>
        </p:spPr>
        <p:txBody>
          <a:bodyPr vert="horz" lIns="91438" tIns="45719" rIns="91438" bIns="45719" rtlCol="0" anchor="ctr">
            <a:normAutofit fontScale="62500" lnSpcReduction="2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Diagnostic accuracy morning cortisol vs. 250 µg ACTH test</a:t>
            </a:r>
          </a:p>
        </p:txBody>
      </p:sp>
    </p:spTree>
    <p:extLst>
      <p:ext uri="{BB962C8B-B14F-4D97-AF65-F5344CB8AC3E}">
        <p14:creationId xmlns:p14="http://schemas.microsoft.com/office/powerpoint/2010/main" val="3743010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3690B-3B05-B20F-BDCB-2A7FD7CF2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94410" y="5267917"/>
            <a:ext cx="11014457" cy="954107"/>
          </a:xfrm>
          <a:prstGeom prst="rect">
            <a:avLst/>
          </a:prstGeom>
        </p:spPr>
        <p:txBody>
          <a:bodyPr wrap="square">
            <a:spAutoFit/>
          </a:bodyPr>
          <a:lstStyle/>
          <a:p>
            <a:r>
              <a:rPr lang="de-DE" sz="2800" b="1" dirty="0">
                <a:solidFill>
                  <a:schemeClr val="bg1"/>
                </a:solidFill>
                <a:cs typeface="Arial" panose="020B0604020202020204" pitchFamily="34" charset="0"/>
              </a:rPr>
              <a:t>Tobias Else, </a:t>
            </a:r>
            <a:br>
              <a:rPr lang="de-DE" sz="2800" b="1" dirty="0">
                <a:solidFill>
                  <a:schemeClr val="bg1"/>
                </a:solidFill>
                <a:cs typeface="Arial" panose="020B0604020202020204" pitchFamily="34" charset="0"/>
              </a:rPr>
            </a:br>
            <a:r>
              <a:rPr lang="de-DE" sz="2800" b="1" dirty="0">
                <a:solidFill>
                  <a:schemeClr val="bg1"/>
                </a:solidFill>
                <a:cs typeface="Arial" panose="020B0604020202020204" pitchFamily="34" charset="0"/>
              </a:rPr>
              <a:t>Ann Arbor, US</a:t>
            </a:r>
            <a:endParaRPr lang="en-US" sz="2800" b="1" dirty="0">
              <a:solidFill>
                <a:schemeClr val="bg1"/>
              </a:solidFill>
              <a:cs typeface="Arial" panose="020B0604020202020204" pitchFamily="34" charset="0"/>
            </a:endParaRPr>
          </a:p>
        </p:txBody>
      </p:sp>
      <p:pic>
        <p:nvPicPr>
          <p:cNvPr id="5" name="Grafik 4"/>
          <p:cNvPicPr>
            <a:picLocks noChangeAspect="1"/>
          </p:cNvPicPr>
          <p:nvPr/>
        </p:nvPicPr>
        <p:blipFill rotWithShape="1">
          <a:blip r:embed="rId4"/>
          <a:srcRect l="17592" t="12469" r="2222" b="14753"/>
          <a:stretch/>
        </p:blipFill>
        <p:spPr>
          <a:xfrm>
            <a:off x="591107" y="2619927"/>
            <a:ext cx="3600000" cy="2450558"/>
          </a:xfrm>
          <a:prstGeom prst="rect">
            <a:avLst/>
          </a:prstGeom>
        </p:spPr>
      </p:pic>
      <p:pic>
        <p:nvPicPr>
          <p:cNvPr id="4" name="Grafik 3" descr="Ein Bild, das Text, Screenshot, Schrift, Logo enthält.&#10;&#10;Beschreibung automatisch generiert.">
            <a:extLst>
              <a:ext uri="{FF2B5EF4-FFF2-40B4-BE49-F238E27FC236}">
                <a16:creationId xmlns:a16="http://schemas.microsoft.com/office/drawing/2014/main" id="{E3A71DA7-F57D-EF49-2240-A2048F80B321}"/>
              </a:ext>
            </a:extLst>
          </p:cNvPr>
          <p:cNvPicPr>
            <a:picLocks noChangeAspect="1"/>
          </p:cNvPicPr>
          <p:nvPr/>
        </p:nvPicPr>
        <p:blipFill>
          <a:blip r:embed="rId5"/>
          <a:stretch>
            <a:fillRect/>
          </a:stretch>
        </p:blipFill>
        <p:spPr>
          <a:xfrm>
            <a:off x="8538308" y="4013"/>
            <a:ext cx="3653693" cy="1701588"/>
          </a:xfrm>
          <a:prstGeom prst="rect">
            <a:avLst/>
          </a:prstGeom>
        </p:spPr>
      </p:pic>
    </p:spTree>
    <p:extLst>
      <p:ext uri="{BB962C8B-B14F-4D97-AF65-F5344CB8AC3E}">
        <p14:creationId xmlns:p14="http://schemas.microsoft.com/office/powerpoint/2010/main" val="2803073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075C7-B944-CB1B-17D3-9D34B7011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82766-0F3D-460A-162B-8EFFA87B9926}"/>
              </a:ext>
            </a:extLst>
          </p:cNvPr>
          <p:cNvSpPr txBox="1">
            <a:spLocks/>
          </p:cNvSpPr>
          <p:nvPr/>
        </p:nvSpPr>
        <p:spPr>
          <a:xfrm>
            <a:off x="104775" y="109713"/>
            <a:ext cx="11982449"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4800" b="1" dirty="0">
                <a:solidFill>
                  <a:schemeClr val="bg1"/>
                </a:solidFill>
              </a:rPr>
              <a:t>Defining populations &amp; responsibilities</a:t>
            </a:r>
          </a:p>
        </p:txBody>
      </p:sp>
      <p:sp>
        <p:nvSpPr>
          <p:cNvPr id="3" name="Title 1">
            <a:extLst>
              <a:ext uri="{FF2B5EF4-FFF2-40B4-BE49-F238E27FC236}">
                <a16:creationId xmlns:a16="http://schemas.microsoft.com/office/drawing/2014/main" id="{A384A82C-E63A-57FF-D839-76B8F3521558}"/>
              </a:ext>
            </a:extLst>
          </p:cNvPr>
          <p:cNvSpPr txBox="1">
            <a:spLocks/>
          </p:cNvSpPr>
          <p:nvPr/>
        </p:nvSpPr>
        <p:spPr>
          <a:xfrm>
            <a:off x="104774" y="3071414"/>
            <a:ext cx="11982449" cy="281159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chemeClr val="tx1"/>
                </a:solidFill>
              </a:rPr>
              <a:t>Glucocorticoids are used for a variety of non-endocrine diseases</a:t>
            </a:r>
          </a:p>
          <a:p>
            <a:pPr>
              <a:spcBef>
                <a:spcPts val="1200"/>
              </a:spcBef>
              <a:spcAft>
                <a:spcPts val="600"/>
              </a:spcAft>
            </a:pPr>
            <a:r>
              <a:rPr lang="en-US" sz="2400" dirty="0">
                <a:solidFill>
                  <a:schemeClr val="tx1"/>
                </a:solidFill>
                <a:sym typeface="Wingdings" panose="05000000000000000000" pitchFamily="2" charset="2"/>
              </a:rPr>
              <a:t> Inflammatory diseases</a:t>
            </a:r>
          </a:p>
          <a:p>
            <a:pPr>
              <a:spcBef>
                <a:spcPts val="1200"/>
              </a:spcBef>
              <a:spcAft>
                <a:spcPts val="600"/>
              </a:spcAft>
            </a:pPr>
            <a:r>
              <a:rPr lang="en-US" sz="2400" dirty="0">
                <a:solidFill>
                  <a:schemeClr val="tx1"/>
                </a:solidFill>
                <a:sym typeface="Wingdings" panose="05000000000000000000" pitchFamily="2" charset="2"/>
              </a:rPr>
              <a:t> Autoimmune disorders			</a:t>
            </a:r>
          </a:p>
          <a:p>
            <a:pPr>
              <a:spcBef>
                <a:spcPts val="1200"/>
              </a:spcBef>
              <a:spcAft>
                <a:spcPts val="600"/>
              </a:spcAft>
            </a:pPr>
            <a:r>
              <a:rPr lang="en-US" sz="2400" dirty="0">
                <a:solidFill>
                  <a:schemeClr val="tx1"/>
                </a:solidFill>
                <a:sym typeface="Wingdings" panose="05000000000000000000" pitchFamily="2" charset="2"/>
              </a:rPr>
              <a:t> Atopic &amp; allergic conditions</a:t>
            </a:r>
          </a:p>
          <a:p>
            <a:pPr>
              <a:spcBef>
                <a:spcPts val="1200"/>
              </a:spcBef>
              <a:spcAft>
                <a:spcPts val="600"/>
              </a:spcAft>
            </a:pPr>
            <a:r>
              <a:rPr lang="en-US" sz="2400" dirty="0">
                <a:solidFill>
                  <a:schemeClr val="tx1"/>
                </a:solidFill>
                <a:sym typeface="Wingdings" panose="05000000000000000000" pitchFamily="2" charset="2"/>
              </a:rPr>
              <a:t> Prevention of transplant rejection</a:t>
            </a:r>
            <a:endParaRPr lang="en-US" sz="2400" dirty="0">
              <a:solidFill>
                <a:schemeClr val="tx1"/>
              </a:solidFill>
            </a:endParaRPr>
          </a:p>
        </p:txBody>
      </p:sp>
      <p:sp>
        <p:nvSpPr>
          <p:cNvPr id="6" name="TextBox 5">
            <a:extLst>
              <a:ext uri="{FF2B5EF4-FFF2-40B4-BE49-F238E27FC236}">
                <a16:creationId xmlns:a16="http://schemas.microsoft.com/office/drawing/2014/main" id="{09961D93-9E33-FF00-7FBE-96DBDA10F2E4}"/>
              </a:ext>
            </a:extLst>
          </p:cNvPr>
          <p:cNvSpPr txBox="1"/>
          <p:nvPr/>
        </p:nvSpPr>
        <p:spPr>
          <a:xfrm>
            <a:off x="5915023" y="3733549"/>
            <a:ext cx="6193619" cy="1815882"/>
          </a:xfrm>
          <a:prstGeom prst="rect">
            <a:avLst/>
          </a:prstGeom>
          <a:noFill/>
        </p:spPr>
        <p:txBody>
          <a:bodyPr wrap="none" rtlCol="0">
            <a:spAutoFit/>
          </a:bodyPr>
          <a:lstStyle/>
          <a:p>
            <a:r>
              <a:rPr lang="en-US" sz="2800" b="1" dirty="0"/>
              <a:t>1% of population on chronic steroid use</a:t>
            </a:r>
          </a:p>
          <a:p>
            <a:pPr marL="457200" indent="-457200">
              <a:buFont typeface="Wingdings" panose="05000000000000000000" pitchFamily="2" charset="2"/>
              <a:buChar char="à"/>
            </a:pPr>
            <a:r>
              <a:rPr lang="en-US" sz="2800" b="1" dirty="0">
                <a:sym typeface="Wingdings" panose="05000000000000000000" pitchFamily="2" charset="2"/>
              </a:rPr>
              <a:t>GC therapy is a general medical skill</a:t>
            </a:r>
          </a:p>
          <a:p>
            <a:pPr marL="457200" indent="-457200">
              <a:buFont typeface="Wingdings" panose="05000000000000000000" pitchFamily="2" charset="2"/>
              <a:buChar char="à"/>
            </a:pPr>
            <a:r>
              <a:rPr lang="en-US" sz="2800" b="1" dirty="0">
                <a:sym typeface="Wingdings" panose="05000000000000000000" pitchFamily="2" charset="2"/>
              </a:rPr>
              <a:t>endocrine specialist is NOT necessary</a:t>
            </a:r>
          </a:p>
          <a:p>
            <a:pPr marL="457200" indent="-457200">
              <a:buFont typeface="Wingdings" panose="05000000000000000000" pitchFamily="2" charset="2"/>
              <a:buChar char="à"/>
            </a:pPr>
            <a:r>
              <a:rPr lang="en-US" sz="2800" b="1" dirty="0">
                <a:sym typeface="Wingdings" panose="05000000000000000000" pitchFamily="2" charset="2"/>
              </a:rPr>
              <a:t>partner with prescribers</a:t>
            </a:r>
            <a:endParaRPr lang="en-US" sz="2800" b="1" dirty="0"/>
          </a:p>
        </p:txBody>
      </p:sp>
      <p:sp>
        <p:nvSpPr>
          <p:cNvPr id="8" name="Arrow: Right 7">
            <a:extLst>
              <a:ext uri="{FF2B5EF4-FFF2-40B4-BE49-F238E27FC236}">
                <a16:creationId xmlns:a16="http://schemas.microsoft.com/office/drawing/2014/main" id="{6A395048-2884-8583-3260-773A0EF1E1C7}"/>
              </a:ext>
            </a:extLst>
          </p:cNvPr>
          <p:cNvSpPr/>
          <p:nvPr/>
        </p:nvSpPr>
        <p:spPr>
          <a:xfrm>
            <a:off x="4131325" y="4461831"/>
            <a:ext cx="1751682" cy="359318"/>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e | Definition, Types, &amp; Facts | Britannica">
            <a:extLst>
              <a:ext uri="{FF2B5EF4-FFF2-40B4-BE49-F238E27FC236}">
                <a16:creationId xmlns:a16="http://schemas.microsoft.com/office/drawing/2014/main" id="{3A4D0E20-34B0-52DC-AE39-4713561D72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48" r="9814" b="9034"/>
          <a:stretch/>
        </p:blipFill>
        <p:spPr bwMode="auto">
          <a:xfrm flipH="1">
            <a:off x="10466070" y="-5694"/>
            <a:ext cx="1725930" cy="111170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6D15824-E154-DCFB-81CC-1CFDF4C30D3C}"/>
              </a:ext>
            </a:extLst>
          </p:cNvPr>
          <p:cNvSpPr>
            <a:spLocks noGrp="1"/>
          </p:cNvSpPr>
          <p:nvPr>
            <p:ph type="title"/>
          </p:nvPr>
        </p:nvSpPr>
        <p:spPr>
          <a:xfrm>
            <a:off x="104775" y="1379521"/>
            <a:ext cx="11982449" cy="1364369"/>
          </a:xfrm>
        </p:spPr>
        <p:style>
          <a:lnRef idx="2">
            <a:schemeClr val="dk1"/>
          </a:lnRef>
          <a:fillRef idx="1">
            <a:schemeClr val="lt1"/>
          </a:fillRef>
          <a:effectRef idx="0">
            <a:schemeClr val="dk1"/>
          </a:effectRef>
          <a:fontRef idx="minor">
            <a:schemeClr val="dk1"/>
          </a:fontRef>
        </p:style>
        <p:txBody>
          <a:bodyPr>
            <a:noAutofit/>
          </a:bodyPr>
          <a:lstStyle/>
          <a:p>
            <a:pPr>
              <a:spcBef>
                <a:spcPts val="1200"/>
              </a:spcBef>
              <a:spcAft>
                <a:spcPts val="600"/>
              </a:spcAft>
            </a:pPr>
            <a:r>
              <a:rPr lang="en-US" sz="2800" b="1" i="0" dirty="0">
                <a:solidFill>
                  <a:srgbClr val="D14224"/>
                </a:solidFill>
                <a:effectLst/>
              </a:rPr>
              <a:t>R 1.1. </a:t>
            </a:r>
            <a:r>
              <a:rPr lang="en-US" sz="2800" b="1" dirty="0">
                <a:solidFill>
                  <a:srgbClr val="000000"/>
                </a:solidFill>
              </a:rPr>
              <a:t>We recommend that, in general, patients on, or tapering off glucocorticoids for non-endocrine conditions do not need to be evaluated by an endocrinology specialist.</a:t>
            </a:r>
          </a:p>
        </p:txBody>
      </p:sp>
    </p:spTree>
    <p:extLst>
      <p:ext uri="{BB962C8B-B14F-4D97-AF65-F5344CB8AC3E}">
        <p14:creationId xmlns:p14="http://schemas.microsoft.com/office/powerpoint/2010/main" val="13428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6556-247E-D718-0782-3FF161747C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D15824-E154-DCFB-81CC-1CFDF4C30D3C}"/>
              </a:ext>
            </a:extLst>
          </p:cNvPr>
          <p:cNvSpPr>
            <a:spLocks noGrp="1"/>
          </p:cNvSpPr>
          <p:nvPr>
            <p:ph type="title"/>
          </p:nvPr>
        </p:nvSpPr>
        <p:spPr>
          <a:xfrm>
            <a:off x="104775" y="1379521"/>
            <a:ext cx="11982449" cy="1364369"/>
          </a:xfrm>
        </p:spPr>
        <p:style>
          <a:lnRef idx="2">
            <a:schemeClr val="dk1"/>
          </a:lnRef>
          <a:fillRef idx="1">
            <a:schemeClr val="lt1"/>
          </a:fillRef>
          <a:effectRef idx="0">
            <a:schemeClr val="dk1"/>
          </a:effectRef>
          <a:fontRef idx="minor">
            <a:schemeClr val="dk1"/>
          </a:fontRef>
        </p:style>
        <p:txBody>
          <a:bodyPr>
            <a:noAutofit/>
          </a:bodyPr>
          <a:lstStyle/>
          <a:p>
            <a:pPr>
              <a:spcBef>
                <a:spcPts val="1200"/>
              </a:spcBef>
              <a:spcAft>
                <a:spcPts val="600"/>
              </a:spcAft>
            </a:pPr>
            <a:r>
              <a:rPr lang="en-US" sz="2800" b="1" i="0" dirty="0">
                <a:solidFill>
                  <a:srgbClr val="D14224"/>
                </a:solidFill>
                <a:effectLst/>
              </a:rPr>
              <a:t>R 1.1. </a:t>
            </a:r>
            <a:r>
              <a:rPr lang="en-US" sz="2800" b="1" dirty="0">
                <a:solidFill>
                  <a:srgbClr val="000000"/>
                </a:solidFill>
              </a:rPr>
              <a:t>We recommend that, in general, patients on, or tapering off glucocorticoids for non-endocrine conditions do not need to be evaluated by an endocrinology specialist.</a:t>
            </a:r>
          </a:p>
        </p:txBody>
      </p:sp>
      <p:sp>
        <p:nvSpPr>
          <p:cNvPr id="3" name="Title 1">
            <a:extLst>
              <a:ext uri="{FF2B5EF4-FFF2-40B4-BE49-F238E27FC236}">
                <a16:creationId xmlns:a16="http://schemas.microsoft.com/office/drawing/2014/main" id="{A7CE82BA-2690-913F-A1BA-6EE4F2472C22}"/>
              </a:ext>
            </a:extLst>
          </p:cNvPr>
          <p:cNvSpPr txBox="1">
            <a:spLocks/>
          </p:cNvSpPr>
          <p:nvPr/>
        </p:nvSpPr>
        <p:spPr>
          <a:xfrm>
            <a:off x="106496" y="4117780"/>
            <a:ext cx="11980727" cy="235577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700" b="1" dirty="0">
                <a:solidFill>
                  <a:schemeClr val="tx1"/>
                </a:solidFill>
              </a:rPr>
              <a:t>Active education can prevent need for urgent care – </a:t>
            </a:r>
            <a:br>
              <a:rPr lang="en-US" sz="2700" b="1" dirty="0">
                <a:solidFill>
                  <a:schemeClr val="tx1"/>
                </a:solidFill>
              </a:rPr>
            </a:br>
            <a:r>
              <a:rPr lang="en-US" sz="2700" b="1" dirty="0">
                <a:solidFill>
                  <a:schemeClr val="tx1"/>
                </a:solidFill>
              </a:rPr>
              <a:t>GC prescribers should educate on:</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Iatrogenic Cushing syndrome (incl. bone health, hyperglycemia)</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Adrenal insufficiency (incl. stress dosing)  repeat when reaching physiological taper</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Glucocorticoid withdrawal syndrome</a:t>
            </a:r>
            <a:endParaRPr lang="en-US" sz="2400" dirty="0">
              <a:solidFill>
                <a:schemeClr val="tx1"/>
              </a:solidFill>
            </a:endParaRPr>
          </a:p>
        </p:txBody>
      </p:sp>
      <p:sp>
        <p:nvSpPr>
          <p:cNvPr id="5" name="Title 1">
            <a:extLst>
              <a:ext uri="{FF2B5EF4-FFF2-40B4-BE49-F238E27FC236}">
                <a16:creationId xmlns:a16="http://schemas.microsoft.com/office/drawing/2014/main" id="{C2A8465F-E18A-F741-8AD7-FCA5A01305A6}"/>
              </a:ext>
            </a:extLst>
          </p:cNvPr>
          <p:cNvSpPr txBox="1">
            <a:spLocks/>
          </p:cNvSpPr>
          <p:nvPr/>
        </p:nvSpPr>
        <p:spPr>
          <a:xfrm>
            <a:off x="104774" y="2826744"/>
            <a:ext cx="11982449" cy="12081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rgbClr val="D14224"/>
                </a:solidFill>
              </a:rPr>
              <a:t>R 1.2. </a:t>
            </a:r>
            <a:r>
              <a:rPr lang="en-US" sz="2800" b="1" dirty="0">
                <a:solidFill>
                  <a:srgbClr val="000000"/>
                </a:solidFill>
              </a:rPr>
              <a:t>We recommend that clinicians who implement treatment with glucocorticoids educate patients about various endocrine aspects of glucocorticoid therapy. (Good clinical practice)  </a:t>
            </a:r>
          </a:p>
        </p:txBody>
      </p:sp>
      <p:sp>
        <p:nvSpPr>
          <p:cNvPr id="8" name="Title 1">
            <a:extLst>
              <a:ext uri="{FF2B5EF4-FFF2-40B4-BE49-F238E27FC236}">
                <a16:creationId xmlns:a16="http://schemas.microsoft.com/office/drawing/2014/main" id="{BAC82766-0F3D-460A-162B-8EFFA87B9926}"/>
              </a:ext>
            </a:extLst>
          </p:cNvPr>
          <p:cNvSpPr txBox="1">
            <a:spLocks/>
          </p:cNvSpPr>
          <p:nvPr/>
        </p:nvSpPr>
        <p:spPr>
          <a:xfrm>
            <a:off x="104775" y="109713"/>
            <a:ext cx="11982449"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4800" b="1" dirty="0">
                <a:solidFill>
                  <a:schemeClr val="bg1"/>
                </a:solidFill>
              </a:rPr>
              <a:t>Defining populations &amp; responsibilities</a:t>
            </a:r>
          </a:p>
        </p:txBody>
      </p:sp>
      <p:pic>
        <p:nvPicPr>
          <p:cNvPr id="9" name="Picture 2" descr="Bee | Definition, Types, &amp; Facts | Britannica">
            <a:extLst>
              <a:ext uri="{FF2B5EF4-FFF2-40B4-BE49-F238E27FC236}">
                <a16:creationId xmlns:a16="http://schemas.microsoft.com/office/drawing/2014/main" id="{3A4D0E20-34B0-52DC-AE39-4713561D72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48" r="9814" b="9034"/>
          <a:stretch/>
        </p:blipFill>
        <p:spPr bwMode="auto">
          <a:xfrm flipH="1">
            <a:off x="10466070" y="-5694"/>
            <a:ext cx="1725930" cy="11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BC8D672-7539-94F4-6555-BD2535D89B40}"/>
              </a:ext>
            </a:extLst>
          </p:cNvPr>
          <p:cNvSpPr txBox="1"/>
          <p:nvPr/>
        </p:nvSpPr>
        <p:spPr>
          <a:xfrm>
            <a:off x="1828800" y="5793762"/>
            <a:ext cx="10289035" cy="523220"/>
          </a:xfrm>
          <a:prstGeom prst="rect">
            <a:avLst/>
          </a:prstGeom>
          <a:noFill/>
        </p:spPr>
        <p:txBody>
          <a:bodyPr wrap="none" rtlCol="0">
            <a:spAutoFit/>
          </a:bodyPr>
          <a:lstStyle/>
          <a:p>
            <a:r>
              <a:rPr lang="en-US" sz="2800" b="1" dirty="0"/>
              <a:t>Patient education material (see ESE &amp; Endocrine Society web pages)</a:t>
            </a:r>
          </a:p>
        </p:txBody>
      </p:sp>
      <p:sp>
        <p:nvSpPr>
          <p:cNvPr id="8" name="Arrow: Right 7">
            <a:extLst>
              <a:ext uri="{FF2B5EF4-FFF2-40B4-BE49-F238E27FC236}">
                <a16:creationId xmlns:a16="http://schemas.microsoft.com/office/drawing/2014/main" id="{10974F1F-E061-C63C-581E-1E86A53D345E}"/>
              </a:ext>
            </a:extLst>
          </p:cNvPr>
          <p:cNvSpPr/>
          <p:nvPr/>
        </p:nvSpPr>
        <p:spPr>
          <a:xfrm>
            <a:off x="253404" y="5889581"/>
            <a:ext cx="1575396" cy="359318"/>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D3351A4-4478-22CC-5E47-06F46668C5FF}"/>
              </a:ext>
            </a:extLst>
          </p:cNvPr>
          <p:cNvSpPr txBox="1">
            <a:spLocks/>
          </p:cNvSpPr>
          <p:nvPr/>
        </p:nvSpPr>
        <p:spPr>
          <a:xfrm>
            <a:off x="122980" y="4155880"/>
            <a:ext cx="11982449" cy="12081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rgbClr val="FF0000"/>
                </a:solidFill>
              </a:rPr>
              <a:t/>
            </a:r>
            <a:br>
              <a:rPr lang="en-US" sz="2800" b="1" dirty="0">
                <a:solidFill>
                  <a:srgbClr val="FF0000"/>
                </a:solidFill>
              </a:rPr>
            </a:br>
            <a:r>
              <a:rPr lang="en-US" sz="2800" b="1" dirty="0">
                <a:solidFill>
                  <a:srgbClr val="D14224"/>
                </a:solidFill>
              </a:rPr>
              <a:t>R 1.3. </a:t>
            </a:r>
            <a:r>
              <a:rPr lang="en-US" sz="2800" b="1" dirty="0">
                <a:solidFill>
                  <a:srgbClr val="000000"/>
                </a:solidFill>
              </a:rPr>
              <a:t>We recommend that patients on glucocorticoid therapy have access to current up-to-date and appropriate information about different endocrine aspects of glucocorticoid therapy. (Good clinical practice) </a:t>
            </a:r>
            <a:br>
              <a:rPr lang="en-US" sz="2800" b="1" dirty="0">
                <a:solidFill>
                  <a:srgbClr val="000000"/>
                </a:solidFill>
              </a:rPr>
            </a:br>
            <a:endParaRPr lang="en-US" sz="2800" b="1" dirty="0">
              <a:solidFill>
                <a:srgbClr val="000000"/>
              </a:solidFill>
            </a:endParaRPr>
          </a:p>
        </p:txBody>
      </p:sp>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09713"/>
            <a:ext cx="11982449"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4800" b="1" dirty="0">
                <a:solidFill>
                  <a:schemeClr val="bg1"/>
                </a:solidFill>
              </a:rPr>
              <a:t>Defining populations &amp; responsibilities</a:t>
            </a:r>
          </a:p>
        </p:txBody>
      </p:sp>
      <p:pic>
        <p:nvPicPr>
          <p:cNvPr id="11" name="Picture 2" descr="Bee | Definition, Types, &amp; Facts | Britannica">
            <a:extLst>
              <a:ext uri="{FF2B5EF4-FFF2-40B4-BE49-F238E27FC236}">
                <a16:creationId xmlns:a16="http://schemas.microsoft.com/office/drawing/2014/main" id="{3A4D0E20-34B0-52DC-AE39-4713561D72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48" r="9814" b="9034"/>
          <a:stretch/>
        </p:blipFill>
        <p:spPr bwMode="auto">
          <a:xfrm flipH="1">
            <a:off x="10466070" y="-5694"/>
            <a:ext cx="1725930" cy="111170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6D15824-E154-DCFB-81CC-1CFDF4C30D3C}"/>
              </a:ext>
            </a:extLst>
          </p:cNvPr>
          <p:cNvSpPr>
            <a:spLocks noGrp="1"/>
          </p:cNvSpPr>
          <p:nvPr>
            <p:ph type="title"/>
          </p:nvPr>
        </p:nvSpPr>
        <p:spPr>
          <a:xfrm>
            <a:off x="104775" y="1379521"/>
            <a:ext cx="11982449" cy="1364369"/>
          </a:xfrm>
        </p:spPr>
        <p:style>
          <a:lnRef idx="2">
            <a:schemeClr val="dk1"/>
          </a:lnRef>
          <a:fillRef idx="1">
            <a:schemeClr val="lt1"/>
          </a:fillRef>
          <a:effectRef idx="0">
            <a:schemeClr val="dk1"/>
          </a:effectRef>
          <a:fontRef idx="minor">
            <a:schemeClr val="dk1"/>
          </a:fontRef>
        </p:style>
        <p:txBody>
          <a:bodyPr>
            <a:noAutofit/>
          </a:bodyPr>
          <a:lstStyle/>
          <a:p>
            <a:pPr>
              <a:spcBef>
                <a:spcPts val="1200"/>
              </a:spcBef>
              <a:spcAft>
                <a:spcPts val="600"/>
              </a:spcAft>
            </a:pPr>
            <a:r>
              <a:rPr lang="en-US" sz="2800" b="1" i="0" dirty="0">
                <a:solidFill>
                  <a:srgbClr val="D14224"/>
                </a:solidFill>
                <a:effectLst/>
              </a:rPr>
              <a:t>R 1.1. </a:t>
            </a:r>
            <a:r>
              <a:rPr lang="en-US" sz="2800" b="1" dirty="0">
                <a:solidFill>
                  <a:srgbClr val="000000"/>
                </a:solidFill>
              </a:rPr>
              <a:t>We recommend that, in general, patients on, or tapering off glucocorticoids for non-endocrine conditions do not need to be evaluated by an endocrinology specialist.</a:t>
            </a:r>
          </a:p>
        </p:txBody>
      </p:sp>
      <p:sp>
        <p:nvSpPr>
          <p:cNvPr id="13" name="Title 1">
            <a:extLst>
              <a:ext uri="{FF2B5EF4-FFF2-40B4-BE49-F238E27FC236}">
                <a16:creationId xmlns:a16="http://schemas.microsoft.com/office/drawing/2014/main" id="{C2A8465F-E18A-F741-8AD7-FCA5A01305A6}"/>
              </a:ext>
            </a:extLst>
          </p:cNvPr>
          <p:cNvSpPr txBox="1">
            <a:spLocks/>
          </p:cNvSpPr>
          <p:nvPr/>
        </p:nvSpPr>
        <p:spPr>
          <a:xfrm>
            <a:off x="104774" y="2826744"/>
            <a:ext cx="11982449" cy="12081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rgbClr val="D14224"/>
                </a:solidFill>
              </a:rPr>
              <a:t>R 1.2. </a:t>
            </a:r>
            <a:r>
              <a:rPr lang="en-US" sz="2800" b="1" dirty="0">
                <a:solidFill>
                  <a:srgbClr val="000000"/>
                </a:solidFill>
              </a:rPr>
              <a:t>We recommend that clinicians who implement treatment with glucocorticoids educate patients about various endocrine aspects of glucocorticoid therapy. (Good clinical practice)  </a:t>
            </a:r>
          </a:p>
        </p:txBody>
      </p:sp>
    </p:spTree>
    <p:extLst>
      <p:ext uri="{BB962C8B-B14F-4D97-AF65-F5344CB8AC3E}">
        <p14:creationId xmlns:p14="http://schemas.microsoft.com/office/powerpoint/2010/main" val="40078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BFDFE-36A8-D44B-F6E8-4AE3D0AA917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E8ED00C-FB30-5F55-CC54-442B72C63AA8}"/>
              </a:ext>
            </a:extLst>
          </p:cNvPr>
          <p:cNvSpPr txBox="1">
            <a:spLocks/>
          </p:cNvSpPr>
          <p:nvPr/>
        </p:nvSpPr>
        <p:spPr>
          <a:xfrm>
            <a:off x="104774" y="126443"/>
            <a:ext cx="11982449" cy="90225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4800" b="1" dirty="0">
                <a:solidFill>
                  <a:schemeClr val="bg1"/>
                </a:solidFill>
              </a:rPr>
              <a:t>Patient leaflet</a:t>
            </a:r>
          </a:p>
        </p:txBody>
      </p:sp>
      <p:pic>
        <p:nvPicPr>
          <p:cNvPr id="4098" name="Picture 2" descr="LEAF definition in American English | Collins English Dictionary">
            <a:extLst>
              <a:ext uri="{FF2B5EF4-FFF2-40B4-BE49-F238E27FC236}">
                <a16:creationId xmlns:a16="http://schemas.microsoft.com/office/drawing/2014/main" id="{01A154B3-0347-3D9D-33AE-7ED6CB3D04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88" b="5844"/>
          <a:stretch/>
        </p:blipFill>
        <p:spPr bwMode="auto">
          <a:xfrm>
            <a:off x="10275751" y="-5482"/>
            <a:ext cx="1916249" cy="116610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542EBB8-135D-751D-639B-0710A1E96A35}"/>
              </a:ext>
            </a:extLst>
          </p:cNvPr>
          <p:cNvSpPr txBox="1">
            <a:spLocks/>
          </p:cNvSpPr>
          <p:nvPr/>
        </p:nvSpPr>
        <p:spPr>
          <a:xfrm>
            <a:off x="104774" y="1430337"/>
            <a:ext cx="11982449" cy="375688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chemeClr val="tx1"/>
                </a:solidFill>
              </a:rPr>
              <a:t>ESE – patient leaflet developed with input and review from patient groups*</a:t>
            </a:r>
          </a:p>
          <a:p>
            <a:pPr>
              <a:spcBef>
                <a:spcPts val="1200"/>
              </a:spcBef>
              <a:spcAft>
                <a:spcPts val="600"/>
              </a:spcAft>
            </a:pPr>
            <a:r>
              <a:rPr lang="en-US" sz="2800" b="1" dirty="0">
                <a:solidFill>
                  <a:schemeClr val="tx1"/>
                </a:solidFill>
                <a:sym typeface="Wingdings" panose="05000000000000000000" pitchFamily="2" charset="2"/>
              </a:rPr>
              <a:t>Focus on</a:t>
            </a:r>
            <a:endParaRPr lang="en-US" sz="2400" dirty="0">
              <a:solidFill>
                <a:schemeClr val="tx1"/>
              </a:solidFill>
              <a:sym typeface="Wingdings" panose="05000000000000000000" pitchFamily="2" charset="2"/>
            </a:endParaRP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What are glucocorticoids?</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What is glucocorticoid-induced adrenal insufficiency?</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What happens with taper and stopping glucocorticoids?</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How to treat glucocorticoid adrenal insufficiency.</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What is glucocorticoid withdrawal?</a:t>
            </a:r>
            <a:endParaRPr lang="en-US" sz="2400" dirty="0">
              <a:solidFill>
                <a:schemeClr val="tx1"/>
              </a:solidFill>
            </a:endParaRPr>
          </a:p>
        </p:txBody>
      </p:sp>
      <p:sp>
        <p:nvSpPr>
          <p:cNvPr id="2" name="Title 1">
            <a:extLst>
              <a:ext uri="{FF2B5EF4-FFF2-40B4-BE49-F238E27FC236}">
                <a16:creationId xmlns:a16="http://schemas.microsoft.com/office/drawing/2014/main" id="{C361BAEE-ABC3-6386-AEF4-ED68BE7FDC67}"/>
              </a:ext>
            </a:extLst>
          </p:cNvPr>
          <p:cNvSpPr txBox="1">
            <a:spLocks/>
          </p:cNvSpPr>
          <p:nvPr/>
        </p:nvSpPr>
        <p:spPr>
          <a:xfrm>
            <a:off x="104774" y="5325442"/>
            <a:ext cx="11982449" cy="12725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400" dirty="0">
                <a:solidFill>
                  <a:schemeClr val="tx1"/>
                </a:solidFill>
              </a:rPr>
              <a:t>*Thanks to:  Representatives from Dutch Pituitary Foundation, Endo-ERN, </a:t>
            </a:r>
            <a:r>
              <a:rPr lang="en-US" sz="2400" dirty="0" err="1">
                <a:solidFill>
                  <a:schemeClr val="tx1"/>
                </a:solidFill>
              </a:rPr>
              <a:t>Netzwerk</a:t>
            </a:r>
            <a:r>
              <a:rPr lang="en-US" sz="2400" dirty="0">
                <a:solidFill>
                  <a:schemeClr val="tx1"/>
                </a:solidFill>
              </a:rPr>
              <a:t> </a:t>
            </a:r>
            <a:r>
              <a:rPr lang="en-US" sz="2400" dirty="0" err="1">
                <a:solidFill>
                  <a:schemeClr val="tx1"/>
                </a:solidFill>
              </a:rPr>
              <a:t>Hypophysen</a:t>
            </a:r>
            <a:r>
              <a:rPr lang="en-US" sz="2400" dirty="0">
                <a:solidFill>
                  <a:schemeClr val="tx1"/>
                </a:solidFill>
              </a:rPr>
              <a:t>- und </a:t>
            </a:r>
            <a:r>
              <a:rPr lang="en-US" sz="2400" dirty="0" err="1">
                <a:solidFill>
                  <a:schemeClr val="tx1"/>
                </a:solidFill>
              </a:rPr>
              <a:t>Nebennierenerkrankungen</a:t>
            </a:r>
            <a:r>
              <a:rPr lang="en-US" sz="2400" dirty="0">
                <a:solidFill>
                  <a:schemeClr val="tx1"/>
                </a:solidFill>
              </a:rPr>
              <a:t> </a:t>
            </a:r>
            <a:r>
              <a:rPr lang="en-US" sz="2400" dirty="0" err="1">
                <a:solidFill>
                  <a:schemeClr val="tx1"/>
                </a:solidFill>
              </a:rPr>
              <a:t>e.V.</a:t>
            </a:r>
            <a:r>
              <a:rPr lang="en-US" sz="2400" dirty="0">
                <a:solidFill>
                  <a:schemeClr val="tx1"/>
                </a:solidFill>
              </a:rPr>
              <a:t> , EMENA </a:t>
            </a:r>
            <a:r>
              <a:rPr lang="en-US" sz="2400" dirty="0" err="1">
                <a:solidFill>
                  <a:schemeClr val="tx1"/>
                </a:solidFill>
              </a:rPr>
              <a:t>e.V.</a:t>
            </a:r>
            <a:r>
              <a:rPr lang="en-US" sz="2400" dirty="0">
                <a:solidFill>
                  <a:schemeClr val="tx1"/>
                </a:solidFill>
              </a:rPr>
              <a:t> , NAVCP (patient group for adrenal diseases, </a:t>
            </a:r>
            <a:r>
              <a:rPr lang="en-US" sz="2400" dirty="0" err="1">
                <a:solidFill>
                  <a:schemeClr val="tx1"/>
                </a:solidFill>
              </a:rPr>
              <a:t>BijnierNET</a:t>
            </a:r>
            <a:r>
              <a:rPr lang="en-US" sz="2400" dirty="0">
                <a:solidFill>
                  <a:schemeClr val="tx1"/>
                </a:solidFill>
              </a:rPr>
              <a:t> and </a:t>
            </a:r>
            <a:r>
              <a:rPr lang="en-US" sz="2400" dirty="0" err="1">
                <a:solidFill>
                  <a:schemeClr val="tx1"/>
                </a:solidFill>
              </a:rPr>
              <a:t>AdrenalNET</a:t>
            </a:r>
            <a:r>
              <a:rPr lang="en-US" sz="2400" dirty="0">
                <a:solidFill>
                  <a:schemeClr val="tx1"/>
                </a:solidFill>
              </a:rPr>
              <a:t>)</a:t>
            </a:r>
          </a:p>
        </p:txBody>
      </p:sp>
      <p:pic>
        <p:nvPicPr>
          <p:cNvPr id="3" name="Grafik 2"/>
          <p:cNvPicPr>
            <a:picLocks noChangeAspect="1"/>
          </p:cNvPicPr>
          <p:nvPr/>
        </p:nvPicPr>
        <p:blipFill rotWithShape="1">
          <a:blip r:embed="rId4"/>
          <a:srcRect r="4062"/>
          <a:stretch/>
        </p:blipFill>
        <p:spPr>
          <a:xfrm>
            <a:off x="8723897" y="2002972"/>
            <a:ext cx="2160804" cy="295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39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FBCA-F43E-C361-089B-E2874B1B4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D7CFE-53B7-25A6-96A4-6099EE8C0067}"/>
              </a:ext>
            </a:extLst>
          </p:cNvPr>
          <p:cNvSpPr txBox="1">
            <a:spLocks/>
          </p:cNvSpPr>
          <p:nvPr/>
        </p:nvSpPr>
        <p:spPr>
          <a:xfrm>
            <a:off x="104775" y="1457942"/>
            <a:ext cx="11982449" cy="16703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rgbClr val="C00000"/>
                </a:solidFill>
              </a:rPr>
              <a:t>R 2.1. </a:t>
            </a:r>
            <a:r>
              <a:rPr lang="en-US" sz="2800" b="1" dirty="0">
                <a:solidFill>
                  <a:srgbClr val="000000"/>
                </a:solidFill>
              </a:rPr>
              <a:t>We suggest not to taper glucocorticoids in patients on short-term glucocorticoid therapy of &lt;3-4 weeks, irrespective of the dose. In these cases, glucocorticoids can be stopped without testing due to low concern for HPA axis suppression. (⊕○○○) </a:t>
            </a:r>
          </a:p>
        </p:txBody>
      </p:sp>
      <p:sp>
        <p:nvSpPr>
          <p:cNvPr id="10" name="Title 1">
            <a:extLst>
              <a:ext uri="{FF2B5EF4-FFF2-40B4-BE49-F238E27FC236}">
                <a16:creationId xmlns:a16="http://schemas.microsoft.com/office/drawing/2014/main" id="{FB282CF6-641F-5819-94DD-B3F1E65EC304}"/>
              </a:ext>
            </a:extLst>
          </p:cNvPr>
          <p:cNvSpPr txBox="1">
            <a:spLocks/>
          </p:cNvSpPr>
          <p:nvPr/>
        </p:nvSpPr>
        <p:spPr>
          <a:xfrm>
            <a:off x="104775" y="166862"/>
            <a:ext cx="11982449" cy="96788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4800" b="1" dirty="0">
                <a:solidFill>
                  <a:schemeClr val="bg1"/>
                </a:solidFill>
              </a:rPr>
              <a:t>When to taper and when not to taper!</a:t>
            </a:r>
          </a:p>
        </p:txBody>
      </p:sp>
      <p:pic>
        <p:nvPicPr>
          <p:cNvPr id="1026" name="Picture 2" descr="Schleich Wild Life, Realistic Wild Animal Toys for Kids Ages 3 and Above,  Tapir Toy Figurine">
            <a:extLst>
              <a:ext uri="{FF2B5EF4-FFF2-40B4-BE49-F238E27FC236}">
                <a16:creationId xmlns:a16="http://schemas.microsoft.com/office/drawing/2014/main" id="{25031C57-2F62-EA3D-A4D2-AA87C40C09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94" t="23775" r="6038" b="23213"/>
          <a:stretch/>
        </p:blipFill>
        <p:spPr bwMode="auto">
          <a:xfrm flipH="1">
            <a:off x="10310186" y="0"/>
            <a:ext cx="1881814" cy="114575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56E59F60-95AB-429A-7E93-53356131E975}"/>
              </a:ext>
            </a:extLst>
          </p:cNvPr>
          <p:cNvSpPr txBox="1">
            <a:spLocks/>
          </p:cNvSpPr>
          <p:nvPr/>
        </p:nvSpPr>
        <p:spPr>
          <a:xfrm>
            <a:off x="104775" y="3228975"/>
            <a:ext cx="11980727" cy="280027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700" b="1" dirty="0">
                <a:solidFill>
                  <a:schemeClr val="tx1"/>
                </a:solidFill>
              </a:rPr>
              <a:t>There are </a:t>
            </a:r>
            <a:r>
              <a:rPr lang="en-US" sz="2700" b="1">
                <a:solidFill>
                  <a:schemeClr val="tx1"/>
                </a:solidFill>
              </a:rPr>
              <a:t>time and </a:t>
            </a:r>
            <a:r>
              <a:rPr lang="en-US" sz="2700" b="1" dirty="0">
                <a:solidFill>
                  <a:schemeClr val="tx1"/>
                </a:solidFill>
              </a:rPr>
              <a:t>dose thresholds for suppressing the HPA-axis </a:t>
            </a:r>
            <a:r>
              <a:rPr lang="en-US" sz="2700" b="1">
                <a:solidFill>
                  <a:schemeClr val="tx1"/>
                </a:solidFill>
              </a:rPr>
              <a:t>&amp; to develop </a:t>
            </a:r>
            <a:r>
              <a:rPr lang="en-US" sz="2700" b="1" dirty="0">
                <a:solidFill>
                  <a:schemeClr val="tx1"/>
                </a:solidFill>
              </a:rPr>
              <a:t>risk for glucocorticoid-induced adrenal insufficiency:</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Treatment &gt; 3-4 weeks</a:t>
            </a:r>
          </a:p>
          <a:p>
            <a:pPr marL="342900" indent="-342900">
              <a:spcBef>
                <a:spcPts val="1200"/>
              </a:spcBef>
              <a:spcAft>
                <a:spcPts val="600"/>
              </a:spcAft>
              <a:buFont typeface="Wingdings" panose="05000000000000000000" pitchFamily="2" charset="2"/>
              <a:buChar char="à"/>
            </a:pPr>
            <a:r>
              <a:rPr lang="en-US" sz="2400" dirty="0">
                <a:solidFill>
                  <a:schemeClr val="tx1"/>
                </a:solidFill>
                <a:sym typeface="Wingdings" panose="05000000000000000000" pitchFamily="2" charset="2"/>
              </a:rPr>
              <a:t>Dose &gt; hydrocortisone 15-25mg/day,</a:t>
            </a:r>
            <a:br>
              <a:rPr lang="en-US" sz="2400" dirty="0">
                <a:solidFill>
                  <a:schemeClr val="tx1"/>
                </a:solidFill>
                <a:sym typeface="Wingdings" panose="05000000000000000000" pitchFamily="2" charset="2"/>
              </a:rPr>
            </a:br>
            <a:r>
              <a:rPr lang="en-US" sz="2400" dirty="0">
                <a:solidFill>
                  <a:schemeClr val="tx1"/>
                </a:solidFill>
                <a:sym typeface="Wingdings" panose="05000000000000000000" pitchFamily="2" charset="2"/>
              </a:rPr>
              <a:t>4-6mg/day </a:t>
            </a:r>
            <a:r>
              <a:rPr lang="en-US" sz="2400" dirty="0" err="1">
                <a:solidFill>
                  <a:schemeClr val="tx1"/>
                </a:solidFill>
                <a:sym typeface="Wingdings" panose="05000000000000000000" pitchFamily="2" charset="2"/>
              </a:rPr>
              <a:t>predniso</a:t>
            </a:r>
            <a:r>
              <a:rPr lang="en-US" sz="2400" dirty="0">
                <a:solidFill>
                  <a:schemeClr val="tx1"/>
                </a:solidFill>
                <a:sym typeface="Wingdings" panose="05000000000000000000" pitchFamily="2" charset="2"/>
              </a:rPr>
              <a:t>(lo)ne </a:t>
            </a:r>
            <a:br>
              <a:rPr lang="en-US" sz="2400" dirty="0">
                <a:solidFill>
                  <a:schemeClr val="tx1"/>
                </a:solidFill>
                <a:sym typeface="Wingdings" panose="05000000000000000000" pitchFamily="2" charset="2"/>
              </a:rPr>
            </a:br>
            <a:r>
              <a:rPr lang="en-US" sz="2400" dirty="0">
                <a:solidFill>
                  <a:schemeClr val="tx1"/>
                </a:solidFill>
                <a:sym typeface="Wingdings" panose="05000000000000000000" pitchFamily="2" charset="2"/>
              </a:rPr>
              <a:t>(physiologic daily dose equivalent)</a:t>
            </a:r>
          </a:p>
        </p:txBody>
      </p:sp>
      <p:sp>
        <p:nvSpPr>
          <p:cNvPr id="14" name="TextBox 13">
            <a:extLst>
              <a:ext uri="{FF2B5EF4-FFF2-40B4-BE49-F238E27FC236}">
                <a16:creationId xmlns:a16="http://schemas.microsoft.com/office/drawing/2014/main" id="{48129762-0D89-E882-2793-636C2BD3D290}"/>
              </a:ext>
            </a:extLst>
          </p:cNvPr>
          <p:cNvSpPr txBox="1"/>
          <p:nvPr/>
        </p:nvSpPr>
        <p:spPr>
          <a:xfrm>
            <a:off x="3161856" y="6029254"/>
            <a:ext cx="6835269" cy="523220"/>
          </a:xfrm>
          <a:prstGeom prst="rect">
            <a:avLst/>
          </a:prstGeom>
          <a:noFill/>
        </p:spPr>
        <p:txBody>
          <a:bodyPr wrap="none" rtlCol="0">
            <a:spAutoFit/>
          </a:bodyPr>
          <a:lstStyle/>
          <a:p>
            <a:r>
              <a:rPr lang="en-US" sz="2800" b="1" dirty="0"/>
              <a:t>Below these thresholds – no taper necessary</a:t>
            </a:r>
          </a:p>
        </p:txBody>
      </p:sp>
      <p:sp>
        <p:nvSpPr>
          <p:cNvPr id="15" name="Arrow: Right 14">
            <a:extLst>
              <a:ext uri="{FF2B5EF4-FFF2-40B4-BE49-F238E27FC236}">
                <a16:creationId xmlns:a16="http://schemas.microsoft.com/office/drawing/2014/main" id="{16DE7227-38EA-DE3C-8469-FB461635CABD}"/>
              </a:ext>
            </a:extLst>
          </p:cNvPr>
          <p:cNvSpPr/>
          <p:nvPr/>
        </p:nvSpPr>
        <p:spPr>
          <a:xfrm>
            <a:off x="1689613" y="6111205"/>
            <a:ext cx="1301237" cy="359318"/>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A3DC86D-4136-E343-0641-B3C21026657F}"/>
              </a:ext>
            </a:extLst>
          </p:cNvPr>
          <p:cNvSpPr txBox="1"/>
          <p:nvPr/>
        </p:nvSpPr>
        <p:spPr>
          <a:xfrm>
            <a:off x="6931712" y="4080759"/>
            <a:ext cx="5104556" cy="1938992"/>
          </a:xfrm>
          <a:prstGeom prst="rect">
            <a:avLst/>
          </a:prstGeom>
          <a:noFill/>
        </p:spPr>
        <p:txBody>
          <a:bodyPr wrap="square" rtlCol="0">
            <a:spAutoFit/>
          </a:bodyPr>
          <a:lstStyle/>
          <a:p>
            <a:r>
              <a:rPr lang="en-US" sz="2400" b="1" dirty="0"/>
              <a:t>Guideline writing committee decided to provide ranges</a:t>
            </a:r>
          </a:p>
          <a:p>
            <a:pPr marL="457200" indent="-457200">
              <a:buFont typeface="Wingdings" panose="05000000000000000000" pitchFamily="2" charset="2"/>
              <a:buChar char="à"/>
            </a:pPr>
            <a:r>
              <a:rPr lang="en-US" sz="2400" b="1" dirty="0">
                <a:sym typeface="Wingdings" panose="05000000000000000000" pitchFamily="2" charset="2"/>
              </a:rPr>
              <a:t>Very low evidence </a:t>
            </a:r>
          </a:p>
          <a:p>
            <a:pPr marL="457200" indent="-457200">
              <a:buFont typeface="Wingdings" panose="05000000000000000000" pitchFamily="2" charset="2"/>
              <a:buChar char="à"/>
            </a:pPr>
            <a:r>
              <a:rPr lang="en-US" sz="2400" b="1" dirty="0">
                <a:sym typeface="Wingdings" panose="05000000000000000000" pitchFamily="2" charset="2"/>
              </a:rPr>
              <a:t>I</a:t>
            </a:r>
            <a:r>
              <a:rPr lang="en-US" sz="2400" b="1" dirty="0" smtClean="0">
                <a:sym typeface="Wingdings" panose="05000000000000000000" pitchFamily="2" charset="2"/>
              </a:rPr>
              <a:t>ndividual </a:t>
            </a:r>
            <a:r>
              <a:rPr lang="en-US" sz="2400" b="1" dirty="0">
                <a:sym typeface="Wingdings" panose="05000000000000000000" pitchFamily="2" charset="2"/>
              </a:rPr>
              <a:t>provider preferences</a:t>
            </a:r>
          </a:p>
          <a:p>
            <a:pPr marL="457200" indent="-457200">
              <a:buFont typeface="Wingdings" panose="05000000000000000000" pitchFamily="2" charset="2"/>
              <a:buChar char="à"/>
            </a:pPr>
            <a:r>
              <a:rPr lang="en-US" sz="2400" b="1" dirty="0">
                <a:sym typeface="Wingdings" panose="05000000000000000000" pitchFamily="2" charset="2"/>
              </a:rPr>
              <a:t>Patient individualization</a:t>
            </a:r>
            <a:endParaRPr lang="en-US" sz="2400" b="1" dirty="0"/>
          </a:p>
        </p:txBody>
      </p:sp>
      <p:sp>
        <p:nvSpPr>
          <p:cNvPr id="11" name="Arrow: Right 14">
            <a:extLst>
              <a:ext uri="{FF2B5EF4-FFF2-40B4-BE49-F238E27FC236}">
                <a16:creationId xmlns:a16="http://schemas.microsoft.com/office/drawing/2014/main" id="{16DE7227-38EA-DE3C-8469-FB461635CABD}"/>
              </a:ext>
            </a:extLst>
          </p:cNvPr>
          <p:cNvSpPr/>
          <p:nvPr/>
        </p:nvSpPr>
        <p:spPr>
          <a:xfrm>
            <a:off x="5444519" y="4269797"/>
            <a:ext cx="1301237" cy="359318"/>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67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7EAD-7996-96DD-E3F6-A9C49E00131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E169238F-1640-3DEC-CC52-637A99727BE1}"/>
              </a:ext>
            </a:extLst>
          </p:cNvPr>
          <p:cNvSpPr txBox="1"/>
          <p:nvPr/>
        </p:nvSpPr>
        <p:spPr>
          <a:xfrm>
            <a:off x="3426261" y="5212449"/>
            <a:ext cx="8660962" cy="954107"/>
          </a:xfrm>
          <a:prstGeom prst="rect">
            <a:avLst/>
          </a:prstGeom>
          <a:noFill/>
        </p:spPr>
        <p:txBody>
          <a:bodyPr wrap="square" rtlCol="0">
            <a:spAutoFit/>
          </a:bodyPr>
          <a:lstStyle/>
          <a:p>
            <a:r>
              <a:rPr lang="en-US" sz="2800" b="1" dirty="0"/>
              <a:t>Only taper, when disease controlled, or glucocorticoids are not necessary anymore</a:t>
            </a:r>
          </a:p>
        </p:txBody>
      </p:sp>
      <p:sp>
        <p:nvSpPr>
          <p:cNvPr id="3" name="Title 1">
            <a:extLst>
              <a:ext uri="{FF2B5EF4-FFF2-40B4-BE49-F238E27FC236}">
                <a16:creationId xmlns:a16="http://schemas.microsoft.com/office/drawing/2014/main" id="{71500350-0FAC-1641-6B09-1C9BF2BD480B}"/>
              </a:ext>
            </a:extLst>
          </p:cNvPr>
          <p:cNvSpPr txBox="1">
            <a:spLocks/>
          </p:cNvSpPr>
          <p:nvPr/>
        </p:nvSpPr>
        <p:spPr>
          <a:xfrm>
            <a:off x="104773" y="3415345"/>
            <a:ext cx="11982449" cy="179710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400" b="1" dirty="0">
                <a:solidFill>
                  <a:srgbClr val="C00000"/>
                </a:solidFill>
              </a:rPr>
              <a:t>R 2.2. </a:t>
            </a:r>
            <a:r>
              <a:rPr lang="en-US" sz="2400" b="1" dirty="0">
                <a:solidFill>
                  <a:srgbClr val="000000"/>
                </a:solidFill>
              </a:rPr>
              <a:t>Glucocorticoid taper for patients on long-term glucocorticoid therapy should only be attempted if the underlying disease for which glucocorticoids were prescribed is controlled, and glucocorticoids are no longer required. In these cases, glucocorticoids are tapered until approaching the physiologic daily dose equivalent is achieved (e.g., 4-6 mg prednisone). (Good clinical practice) </a:t>
            </a:r>
          </a:p>
        </p:txBody>
      </p:sp>
      <p:sp>
        <p:nvSpPr>
          <p:cNvPr id="8" name="Title 1">
            <a:extLst>
              <a:ext uri="{FF2B5EF4-FFF2-40B4-BE49-F238E27FC236}">
                <a16:creationId xmlns:a16="http://schemas.microsoft.com/office/drawing/2014/main" id="{FB282CF6-641F-5819-94DD-B3F1E65EC304}"/>
              </a:ext>
            </a:extLst>
          </p:cNvPr>
          <p:cNvSpPr txBox="1">
            <a:spLocks/>
          </p:cNvSpPr>
          <p:nvPr/>
        </p:nvSpPr>
        <p:spPr>
          <a:xfrm>
            <a:off x="104775" y="166862"/>
            <a:ext cx="11982449" cy="96788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4800" b="1" dirty="0">
                <a:solidFill>
                  <a:schemeClr val="bg1"/>
                </a:solidFill>
              </a:rPr>
              <a:t>When to taper and when not to taper!</a:t>
            </a:r>
          </a:p>
        </p:txBody>
      </p:sp>
      <p:pic>
        <p:nvPicPr>
          <p:cNvPr id="9" name="Picture 2" descr="Schleich Wild Life, Realistic Wild Animal Toys for Kids Ages 3 and Above,  Tapir Toy Figurine">
            <a:extLst>
              <a:ext uri="{FF2B5EF4-FFF2-40B4-BE49-F238E27FC236}">
                <a16:creationId xmlns:a16="http://schemas.microsoft.com/office/drawing/2014/main" id="{25031C57-2F62-EA3D-A4D2-AA87C40C09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94" t="23775" r="6038" b="23213"/>
          <a:stretch/>
        </p:blipFill>
        <p:spPr bwMode="auto">
          <a:xfrm flipH="1">
            <a:off x="10310186" y="0"/>
            <a:ext cx="1881814" cy="11457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2D7CFE-53B7-25A6-96A4-6099EE8C0067}"/>
              </a:ext>
            </a:extLst>
          </p:cNvPr>
          <p:cNvSpPr txBox="1">
            <a:spLocks/>
          </p:cNvSpPr>
          <p:nvPr/>
        </p:nvSpPr>
        <p:spPr>
          <a:xfrm>
            <a:off x="104775" y="1457942"/>
            <a:ext cx="11982449" cy="16703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rgbClr val="C00000"/>
                </a:solidFill>
              </a:rPr>
              <a:t>R 2.1. </a:t>
            </a:r>
            <a:r>
              <a:rPr lang="en-US" sz="2800" b="1" dirty="0">
                <a:solidFill>
                  <a:srgbClr val="000000"/>
                </a:solidFill>
              </a:rPr>
              <a:t>We suggest not to taper glucocorticoids in patients on short-term glucocorticoid therapy of &lt;3-4 weeks, irrespective of the dose. In these cases, glucocorticoids can be stopped without testing due to low concern for HPA axis suppression. (⊕○○○) </a:t>
            </a:r>
          </a:p>
        </p:txBody>
      </p:sp>
      <p:sp>
        <p:nvSpPr>
          <p:cNvPr id="12" name="Arrow: Right 14">
            <a:extLst>
              <a:ext uri="{FF2B5EF4-FFF2-40B4-BE49-F238E27FC236}">
                <a16:creationId xmlns:a16="http://schemas.microsoft.com/office/drawing/2014/main" id="{16DE7227-38EA-DE3C-8469-FB461635CABD}"/>
              </a:ext>
            </a:extLst>
          </p:cNvPr>
          <p:cNvSpPr/>
          <p:nvPr/>
        </p:nvSpPr>
        <p:spPr>
          <a:xfrm>
            <a:off x="1842013" y="5509843"/>
            <a:ext cx="1301237" cy="359318"/>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06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3690B-3B05-B20F-BDCB-2A7FD7CF2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94410" y="5267917"/>
            <a:ext cx="11014457" cy="954107"/>
          </a:xfrm>
          <a:prstGeom prst="rect">
            <a:avLst/>
          </a:prstGeom>
        </p:spPr>
        <p:txBody>
          <a:bodyPr wrap="square">
            <a:spAutoFit/>
          </a:bodyPr>
          <a:lstStyle/>
          <a:p>
            <a:r>
              <a:rPr lang="de-DE" sz="2800" b="1" dirty="0">
                <a:solidFill>
                  <a:schemeClr val="bg1"/>
                </a:solidFill>
                <a:cs typeface="Arial" panose="020B0604020202020204" pitchFamily="34" charset="0"/>
              </a:rPr>
              <a:t>Irina Bancos, </a:t>
            </a:r>
          </a:p>
          <a:p>
            <a:r>
              <a:rPr lang="de-DE" sz="2800" b="1" dirty="0">
                <a:solidFill>
                  <a:schemeClr val="bg1"/>
                </a:solidFill>
                <a:cs typeface="Arial" panose="020B0604020202020204" pitchFamily="34" charset="0"/>
              </a:rPr>
              <a:t>Rochester, US</a:t>
            </a:r>
            <a:endParaRPr lang="en-US" sz="2800" b="1" dirty="0">
              <a:solidFill>
                <a:schemeClr val="bg1"/>
              </a:solidFill>
              <a:cs typeface="Arial" panose="020B0604020202020204" pitchFamily="34" charset="0"/>
            </a:endParaRPr>
          </a:p>
        </p:txBody>
      </p:sp>
      <p:pic>
        <p:nvPicPr>
          <p:cNvPr id="6" name="Grafik 5"/>
          <p:cNvPicPr>
            <a:picLocks noChangeAspect="1"/>
          </p:cNvPicPr>
          <p:nvPr/>
        </p:nvPicPr>
        <p:blipFill>
          <a:blip r:embed="rId4"/>
          <a:stretch>
            <a:fillRect/>
          </a:stretch>
        </p:blipFill>
        <p:spPr>
          <a:xfrm>
            <a:off x="603756" y="2556047"/>
            <a:ext cx="3600000" cy="2502871"/>
          </a:xfrm>
          <a:prstGeom prst="rect">
            <a:avLst/>
          </a:prstGeom>
        </p:spPr>
      </p:pic>
      <p:pic>
        <p:nvPicPr>
          <p:cNvPr id="4" name="Grafik 3" descr="Ein Bild, das Text, Screenshot, Schrift, Logo enthält.&#10;&#10;Beschreibung automatisch generiert.">
            <a:extLst>
              <a:ext uri="{FF2B5EF4-FFF2-40B4-BE49-F238E27FC236}">
                <a16:creationId xmlns:a16="http://schemas.microsoft.com/office/drawing/2014/main" id="{17702535-7C44-53C5-707F-42EADEC20E2C}"/>
              </a:ext>
            </a:extLst>
          </p:cNvPr>
          <p:cNvPicPr>
            <a:picLocks noChangeAspect="1"/>
          </p:cNvPicPr>
          <p:nvPr/>
        </p:nvPicPr>
        <p:blipFill>
          <a:blip r:embed="rId5"/>
          <a:stretch>
            <a:fillRect/>
          </a:stretch>
        </p:blipFill>
        <p:spPr>
          <a:xfrm>
            <a:off x="8538308" y="4013"/>
            <a:ext cx="3653693" cy="1701588"/>
          </a:xfrm>
          <a:prstGeom prst="rect">
            <a:avLst/>
          </a:prstGeom>
        </p:spPr>
      </p:pic>
    </p:spTree>
    <p:extLst>
      <p:ext uri="{BB962C8B-B14F-4D97-AF65-F5344CB8AC3E}">
        <p14:creationId xmlns:p14="http://schemas.microsoft.com/office/powerpoint/2010/main" val="1769076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135F13E-C703-B9CA-8424-9E02AAD8D3BD}"/>
              </a:ext>
            </a:extLst>
          </p:cNvPr>
          <p:cNvSpPr>
            <a:spLocks noGrp="1"/>
          </p:cNvSpPr>
          <p:nvPr>
            <p:ph type="body" idx="1"/>
          </p:nvPr>
        </p:nvSpPr>
        <p:spPr>
          <a:xfrm>
            <a:off x="230188" y="190500"/>
            <a:ext cx="5646737" cy="885825"/>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a:t>Patient 1: 53 YO woman with history of rheumatoid arthritis</a:t>
            </a:r>
          </a:p>
        </p:txBody>
      </p:sp>
      <p:sp>
        <p:nvSpPr>
          <p:cNvPr id="6" name="Content Placeholder 5">
            <a:extLst>
              <a:ext uri="{FF2B5EF4-FFF2-40B4-BE49-F238E27FC236}">
                <a16:creationId xmlns:a16="http://schemas.microsoft.com/office/drawing/2014/main" id="{34FB147E-1466-52B1-7598-E66F9D24C3CD}"/>
              </a:ext>
            </a:extLst>
          </p:cNvPr>
          <p:cNvSpPr>
            <a:spLocks noGrp="1"/>
          </p:cNvSpPr>
          <p:nvPr>
            <p:ph sz="half" idx="2"/>
          </p:nvPr>
        </p:nvSpPr>
        <p:spPr>
          <a:xfrm>
            <a:off x="230188" y="1200150"/>
            <a:ext cx="5646737" cy="5467350"/>
          </a:xfrm>
        </p:spPr>
        <p:style>
          <a:lnRef idx="2">
            <a:schemeClr val="dk1"/>
          </a:lnRef>
          <a:fillRef idx="1">
            <a:schemeClr val="lt1"/>
          </a:fillRef>
          <a:effectRef idx="0">
            <a:schemeClr val="dk1"/>
          </a:effectRef>
          <a:fontRef idx="minor">
            <a:schemeClr val="dk1"/>
          </a:fontRef>
        </p:style>
        <p:txBody>
          <a:bodyPr/>
          <a:lstStyle/>
          <a:p>
            <a:r>
              <a:rPr lang="en-US" dirty="0"/>
              <a:t>History of rheumatoid arthritis</a:t>
            </a:r>
          </a:p>
          <a:p>
            <a:r>
              <a:rPr lang="en-US" dirty="0"/>
              <a:t>Intermittent use of prednisone (for 4 years) </a:t>
            </a:r>
            <a:r>
              <a:rPr lang="en-US" dirty="0">
                <a:sym typeface="Wingdings" panose="05000000000000000000" pitchFamily="2" charset="2"/>
              </a:rPr>
              <a:t> c</a:t>
            </a:r>
            <a:r>
              <a:rPr lang="en-US" dirty="0"/>
              <a:t>ontinuous use of prednisone 10 mg each morning for the last 18 months</a:t>
            </a:r>
          </a:p>
          <a:p>
            <a:r>
              <a:rPr lang="en-US" dirty="0"/>
              <a:t>6 months ago: initiated on a nonsteroid agent</a:t>
            </a:r>
          </a:p>
          <a:p>
            <a:r>
              <a:rPr lang="en-US" dirty="0"/>
              <a:t>Multiple failed attempts to discontinue prednisone for the last 4 months due to fatigue, nausea, myalgia, and arthralgia</a:t>
            </a:r>
          </a:p>
          <a:p>
            <a:r>
              <a:rPr lang="en-US" b="1" dirty="0"/>
              <a:t>Next step?</a:t>
            </a:r>
          </a:p>
        </p:txBody>
      </p:sp>
      <p:sp>
        <p:nvSpPr>
          <p:cNvPr id="11" name="Text Placeholder 4">
            <a:extLst>
              <a:ext uri="{FF2B5EF4-FFF2-40B4-BE49-F238E27FC236}">
                <a16:creationId xmlns:a16="http://schemas.microsoft.com/office/drawing/2014/main" id="{1EC0B8E8-BBB3-2CCD-7B5A-F9478D1EA2BB}"/>
              </a:ext>
            </a:extLst>
          </p:cNvPr>
          <p:cNvSpPr txBox="1">
            <a:spLocks/>
          </p:cNvSpPr>
          <p:nvPr/>
        </p:nvSpPr>
        <p:spPr>
          <a:xfrm>
            <a:off x="6173788" y="190500"/>
            <a:ext cx="5646737" cy="8763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US" sz="2800" dirty="0"/>
              <a:t>Patient 2: 47 YO woman with history of surgically treated meningioma</a:t>
            </a:r>
          </a:p>
        </p:txBody>
      </p:sp>
      <p:sp>
        <p:nvSpPr>
          <p:cNvPr id="12" name="Content Placeholder 5">
            <a:extLst>
              <a:ext uri="{FF2B5EF4-FFF2-40B4-BE49-F238E27FC236}">
                <a16:creationId xmlns:a16="http://schemas.microsoft.com/office/drawing/2014/main" id="{E90B1957-4F48-6CE0-01AC-8475E6CED118}"/>
              </a:ext>
            </a:extLst>
          </p:cNvPr>
          <p:cNvSpPr txBox="1">
            <a:spLocks/>
          </p:cNvSpPr>
          <p:nvPr/>
        </p:nvSpPr>
        <p:spPr>
          <a:xfrm>
            <a:off x="6173788" y="1200150"/>
            <a:ext cx="5646737" cy="54673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Large meningioma diagnosed 8 months ago </a:t>
            </a:r>
            <a:r>
              <a:rPr lang="en-US" dirty="0">
                <a:sym typeface="Wingdings" panose="05000000000000000000" pitchFamily="2" charset="2"/>
              </a:rPr>
              <a:t> surgery 3 months ago</a:t>
            </a:r>
          </a:p>
          <a:p>
            <a:r>
              <a:rPr lang="en-US" dirty="0">
                <a:sym typeface="Wingdings" panose="05000000000000000000" pitchFamily="2" charset="2"/>
              </a:rPr>
              <a:t>Postoperative initiation on dexamethasone 4 mg twice a day</a:t>
            </a:r>
          </a:p>
          <a:p>
            <a:r>
              <a:rPr lang="en-US" dirty="0">
                <a:sym typeface="Wingdings" panose="05000000000000000000" pitchFamily="2" charset="2"/>
              </a:rPr>
              <a:t>Currently on dexamethasone 1 mg twice a day</a:t>
            </a:r>
          </a:p>
          <a:p>
            <a:r>
              <a:rPr lang="en-US" dirty="0">
                <a:sym typeface="Wingdings" panose="05000000000000000000" pitchFamily="2" charset="2"/>
              </a:rPr>
              <a:t>Referred to endocrinology because cortisol was measured and was undetectable</a:t>
            </a:r>
          </a:p>
          <a:p>
            <a:r>
              <a:rPr lang="en-US" b="1" dirty="0">
                <a:sym typeface="Wingdings" panose="05000000000000000000" pitchFamily="2" charset="2"/>
              </a:rPr>
              <a:t>Next step?</a:t>
            </a:r>
            <a:endParaRPr lang="en-US" b="1" dirty="0"/>
          </a:p>
        </p:txBody>
      </p:sp>
    </p:spTree>
    <p:extLst>
      <p:ext uri="{BB962C8B-B14F-4D97-AF65-F5344CB8AC3E}">
        <p14:creationId xmlns:p14="http://schemas.microsoft.com/office/powerpoint/2010/main" val="2985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5023-AFF5-9270-6D26-8E413C8D2453}"/>
              </a:ext>
            </a:extLst>
          </p:cNvPr>
          <p:cNvSpPr>
            <a:spLocks noGrp="1"/>
          </p:cNvSpPr>
          <p:nvPr>
            <p:ph type="title"/>
          </p:nvPr>
        </p:nvSpPr>
        <p:spPr>
          <a:xfrm>
            <a:off x="419099" y="216606"/>
            <a:ext cx="10515600" cy="807896"/>
          </a:xfrm>
        </p:spPr>
        <p:txBody>
          <a:bodyPr>
            <a:normAutofit fontScale="90000"/>
          </a:bodyPr>
          <a:lstStyle/>
          <a:p>
            <a:pPr algn="ctr"/>
            <a:r>
              <a:rPr lang="en-US" sz="3600" b="1" dirty="0">
                <a:solidFill>
                  <a:schemeClr val="bg1"/>
                </a:solidFill>
                <a:latin typeface="+mn-lt"/>
              </a:rPr>
              <a:t>The ESE-ENDO Guidelines Panel</a:t>
            </a:r>
            <a:br>
              <a:rPr lang="en-US" sz="3600" b="1" dirty="0">
                <a:solidFill>
                  <a:schemeClr val="bg1"/>
                </a:solidFill>
                <a:latin typeface="+mn-lt"/>
              </a:rPr>
            </a:br>
            <a:r>
              <a:rPr lang="en-US" sz="3600" b="1" dirty="0">
                <a:solidFill>
                  <a:schemeClr val="bg1"/>
                </a:solidFill>
                <a:latin typeface="+mn-lt"/>
              </a:rPr>
              <a:t>12 experts from 6 countries</a:t>
            </a:r>
          </a:p>
        </p:txBody>
      </p:sp>
      <p:pic>
        <p:nvPicPr>
          <p:cNvPr id="9" name="Grafik 8"/>
          <p:cNvPicPr>
            <a:picLocks noChangeAspect="1"/>
          </p:cNvPicPr>
          <p:nvPr/>
        </p:nvPicPr>
        <p:blipFill rotWithShape="1">
          <a:blip r:embed="rId3"/>
          <a:srcRect b="1205"/>
          <a:stretch/>
        </p:blipFill>
        <p:spPr>
          <a:xfrm>
            <a:off x="667389" y="1235015"/>
            <a:ext cx="10800711" cy="5461059"/>
          </a:xfrm>
          <a:prstGeom prst="rect">
            <a:avLst/>
          </a:prstGeom>
        </p:spPr>
      </p:pic>
      <p:pic>
        <p:nvPicPr>
          <p:cNvPr id="10" name="Picture 5">
            <a:extLst>
              <a:ext uri="{FF2B5EF4-FFF2-40B4-BE49-F238E27FC236}">
                <a16:creationId xmlns:a16="http://schemas.microsoft.com/office/drawing/2014/main" id="{F79E1D9B-E1F5-49B4-2FEC-BC8A09D139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56" t="4028" r="62422" b="76528"/>
          <a:stretch/>
        </p:blipFill>
        <p:spPr>
          <a:xfrm>
            <a:off x="209552" y="174308"/>
            <a:ext cx="2068971" cy="648000"/>
          </a:xfrm>
          <a:prstGeom prst="rect">
            <a:avLst/>
          </a:prstGeom>
        </p:spPr>
      </p:pic>
      <p:pic>
        <p:nvPicPr>
          <p:cNvPr id="14" name="Grafik 13"/>
          <p:cNvPicPr>
            <a:picLocks noChangeAspect="1"/>
          </p:cNvPicPr>
          <p:nvPr/>
        </p:nvPicPr>
        <p:blipFill>
          <a:blip r:embed="rId5"/>
          <a:stretch>
            <a:fillRect/>
          </a:stretch>
        </p:blipFill>
        <p:spPr>
          <a:xfrm>
            <a:off x="9659758" y="216606"/>
            <a:ext cx="2302245" cy="648000"/>
          </a:xfrm>
          <a:prstGeom prst="rect">
            <a:avLst/>
          </a:prstGeom>
        </p:spPr>
      </p:pic>
    </p:spTree>
    <p:extLst>
      <p:ext uri="{BB962C8B-B14F-4D97-AF65-F5344CB8AC3E}">
        <p14:creationId xmlns:p14="http://schemas.microsoft.com/office/powerpoint/2010/main" val="1540901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135F13E-C703-B9CA-8424-9E02AAD8D3BD}"/>
              </a:ext>
            </a:extLst>
          </p:cNvPr>
          <p:cNvSpPr>
            <a:spLocks noGrp="1"/>
          </p:cNvSpPr>
          <p:nvPr>
            <p:ph type="body" idx="1"/>
          </p:nvPr>
        </p:nvSpPr>
        <p:spPr>
          <a:xfrm>
            <a:off x="230188" y="190500"/>
            <a:ext cx="5646737" cy="885825"/>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a:t>Patient 1: 53 YO woman with history of rheumatoid arthritis</a:t>
            </a:r>
          </a:p>
        </p:txBody>
      </p:sp>
      <p:sp>
        <p:nvSpPr>
          <p:cNvPr id="6" name="Content Placeholder 5">
            <a:extLst>
              <a:ext uri="{FF2B5EF4-FFF2-40B4-BE49-F238E27FC236}">
                <a16:creationId xmlns:a16="http://schemas.microsoft.com/office/drawing/2014/main" id="{34FB147E-1466-52B1-7598-E66F9D24C3CD}"/>
              </a:ext>
            </a:extLst>
          </p:cNvPr>
          <p:cNvSpPr>
            <a:spLocks noGrp="1"/>
          </p:cNvSpPr>
          <p:nvPr>
            <p:ph sz="half" idx="2"/>
          </p:nvPr>
        </p:nvSpPr>
        <p:spPr>
          <a:xfrm>
            <a:off x="230188" y="1200150"/>
            <a:ext cx="5646737" cy="5467350"/>
          </a:xfrm>
        </p:spPr>
        <p:style>
          <a:lnRef idx="2">
            <a:schemeClr val="dk1"/>
          </a:lnRef>
          <a:fillRef idx="1">
            <a:schemeClr val="lt1"/>
          </a:fillRef>
          <a:effectRef idx="0">
            <a:schemeClr val="dk1"/>
          </a:effectRef>
          <a:fontRef idx="minor">
            <a:schemeClr val="dk1"/>
          </a:fontRef>
        </p:style>
        <p:txBody>
          <a:bodyPr/>
          <a:lstStyle/>
          <a:p>
            <a:r>
              <a:rPr lang="en-US" dirty="0"/>
              <a:t>History of rheumatoid arthritis</a:t>
            </a:r>
          </a:p>
          <a:p>
            <a:r>
              <a:rPr lang="en-US" dirty="0"/>
              <a:t>Intermittent use of prednisone (for 4 years) </a:t>
            </a:r>
            <a:r>
              <a:rPr lang="en-US" dirty="0">
                <a:sym typeface="Wingdings" panose="05000000000000000000" pitchFamily="2" charset="2"/>
              </a:rPr>
              <a:t> c</a:t>
            </a:r>
            <a:r>
              <a:rPr lang="en-US" dirty="0"/>
              <a:t>ontinuous use of </a:t>
            </a:r>
            <a:r>
              <a:rPr lang="en-US" b="1" dirty="0">
                <a:solidFill>
                  <a:srgbClr val="C00000"/>
                </a:solidFill>
              </a:rPr>
              <a:t>prednisone 10 mg each morning </a:t>
            </a:r>
            <a:r>
              <a:rPr lang="en-US" dirty="0"/>
              <a:t>for the last 18 months</a:t>
            </a:r>
          </a:p>
          <a:p>
            <a:r>
              <a:rPr lang="en-US" dirty="0"/>
              <a:t>6 months ago: initiated on a nonsteroid agent</a:t>
            </a:r>
          </a:p>
          <a:p>
            <a:r>
              <a:rPr lang="en-US" dirty="0"/>
              <a:t>Multiple failed attempts to discontinue prednisone for the last 4 months due to fatigue, nausea, myalgia, and arthralgia</a:t>
            </a:r>
          </a:p>
          <a:p>
            <a:r>
              <a:rPr lang="en-US" b="1" dirty="0"/>
              <a:t>Next step?</a:t>
            </a:r>
          </a:p>
        </p:txBody>
      </p:sp>
      <p:sp>
        <p:nvSpPr>
          <p:cNvPr id="11" name="Text Placeholder 4">
            <a:extLst>
              <a:ext uri="{FF2B5EF4-FFF2-40B4-BE49-F238E27FC236}">
                <a16:creationId xmlns:a16="http://schemas.microsoft.com/office/drawing/2014/main" id="{1EC0B8E8-BBB3-2CCD-7B5A-F9478D1EA2BB}"/>
              </a:ext>
            </a:extLst>
          </p:cNvPr>
          <p:cNvSpPr txBox="1">
            <a:spLocks/>
          </p:cNvSpPr>
          <p:nvPr/>
        </p:nvSpPr>
        <p:spPr>
          <a:xfrm>
            <a:off x="6173788" y="190500"/>
            <a:ext cx="5646737" cy="8763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US" sz="2800" dirty="0"/>
              <a:t>Patient 2: 47 YO woman with history of surgically treated meningioma</a:t>
            </a:r>
          </a:p>
        </p:txBody>
      </p:sp>
      <p:sp>
        <p:nvSpPr>
          <p:cNvPr id="12" name="Content Placeholder 5">
            <a:extLst>
              <a:ext uri="{FF2B5EF4-FFF2-40B4-BE49-F238E27FC236}">
                <a16:creationId xmlns:a16="http://schemas.microsoft.com/office/drawing/2014/main" id="{E90B1957-4F48-6CE0-01AC-8475E6CED118}"/>
              </a:ext>
            </a:extLst>
          </p:cNvPr>
          <p:cNvSpPr txBox="1">
            <a:spLocks/>
          </p:cNvSpPr>
          <p:nvPr/>
        </p:nvSpPr>
        <p:spPr>
          <a:xfrm>
            <a:off x="6173788" y="1200150"/>
            <a:ext cx="5646737" cy="54673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Large meningioma diagnosed 8 months ago </a:t>
            </a:r>
            <a:r>
              <a:rPr lang="en-US" dirty="0">
                <a:sym typeface="Wingdings" panose="05000000000000000000" pitchFamily="2" charset="2"/>
              </a:rPr>
              <a:t> surgery 3 months ago</a:t>
            </a:r>
          </a:p>
          <a:p>
            <a:r>
              <a:rPr lang="en-US" dirty="0">
                <a:sym typeface="Wingdings" panose="05000000000000000000" pitchFamily="2" charset="2"/>
              </a:rPr>
              <a:t>Postoperative initiation on dexamethasone 4 mg twice a day</a:t>
            </a:r>
          </a:p>
          <a:p>
            <a:r>
              <a:rPr lang="en-US" dirty="0">
                <a:sym typeface="Wingdings" panose="05000000000000000000" pitchFamily="2" charset="2"/>
              </a:rPr>
              <a:t>Currently on </a:t>
            </a:r>
            <a:r>
              <a:rPr lang="en-US" b="1" dirty="0">
                <a:solidFill>
                  <a:srgbClr val="C00000"/>
                </a:solidFill>
                <a:sym typeface="Wingdings" panose="05000000000000000000" pitchFamily="2" charset="2"/>
              </a:rPr>
              <a:t>dexamethasone 1 mg twice a day</a:t>
            </a:r>
          </a:p>
          <a:p>
            <a:r>
              <a:rPr lang="en-US" dirty="0">
                <a:sym typeface="Wingdings" panose="05000000000000000000" pitchFamily="2" charset="2"/>
              </a:rPr>
              <a:t>Referred to endocrinology because cortisol was measured and was undetectable</a:t>
            </a:r>
          </a:p>
          <a:p>
            <a:r>
              <a:rPr lang="en-US" b="1" dirty="0">
                <a:sym typeface="Wingdings" panose="05000000000000000000" pitchFamily="2" charset="2"/>
              </a:rPr>
              <a:t>Next step?</a:t>
            </a:r>
            <a:endParaRPr lang="en-US" b="1" dirty="0"/>
          </a:p>
        </p:txBody>
      </p:sp>
    </p:spTree>
    <p:extLst>
      <p:ext uri="{BB962C8B-B14F-4D97-AF65-F5344CB8AC3E}">
        <p14:creationId xmlns:p14="http://schemas.microsoft.com/office/powerpoint/2010/main" val="1711848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3">
            <a:extLst>
              <a:ext uri="{FF2B5EF4-FFF2-40B4-BE49-F238E27FC236}">
                <a16:creationId xmlns:a16="http://schemas.microsoft.com/office/drawing/2014/main" id="{83E5A974-23F8-6E95-9702-E950AB4A9494}"/>
              </a:ext>
            </a:extLst>
          </p:cNvPr>
          <p:cNvPicPr>
            <a:picLocks noChangeAspect="1"/>
          </p:cNvPicPr>
          <p:nvPr/>
        </p:nvPicPr>
        <p:blipFill rotWithShape="1">
          <a:blip r:embed="rId3"/>
          <a:srcRect l="491" t="1227" r="458" b="827"/>
          <a:stretch/>
        </p:blipFill>
        <p:spPr bwMode="auto">
          <a:xfrm>
            <a:off x="1543050" y="2406967"/>
            <a:ext cx="8758334" cy="432968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3185023-AFF5-9270-6D26-8E413C8D2453}"/>
              </a:ext>
            </a:extLst>
          </p:cNvPr>
          <p:cNvSpPr>
            <a:spLocks noGrp="1"/>
          </p:cNvSpPr>
          <p:nvPr>
            <p:ph type="title"/>
          </p:nvPr>
        </p:nvSpPr>
        <p:spPr>
          <a:xfrm>
            <a:off x="838199" y="117317"/>
            <a:ext cx="10515600" cy="815975"/>
          </a:xfrm>
        </p:spPr>
        <p:txBody>
          <a:bodyPr>
            <a:normAutofit fontScale="90000"/>
          </a:bodyPr>
          <a:lstStyle/>
          <a:p>
            <a:r>
              <a:rPr lang="en-US" b="1" dirty="0">
                <a:solidFill>
                  <a:schemeClr val="bg1"/>
                </a:solidFill>
                <a:latin typeface="+mn-lt"/>
              </a:rPr>
              <a:t>Is testing for adrenal insufficiency necessary?</a:t>
            </a:r>
          </a:p>
        </p:txBody>
      </p:sp>
      <p:sp>
        <p:nvSpPr>
          <p:cNvPr id="4" name="Title 1">
            <a:extLst>
              <a:ext uri="{FF2B5EF4-FFF2-40B4-BE49-F238E27FC236}">
                <a16:creationId xmlns:a16="http://schemas.microsoft.com/office/drawing/2014/main" id="{9BA1EDD8-01D3-E6B8-0CD7-EB6A5A79120C}"/>
              </a:ext>
            </a:extLst>
          </p:cNvPr>
          <p:cNvSpPr txBox="1">
            <a:spLocks/>
          </p:cNvSpPr>
          <p:nvPr/>
        </p:nvSpPr>
        <p:spPr>
          <a:xfrm>
            <a:off x="104774" y="1123871"/>
            <a:ext cx="11982449" cy="131159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a:solidFill>
                  <a:srgbClr val="C00000"/>
                </a:solidFill>
              </a:rPr>
              <a:t>R 2.4. </a:t>
            </a:r>
            <a:r>
              <a:rPr lang="en-US" sz="2800" b="1" dirty="0">
                <a:solidFill>
                  <a:srgbClr val="000000"/>
                </a:solidFill>
              </a:rPr>
              <a:t>We recommend against routine testing for adrenal insufficiency in patients on supraphysiologic doses of GCs, or if they are still in need of GC treatment for the underlying disease. (Good clinical practice)</a:t>
            </a:r>
            <a:endParaRPr lang="en-US" sz="2800" dirty="0"/>
          </a:p>
        </p:txBody>
      </p:sp>
      <p:sp>
        <p:nvSpPr>
          <p:cNvPr id="6" name="Arrow: Right 5">
            <a:extLst>
              <a:ext uri="{FF2B5EF4-FFF2-40B4-BE49-F238E27FC236}">
                <a16:creationId xmlns:a16="http://schemas.microsoft.com/office/drawing/2014/main" id="{D9107565-2FE6-8437-43B1-9199CD41B86A}"/>
              </a:ext>
            </a:extLst>
          </p:cNvPr>
          <p:cNvSpPr/>
          <p:nvPr/>
        </p:nvSpPr>
        <p:spPr>
          <a:xfrm>
            <a:off x="587553" y="5256838"/>
            <a:ext cx="955497" cy="725370"/>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6657975"/>
            <a:ext cx="12192000"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85023-AFF5-9270-6D26-8E413C8D2453}"/>
              </a:ext>
            </a:extLst>
          </p:cNvPr>
          <p:cNvSpPr>
            <a:spLocks noGrp="1"/>
          </p:cNvSpPr>
          <p:nvPr>
            <p:ph type="title"/>
          </p:nvPr>
        </p:nvSpPr>
        <p:spPr>
          <a:xfrm>
            <a:off x="47626" y="137867"/>
            <a:ext cx="12087224" cy="815975"/>
          </a:xfrm>
        </p:spPr>
        <p:txBody>
          <a:bodyPr>
            <a:normAutofit/>
          </a:bodyPr>
          <a:lstStyle/>
          <a:p>
            <a:r>
              <a:rPr lang="en-US" sz="3600" b="1" dirty="0">
                <a:solidFill>
                  <a:schemeClr val="bg1"/>
                </a:solidFill>
                <a:latin typeface="+mn-lt"/>
              </a:rPr>
              <a:t>Does GC type used impact the likelihood of adrenal recovery?</a:t>
            </a:r>
          </a:p>
        </p:txBody>
      </p:sp>
      <p:sp>
        <p:nvSpPr>
          <p:cNvPr id="3" name="Title 1">
            <a:extLst>
              <a:ext uri="{FF2B5EF4-FFF2-40B4-BE49-F238E27FC236}">
                <a16:creationId xmlns:a16="http://schemas.microsoft.com/office/drawing/2014/main" id="{22122D93-4E23-D83A-BB97-4546F860B487}"/>
              </a:ext>
            </a:extLst>
          </p:cNvPr>
          <p:cNvSpPr txBox="1">
            <a:spLocks/>
          </p:cNvSpPr>
          <p:nvPr/>
        </p:nvSpPr>
        <p:spPr>
          <a:xfrm>
            <a:off x="104775" y="1110757"/>
            <a:ext cx="11982449" cy="14163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a:solidFill>
                  <a:srgbClr val="C00000"/>
                </a:solidFill>
              </a:rPr>
              <a:t>R 2.5. </a:t>
            </a:r>
            <a:r>
              <a:rPr lang="en-US" sz="2800" b="1" dirty="0">
                <a:solidFill>
                  <a:srgbClr val="000000"/>
                </a:solidFill>
              </a:rPr>
              <a:t>We suggest that patients taking long-acting GCs (e.g., dexamethasone or betamethasone) should be switched to shorter-acting GCs (e.g., hydrocortisone or prednisone) when long-acting GCs are no longer needed. (⊕○○○)</a:t>
            </a:r>
          </a:p>
        </p:txBody>
      </p:sp>
      <p:graphicFrame>
        <p:nvGraphicFramePr>
          <p:cNvPr id="9" name="Table 8">
            <a:extLst>
              <a:ext uri="{FF2B5EF4-FFF2-40B4-BE49-F238E27FC236}">
                <a16:creationId xmlns:a16="http://schemas.microsoft.com/office/drawing/2014/main" id="{68EAFBCB-E284-C17D-F640-7866C1E45BD5}"/>
              </a:ext>
            </a:extLst>
          </p:cNvPr>
          <p:cNvGraphicFramePr>
            <a:graphicFrameLocks noGrp="1"/>
          </p:cNvGraphicFramePr>
          <p:nvPr>
            <p:extLst>
              <p:ext uri="{D42A27DB-BD31-4B8C-83A1-F6EECF244321}">
                <p14:modId xmlns:p14="http://schemas.microsoft.com/office/powerpoint/2010/main" val="4002658091"/>
              </p:ext>
            </p:extLst>
          </p:nvPr>
        </p:nvGraphicFramePr>
        <p:xfrm>
          <a:off x="104775" y="2684039"/>
          <a:ext cx="11982449" cy="4186060"/>
        </p:xfrm>
        <a:graphic>
          <a:graphicData uri="http://schemas.openxmlformats.org/drawingml/2006/table">
            <a:tbl>
              <a:tblPr>
                <a:tableStyleId>{5C22544A-7EE6-4342-B048-85BDC9FD1C3A}</a:tableStyleId>
              </a:tblPr>
              <a:tblGrid>
                <a:gridCol w="2416336">
                  <a:extLst>
                    <a:ext uri="{9D8B030D-6E8A-4147-A177-3AD203B41FA5}">
                      <a16:colId xmlns:a16="http://schemas.microsoft.com/office/drawing/2014/main" val="1801805157"/>
                    </a:ext>
                  </a:extLst>
                </a:gridCol>
                <a:gridCol w="2682227">
                  <a:extLst>
                    <a:ext uri="{9D8B030D-6E8A-4147-A177-3AD203B41FA5}">
                      <a16:colId xmlns:a16="http://schemas.microsoft.com/office/drawing/2014/main" val="397329182"/>
                    </a:ext>
                  </a:extLst>
                </a:gridCol>
                <a:gridCol w="2883556">
                  <a:extLst>
                    <a:ext uri="{9D8B030D-6E8A-4147-A177-3AD203B41FA5}">
                      <a16:colId xmlns:a16="http://schemas.microsoft.com/office/drawing/2014/main" val="203194790"/>
                    </a:ext>
                  </a:extLst>
                </a:gridCol>
                <a:gridCol w="2257179">
                  <a:extLst>
                    <a:ext uri="{9D8B030D-6E8A-4147-A177-3AD203B41FA5}">
                      <a16:colId xmlns:a16="http://schemas.microsoft.com/office/drawing/2014/main" val="1590023545"/>
                    </a:ext>
                  </a:extLst>
                </a:gridCol>
                <a:gridCol w="1743151">
                  <a:extLst>
                    <a:ext uri="{9D8B030D-6E8A-4147-A177-3AD203B41FA5}">
                      <a16:colId xmlns:a16="http://schemas.microsoft.com/office/drawing/2014/main" val="458813008"/>
                    </a:ext>
                  </a:extLst>
                </a:gridCol>
              </a:tblGrid>
              <a:tr h="336562">
                <a:tc>
                  <a:txBody>
                    <a:bodyPr/>
                    <a:lstStyle/>
                    <a:p>
                      <a:pPr marL="0" marR="0" algn="ctr">
                        <a:lnSpc>
                          <a:spcPct val="115000"/>
                        </a:lnSpc>
                        <a:spcBef>
                          <a:spcPts val="0"/>
                        </a:spcBef>
                        <a:spcAft>
                          <a:spcPts val="1000"/>
                        </a:spcAft>
                      </a:pPr>
                      <a:r>
                        <a:rPr lang="en-US" sz="1800" b="1" kern="100" dirty="0">
                          <a:effectLst/>
                          <a:latin typeface="+mn-lt"/>
                        </a:rPr>
                        <a:t>Glucocorticoids</a:t>
                      </a:r>
                      <a:endParaRPr lang="en-US" sz="1800" b="1" kern="100" dirty="0">
                        <a:effectLst/>
                        <a:latin typeface="+mn-lt"/>
                        <a:ea typeface="Calibri" panose="020F0502020204030204" pitchFamily="34" charset="0"/>
                        <a:cs typeface="Times New Roman" panose="02020603050405020304" pitchFamily="18" charset="0"/>
                      </a:endParaRPr>
                    </a:p>
                  </a:txBody>
                  <a:tcPr marL="17145" marR="17145" marT="17145" marB="17145"/>
                </a:tc>
                <a:tc>
                  <a:txBody>
                    <a:bodyPr/>
                    <a:lstStyle/>
                    <a:p>
                      <a:pPr marL="0" marR="0" algn="ctr">
                        <a:lnSpc>
                          <a:spcPct val="115000"/>
                        </a:lnSpc>
                        <a:spcBef>
                          <a:spcPts val="0"/>
                        </a:spcBef>
                        <a:spcAft>
                          <a:spcPts val="1000"/>
                        </a:spcAft>
                      </a:pPr>
                      <a:r>
                        <a:rPr lang="en-US" sz="1800" b="1" kern="100" dirty="0">
                          <a:effectLst/>
                          <a:latin typeface="+mn-lt"/>
                        </a:rPr>
                        <a:t>Equivalent dose</a:t>
                      </a:r>
                      <a:endParaRPr lang="en-US" sz="1800" b="1" kern="100" dirty="0">
                        <a:effectLst/>
                        <a:latin typeface="+mn-lt"/>
                        <a:ea typeface="Calibri" panose="020F0502020204030204" pitchFamily="34" charset="0"/>
                        <a:cs typeface="Times New Roman" panose="02020603050405020304" pitchFamily="18" charset="0"/>
                      </a:endParaRPr>
                    </a:p>
                  </a:txBody>
                  <a:tcPr marL="21590" marR="17145" marT="17145" marB="17145"/>
                </a:tc>
                <a:tc>
                  <a:txBody>
                    <a:bodyPr/>
                    <a:lstStyle/>
                    <a:p>
                      <a:pPr marL="0" marR="0" algn="ctr">
                        <a:lnSpc>
                          <a:spcPct val="115000"/>
                        </a:lnSpc>
                        <a:spcBef>
                          <a:spcPts val="0"/>
                        </a:spcBef>
                        <a:spcAft>
                          <a:spcPts val="1000"/>
                        </a:spcAft>
                      </a:pPr>
                      <a:r>
                        <a:rPr lang="en-US" sz="1800" b="1" kern="100" dirty="0">
                          <a:effectLst/>
                          <a:latin typeface="+mn-lt"/>
                        </a:rPr>
                        <a:t>Glucocorticoid potency       </a:t>
                      </a:r>
                    </a:p>
                  </a:txBody>
                  <a:tcPr marL="21590" marR="17145" marT="17145" marB="17145"/>
                </a:tc>
                <a:tc>
                  <a:txBody>
                    <a:bodyPr/>
                    <a:lstStyle/>
                    <a:p>
                      <a:pPr marL="0" marR="0" algn="ctr">
                        <a:lnSpc>
                          <a:spcPct val="115000"/>
                        </a:lnSpc>
                        <a:spcBef>
                          <a:spcPts val="0"/>
                        </a:spcBef>
                        <a:spcAft>
                          <a:spcPts val="1000"/>
                        </a:spcAft>
                      </a:pPr>
                      <a:r>
                        <a:rPr lang="en-US" sz="1800" b="1" kern="100" dirty="0">
                          <a:effectLst/>
                          <a:latin typeface="+mn-lt"/>
                        </a:rPr>
                        <a:t>Plasma half-life</a:t>
                      </a:r>
                      <a:endParaRPr lang="en-US" sz="1800" b="1" kern="100" dirty="0">
                        <a:effectLst/>
                        <a:latin typeface="+mn-lt"/>
                        <a:ea typeface="Calibri" panose="020F0502020204030204" pitchFamily="34" charset="0"/>
                        <a:cs typeface="Times New Roman" panose="02020603050405020304" pitchFamily="18" charset="0"/>
                      </a:endParaRPr>
                    </a:p>
                  </a:txBody>
                  <a:tcPr marL="21590" marR="17145" marT="17145" marB="17145"/>
                </a:tc>
                <a:tc>
                  <a:txBody>
                    <a:bodyPr/>
                    <a:lstStyle/>
                    <a:p>
                      <a:pPr marL="0" marR="0" algn="ctr">
                        <a:lnSpc>
                          <a:spcPct val="115000"/>
                        </a:lnSpc>
                        <a:spcBef>
                          <a:spcPts val="0"/>
                        </a:spcBef>
                        <a:spcAft>
                          <a:spcPts val="1000"/>
                        </a:spcAft>
                      </a:pPr>
                      <a:r>
                        <a:rPr lang="en-US" sz="1800" b="1" kern="100" dirty="0">
                          <a:effectLst/>
                          <a:latin typeface="+mn-lt"/>
                        </a:rPr>
                        <a:t>Biological half-life</a:t>
                      </a:r>
                      <a:endParaRPr lang="en-US" sz="1800" b="1" kern="100" dirty="0">
                        <a:effectLst/>
                        <a:latin typeface="+mn-lt"/>
                        <a:ea typeface="Calibri" panose="020F0502020204030204" pitchFamily="34" charset="0"/>
                        <a:cs typeface="Times New Roman" panose="02020603050405020304" pitchFamily="18" charset="0"/>
                      </a:endParaRPr>
                    </a:p>
                  </a:txBody>
                  <a:tcPr marL="21590" marR="17145" marT="17145" marB="17145"/>
                </a:tc>
                <a:extLst>
                  <a:ext uri="{0D108BD9-81ED-4DB2-BD59-A6C34878D82A}">
                    <a16:rowId xmlns:a16="http://schemas.microsoft.com/office/drawing/2014/main" val="3573513831"/>
                  </a:ext>
                </a:extLst>
              </a:tr>
              <a:tr h="277711">
                <a:tc gridSpan="5">
                  <a:txBody>
                    <a:bodyPr/>
                    <a:lstStyle/>
                    <a:p>
                      <a:pPr marL="0" marR="0">
                        <a:lnSpc>
                          <a:spcPct val="115000"/>
                        </a:lnSpc>
                        <a:spcBef>
                          <a:spcPts val="0"/>
                        </a:spcBef>
                        <a:spcAft>
                          <a:spcPts val="1000"/>
                        </a:spcAft>
                      </a:pPr>
                      <a:r>
                        <a:rPr lang="en-US" sz="1600" b="1" kern="100" dirty="0">
                          <a:effectLst/>
                          <a:latin typeface="+mn-lt"/>
                        </a:rPr>
                        <a:t>Short-acting glucocorticoids with lower potency</a:t>
                      </a:r>
                      <a:endParaRPr lang="en-US" sz="1600" b="1" kern="100" dirty="0">
                        <a:effectLst/>
                        <a:latin typeface="+mn-lt"/>
                        <a:ea typeface="Calibri" panose="020F0502020204030204" pitchFamily="34" charset="0"/>
                        <a:cs typeface="Times New Roman" panose="02020603050405020304" pitchFamily="18" charset="0"/>
                      </a:endParaRPr>
                    </a:p>
                  </a:txBody>
                  <a:tcPr marL="17145" marR="21590" marT="21590" marB="17145">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7592183"/>
                  </a:ext>
                </a:extLst>
              </a:tr>
              <a:tr h="277711">
                <a:tc>
                  <a:txBody>
                    <a:bodyPr/>
                    <a:lstStyle/>
                    <a:p>
                      <a:pPr marL="0" marR="0" algn="ctr">
                        <a:lnSpc>
                          <a:spcPct val="115000"/>
                        </a:lnSpc>
                        <a:spcBef>
                          <a:spcPts val="0"/>
                        </a:spcBef>
                        <a:spcAft>
                          <a:spcPts val="1000"/>
                        </a:spcAft>
                      </a:pPr>
                      <a:r>
                        <a:rPr lang="en-US" sz="1600" kern="100">
                          <a:effectLst/>
                          <a:latin typeface="+mn-lt"/>
                        </a:rPr>
                        <a:t>Hydrocortisone</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dirty="0">
                          <a:effectLst/>
                          <a:latin typeface="+mn-lt"/>
                        </a:rPr>
                        <a:t>20 mg</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a:effectLst/>
                          <a:latin typeface="+mn-lt"/>
                        </a:rPr>
                        <a:t>1.0</a:t>
                      </a:r>
                      <a:endParaRPr lang="en-US" sz="14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90-120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8-12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2639244991"/>
                  </a:ext>
                </a:extLst>
              </a:tr>
              <a:tr h="277711">
                <a:tc>
                  <a:txBody>
                    <a:bodyPr/>
                    <a:lstStyle/>
                    <a:p>
                      <a:pPr marL="0" marR="0" algn="ctr">
                        <a:lnSpc>
                          <a:spcPct val="115000"/>
                        </a:lnSpc>
                        <a:spcBef>
                          <a:spcPts val="0"/>
                        </a:spcBef>
                        <a:spcAft>
                          <a:spcPts val="1000"/>
                        </a:spcAft>
                      </a:pPr>
                      <a:r>
                        <a:rPr lang="en-US" sz="1600" kern="100">
                          <a:effectLst/>
                          <a:latin typeface="+mn-lt"/>
                        </a:rPr>
                        <a:t>Cortisone acetate</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dirty="0">
                          <a:effectLst/>
                          <a:latin typeface="+mn-lt"/>
                        </a:rPr>
                        <a:t>25 mg</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a:effectLst/>
                          <a:latin typeface="+mn-lt"/>
                        </a:rPr>
                        <a:t>0.8</a:t>
                      </a:r>
                      <a:endParaRPr lang="en-US" sz="14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80-120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8-12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2634860038"/>
                  </a:ext>
                </a:extLst>
              </a:tr>
              <a:tr h="277711">
                <a:tc>
                  <a:txBody>
                    <a:bodyPr/>
                    <a:lstStyle/>
                    <a:p>
                      <a:pPr marL="0" marR="0" algn="ctr">
                        <a:lnSpc>
                          <a:spcPct val="115000"/>
                        </a:lnSpc>
                        <a:spcBef>
                          <a:spcPts val="0"/>
                        </a:spcBef>
                        <a:spcAft>
                          <a:spcPts val="1000"/>
                        </a:spcAft>
                      </a:pPr>
                      <a:r>
                        <a:rPr lang="en-US" sz="1600" kern="100">
                          <a:effectLst/>
                          <a:latin typeface="+mn-lt"/>
                        </a:rPr>
                        <a:t>Deflazacort</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dirty="0">
                          <a:effectLst/>
                          <a:latin typeface="+mn-lt"/>
                        </a:rPr>
                        <a:t>7.5 mg</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1.0</a:t>
                      </a:r>
                      <a:endParaRPr lang="en-US" sz="14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70-120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Not defined</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3146015273"/>
                  </a:ext>
                </a:extLst>
              </a:tr>
              <a:tr h="277711">
                <a:tc gridSpan="5">
                  <a:txBody>
                    <a:bodyPr/>
                    <a:lstStyle/>
                    <a:p>
                      <a:pPr marL="0" marR="0">
                        <a:lnSpc>
                          <a:spcPct val="115000"/>
                        </a:lnSpc>
                        <a:spcBef>
                          <a:spcPts val="0"/>
                        </a:spcBef>
                        <a:spcAft>
                          <a:spcPts val="1000"/>
                        </a:spcAft>
                      </a:pPr>
                      <a:r>
                        <a:rPr lang="en-US" sz="1600" b="1" kern="100" dirty="0">
                          <a:effectLst/>
                          <a:latin typeface="+mn-lt"/>
                        </a:rPr>
                        <a:t>Intermediate-acting glucocorticoids with moderate potency</a:t>
                      </a:r>
                      <a:endParaRPr lang="en-US" sz="1600" b="1" kern="100" dirty="0">
                        <a:effectLst/>
                        <a:latin typeface="+mn-lt"/>
                        <a:ea typeface="Calibri" panose="020F0502020204030204" pitchFamily="34" charset="0"/>
                        <a:cs typeface="Times New Roman" panose="02020603050405020304" pitchFamily="18" charset="0"/>
                      </a:endParaRPr>
                    </a:p>
                  </a:txBody>
                  <a:tcPr marL="17145" marR="17145" marT="21590" marB="17145">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2395857"/>
                  </a:ext>
                </a:extLst>
              </a:tr>
              <a:tr h="277711">
                <a:tc>
                  <a:txBody>
                    <a:bodyPr/>
                    <a:lstStyle/>
                    <a:p>
                      <a:pPr marL="0" marR="0" algn="ctr">
                        <a:lnSpc>
                          <a:spcPct val="115000"/>
                        </a:lnSpc>
                        <a:spcBef>
                          <a:spcPts val="0"/>
                        </a:spcBef>
                        <a:spcAft>
                          <a:spcPts val="1000"/>
                        </a:spcAft>
                      </a:pPr>
                      <a:r>
                        <a:rPr lang="en-US" sz="1600" kern="100">
                          <a:effectLst/>
                          <a:latin typeface="+mn-lt"/>
                        </a:rPr>
                        <a:t>Prednisone</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a:effectLst/>
                          <a:latin typeface="+mn-lt"/>
                        </a:rPr>
                        <a:t>5 mg</a:t>
                      </a:r>
                      <a:endParaRPr lang="en-US" sz="16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a:effectLst/>
                          <a:latin typeface="+mn-lt"/>
                        </a:rPr>
                        <a:t>4.0</a:t>
                      </a:r>
                      <a:endParaRPr lang="en-US" sz="14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60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12-36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822106924"/>
                  </a:ext>
                </a:extLst>
              </a:tr>
              <a:tr h="277711">
                <a:tc>
                  <a:txBody>
                    <a:bodyPr/>
                    <a:lstStyle/>
                    <a:p>
                      <a:pPr marL="0" marR="0" algn="ctr">
                        <a:lnSpc>
                          <a:spcPct val="115000"/>
                        </a:lnSpc>
                        <a:spcBef>
                          <a:spcPts val="0"/>
                        </a:spcBef>
                        <a:spcAft>
                          <a:spcPts val="1000"/>
                        </a:spcAft>
                      </a:pPr>
                      <a:r>
                        <a:rPr lang="en-US" sz="1600" kern="100">
                          <a:effectLst/>
                          <a:latin typeface="+mn-lt"/>
                        </a:rPr>
                        <a:t>Prednisolone</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a:effectLst/>
                          <a:latin typeface="+mn-lt"/>
                        </a:rPr>
                        <a:t>5 mg</a:t>
                      </a:r>
                      <a:endParaRPr lang="en-US" sz="16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a:effectLst/>
                          <a:latin typeface="+mn-lt"/>
                        </a:rPr>
                        <a:t>4.0</a:t>
                      </a:r>
                      <a:endParaRPr lang="en-US" sz="14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115-200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12-36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3084538477"/>
                  </a:ext>
                </a:extLst>
              </a:tr>
              <a:tr h="297524">
                <a:tc>
                  <a:txBody>
                    <a:bodyPr/>
                    <a:lstStyle/>
                    <a:p>
                      <a:pPr marL="0" marR="0" algn="ctr">
                        <a:lnSpc>
                          <a:spcPct val="115000"/>
                        </a:lnSpc>
                        <a:spcBef>
                          <a:spcPts val="0"/>
                        </a:spcBef>
                        <a:spcAft>
                          <a:spcPts val="1000"/>
                        </a:spcAft>
                      </a:pPr>
                      <a:r>
                        <a:rPr lang="en-US" sz="1600" kern="100">
                          <a:effectLst/>
                          <a:latin typeface="+mn-lt"/>
                        </a:rPr>
                        <a:t>Triamcinolone</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a:effectLst/>
                          <a:latin typeface="+mn-lt"/>
                        </a:rPr>
                        <a:t>4 mg</a:t>
                      </a:r>
                      <a:endParaRPr lang="en-US" sz="16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a:effectLst/>
                          <a:latin typeface="+mn-lt"/>
                        </a:rPr>
                        <a:t>5.0</a:t>
                      </a:r>
                      <a:endParaRPr lang="en-US" sz="14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30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12-36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4096737253"/>
                  </a:ext>
                </a:extLst>
              </a:tr>
              <a:tr h="277711">
                <a:tc>
                  <a:txBody>
                    <a:bodyPr/>
                    <a:lstStyle/>
                    <a:p>
                      <a:pPr marL="0" marR="0" algn="ctr">
                        <a:lnSpc>
                          <a:spcPct val="115000"/>
                        </a:lnSpc>
                        <a:spcBef>
                          <a:spcPts val="0"/>
                        </a:spcBef>
                        <a:spcAft>
                          <a:spcPts val="1000"/>
                        </a:spcAft>
                      </a:pPr>
                      <a:r>
                        <a:rPr lang="en-US" sz="1600" kern="100">
                          <a:effectLst/>
                          <a:latin typeface="+mn-lt"/>
                        </a:rPr>
                        <a:t>Methylprednisolone</a:t>
                      </a:r>
                      <a:endParaRPr lang="en-US" sz="1600" kern="10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a:effectLst/>
                          <a:latin typeface="+mn-lt"/>
                        </a:rPr>
                        <a:t>4 mg</a:t>
                      </a:r>
                      <a:endParaRPr lang="en-US" sz="16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5.0</a:t>
                      </a:r>
                      <a:endParaRPr lang="en-US" sz="14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180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12-36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21987030"/>
                  </a:ext>
                </a:extLst>
              </a:tr>
              <a:tr h="325641">
                <a:tc gridSpan="5">
                  <a:txBody>
                    <a:bodyPr/>
                    <a:lstStyle/>
                    <a:p>
                      <a:pPr marL="0" marR="0">
                        <a:lnSpc>
                          <a:spcPct val="115000"/>
                        </a:lnSpc>
                        <a:spcBef>
                          <a:spcPts val="0"/>
                        </a:spcBef>
                        <a:spcAft>
                          <a:spcPts val="1000"/>
                        </a:spcAft>
                      </a:pPr>
                      <a:r>
                        <a:rPr lang="en-US" sz="1600" b="1" kern="100" dirty="0">
                          <a:effectLst/>
                          <a:latin typeface="+mn-lt"/>
                        </a:rPr>
                        <a:t>Long-acting glucocorticoids with highest potency</a:t>
                      </a:r>
                      <a:endParaRPr lang="en-US" sz="1600" b="1" kern="100" dirty="0">
                        <a:effectLst/>
                        <a:latin typeface="+mn-lt"/>
                        <a:ea typeface="Calibri" panose="020F0502020204030204" pitchFamily="34" charset="0"/>
                        <a:cs typeface="Times New Roman" panose="02020603050405020304" pitchFamily="18" charset="0"/>
                      </a:endParaRPr>
                    </a:p>
                  </a:txBody>
                  <a:tcPr marL="17145" marR="17145" marT="21590" marB="17145">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5707180"/>
                  </a:ext>
                </a:extLst>
              </a:tr>
              <a:tr h="277711">
                <a:tc>
                  <a:txBody>
                    <a:bodyPr/>
                    <a:lstStyle/>
                    <a:p>
                      <a:pPr marL="0" marR="0" algn="ctr">
                        <a:lnSpc>
                          <a:spcPct val="115000"/>
                        </a:lnSpc>
                        <a:spcBef>
                          <a:spcPts val="0"/>
                        </a:spcBef>
                        <a:spcAft>
                          <a:spcPts val="1000"/>
                        </a:spcAft>
                      </a:pPr>
                      <a:r>
                        <a:rPr lang="en-US" sz="1600" kern="100" dirty="0">
                          <a:effectLst/>
                          <a:latin typeface="+mn-lt"/>
                        </a:rPr>
                        <a:t>Dexamethasone</a:t>
                      </a:r>
                      <a:endParaRPr lang="en-US" sz="1600" kern="100" dirty="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a:effectLst/>
                          <a:latin typeface="+mn-lt"/>
                        </a:rPr>
                        <a:t>0.5 mg</a:t>
                      </a:r>
                      <a:endParaRPr lang="en-US" sz="16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a:effectLst/>
                          <a:latin typeface="+mn-lt"/>
                        </a:rPr>
                        <a:t>30-60</a:t>
                      </a:r>
                      <a:endParaRPr lang="en-US" sz="14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200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36-72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1533501256"/>
                  </a:ext>
                </a:extLst>
              </a:tr>
              <a:tr h="277711">
                <a:tc>
                  <a:txBody>
                    <a:bodyPr/>
                    <a:lstStyle/>
                    <a:p>
                      <a:pPr marL="0" marR="0" algn="ctr">
                        <a:lnSpc>
                          <a:spcPct val="115000"/>
                        </a:lnSpc>
                        <a:spcBef>
                          <a:spcPts val="0"/>
                        </a:spcBef>
                        <a:spcAft>
                          <a:spcPts val="1000"/>
                        </a:spcAft>
                      </a:pPr>
                      <a:r>
                        <a:rPr lang="en-US" sz="1600" kern="100" dirty="0">
                          <a:effectLst/>
                          <a:latin typeface="+mn-lt"/>
                        </a:rPr>
                        <a:t>Betamethasone</a:t>
                      </a:r>
                      <a:endParaRPr lang="en-US" sz="1600" kern="100" dirty="0">
                        <a:effectLst/>
                        <a:latin typeface="+mn-lt"/>
                        <a:ea typeface="Calibri" panose="020F0502020204030204" pitchFamily="34" charset="0"/>
                        <a:cs typeface="Times New Roman" panose="02020603050405020304" pitchFamily="18" charset="0"/>
                      </a:endParaRPr>
                    </a:p>
                  </a:txBody>
                  <a:tcPr marL="17145" marR="17145" marT="21590" marB="17145"/>
                </a:tc>
                <a:tc>
                  <a:txBody>
                    <a:bodyPr/>
                    <a:lstStyle/>
                    <a:p>
                      <a:pPr marL="0" marR="0" algn="ctr">
                        <a:lnSpc>
                          <a:spcPct val="115000"/>
                        </a:lnSpc>
                        <a:spcBef>
                          <a:spcPts val="0"/>
                        </a:spcBef>
                        <a:spcAft>
                          <a:spcPts val="1000"/>
                        </a:spcAft>
                      </a:pPr>
                      <a:r>
                        <a:rPr lang="en-US" sz="1600" kern="100">
                          <a:effectLst/>
                          <a:latin typeface="+mn-lt"/>
                        </a:rPr>
                        <a:t>0.5 mg</a:t>
                      </a:r>
                      <a:endParaRPr lang="en-US" sz="1600" kern="10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25-40</a:t>
                      </a:r>
                      <a:endParaRPr lang="en-US" sz="14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300 min</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tc>
                  <a:txBody>
                    <a:bodyPr/>
                    <a:lstStyle/>
                    <a:p>
                      <a:pPr marL="0" marR="0" algn="ctr">
                        <a:lnSpc>
                          <a:spcPct val="115000"/>
                        </a:lnSpc>
                        <a:spcBef>
                          <a:spcPts val="0"/>
                        </a:spcBef>
                        <a:spcAft>
                          <a:spcPts val="1000"/>
                        </a:spcAft>
                      </a:pPr>
                      <a:r>
                        <a:rPr lang="en-US" sz="1600" kern="100" dirty="0">
                          <a:effectLst/>
                          <a:latin typeface="+mn-lt"/>
                        </a:rPr>
                        <a:t>36-72 hours</a:t>
                      </a:r>
                      <a:endParaRPr lang="en-US" sz="1600" kern="100" dirty="0">
                        <a:effectLst/>
                        <a:latin typeface="+mn-lt"/>
                        <a:ea typeface="Calibri" panose="020F0502020204030204" pitchFamily="34" charset="0"/>
                        <a:cs typeface="Times New Roman" panose="02020603050405020304" pitchFamily="18" charset="0"/>
                      </a:endParaRPr>
                    </a:p>
                  </a:txBody>
                  <a:tcPr marL="21590" marR="17145" marT="21590" marB="17145"/>
                </a:tc>
                <a:extLst>
                  <a:ext uri="{0D108BD9-81ED-4DB2-BD59-A6C34878D82A}">
                    <a16:rowId xmlns:a16="http://schemas.microsoft.com/office/drawing/2014/main" val="2841823909"/>
                  </a:ext>
                </a:extLst>
              </a:tr>
            </a:tbl>
          </a:graphicData>
        </a:graphic>
      </p:graphicFrame>
    </p:spTree>
    <p:extLst>
      <p:ext uri="{BB962C8B-B14F-4D97-AF65-F5344CB8AC3E}">
        <p14:creationId xmlns:p14="http://schemas.microsoft.com/office/powerpoint/2010/main" val="531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135F13E-C703-B9CA-8424-9E02AAD8D3BD}"/>
              </a:ext>
            </a:extLst>
          </p:cNvPr>
          <p:cNvSpPr>
            <a:spLocks noGrp="1"/>
          </p:cNvSpPr>
          <p:nvPr>
            <p:ph type="body" idx="1"/>
          </p:nvPr>
        </p:nvSpPr>
        <p:spPr>
          <a:xfrm>
            <a:off x="230188" y="190500"/>
            <a:ext cx="5646737" cy="885825"/>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a:t>Patient 1: 53 YO woman with history of rheumatoid arthritis</a:t>
            </a:r>
          </a:p>
        </p:txBody>
      </p:sp>
      <p:sp>
        <p:nvSpPr>
          <p:cNvPr id="6" name="Content Placeholder 5">
            <a:extLst>
              <a:ext uri="{FF2B5EF4-FFF2-40B4-BE49-F238E27FC236}">
                <a16:creationId xmlns:a16="http://schemas.microsoft.com/office/drawing/2014/main" id="{34FB147E-1466-52B1-7598-E66F9D24C3CD}"/>
              </a:ext>
            </a:extLst>
          </p:cNvPr>
          <p:cNvSpPr>
            <a:spLocks noGrp="1"/>
          </p:cNvSpPr>
          <p:nvPr>
            <p:ph sz="half" idx="2"/>
          </p:nvPr>
        </p:nvSpPr>
        <p:spPr>
          <a:xfrm>
            <a:off x="230188" y="1200150"/>
            <a:ext cx="5646737" cy="5467350"/>
          </a:xfrm>
        </p:spPr>
        <p:style>
          <a:lnRef idx="2">
            <a:schemeClr val="dk1"/>
          </a:lnRef>
          <a:fillRef idx="1">
            <a:schemeClr val="lt1"/>
          </a:fillRef>
          <a:effectRef idx="0">
            <a:schemeClr val="dk1"/>
          </a:effectRef>
          <a:fontRef idx="minor">
            <a:schemeClr val="dk1"/>
          </a:fontRef>
        </p:style>
        <p:txBody>
          <a:bodyPr/>
          <a:lstStyle/>
          <a:p>
            <a:r>
              <a:rPr lang="en-US" dirty="0"/>
              <a:t>History of rheumatoid arthritis</a:t>
            </a:r>
          </a:p>
          <a:p>
            <a:r>
              <a:rPr lang="en-US" dirty="0"/>
              <a:t>Intermittent use of prednisone (for 4 years) </a:t>
            </a:r>
            <a:r>
              <a:rPr lang="en-US" dirty="0">
                <a:sym typeface="Wingdings" panose="05000000000000000000" pitchFamily="2" charset="2"/>
              </a:rPr>
              <a:t> c</a:t>
            </a:r>
            <a:r>
              <a:rPr lang="en-US" dirty="0"/>
              <a:t>ontinuous use of </a:t>
            </a:r>
            <a:r>
              <a:rPr lang="en-US" b="1" dirty="0">
                <a:solidFill>
                  <a:srgbClr val="C00000"/>
                </a:solidFill>
              </a:rPr>
              <a:t>prednisone 10 mg each morning </a:t>
            </a:r>
            <a:r>
              <a:rPr lang="en-US" dirty="0"/>
              <a:t>for the last 18 months</a:t>
            </a:r>
          </a:p>
          <a:p>
            <a:r>
              <a:rPr lang="en-US" dirty="0"/>
              <a:t>6 months ago: initiated on a nonsteroid agent</a:t>
            </a:r>
          </a:p>
          <a:p>
            <a:r>
              <a:rPr lang="en-US" dirty="0"/>
              <a:t>Multiple failed attempts to discontinue prednisone for the last 4 months due to fatigue, nausea, myalgia, and arthralgia</a:t>
            </a:r>
          </a:p>
          <a:p>
            <a:r>
              <a:rPr lang="en-US" b="1" dirty="0"/>
              <a:t>Next step?</a:t>
            </a:r>
          </a:p>
        </p:txBody>
      </p:sp>
      <p:sp>
        <p:nvSpPr>
          <p:cNvPr id="11" name="Text Placeholder 4">
            <a:extLst>
              <a:ext uri="{FF2B5EF4-FFF2-40B4-BE49-F238E27FC236}">
                <a16:creationId xmlns:a16="http://schemas.microsoft.com/office/drawing/2014/main" id="{1EC0B8E8-BBB3-2CCD-7B5A-F9478D1EA2BB}"/>
              </a:ext>
            </a:extLst>
          </p:cNvPr>
          <p:cNvSpPr txBox="1">
            <a:spLocks/>
          </p:cNvSpPr>
          <p:nvPr/>
        </p:nvSpPr>
        <p:spPr>
          <a:xfrm>
            <a:off x="6173788" y="190500"/>
            <a:ext cx="5646737" cy="8763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US" sz="2800" dirty="0"/>
              <a:t>Patient 2: 47 YO woman with history of surgically treated meningioma</a:t>
            </a:r>
          </a:p>
        </p:txBody>
      </p:sp>
      <p:sp>
        <p:nvSpPr>
          <p:cNvPr id="12" name="Content Placeholder 5">
            <a:extLst>
              <a:ext uri="{FF2B5EF4-FFF2-40B4-BE49-F238E27FC236}">
                <a16:creationId xmlns:a16="http://schemas.microsoft.com/office/drawing/2014/main" id="{E90B1957-4F48-6CE0-01AC-8475E6CED118}"/>
              </a:ext>
            </a:extLst>
          </p:cNvPr>
          <p:cNvSpPr txBox="1">
            <a:spLocks/>
          </p:cNvSpPr>
          <p:nvPr/>
        </p:nvSpPr>
        <p:spPr>
          <a:xfrm>
            <a:off x="6173788" y="1200150"/>
            <a:ext cx="5646737" cy="54673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Large meningioma diagnosed 8 months ago </a:t>
            </a:r>
            <a:r>
              <a:rPr lang="en-US" dirty="0">
                <a:sym typeface="Wingdings" panose="05000000000000000000" pitchFamily="2" charset="2"/>
              </a:rPr>
              <a:t> surgery 3 months ago</a:t>
            </a:r>
          </a:p>
          <a:p>
            <a:r>
              <a:rPr lang="en-US" dirty="0">
                <a:sym typeface="Wingdings" panose="05000000000000000000" pitchFamily="2" charset="2"/>
              </a:rPr>
              <a:t>Postoperative initiation on dexamethasone 4 mg twice a day</a:t>
            </a:r>
          </a:p>
          <a:p>
            <a:r>
              <a:rPr lang="en-US" dirty="0">
                <a:sym typeface="Wingdings" panose="05000000000000000000" pitchFamily="2" charset="2"/>
              </a:rPr>
              <a:t>Currently on </a:t>
            </a:r>
            <a:r>
              <a:rPr lang="en-US" b="1" dirty="0">
                <a:solidFill>
                  <a:srgbClr val="C00000"/>
                </a:solidFill>
                <a:sym typeface="Wingdings" panose="05000000000000000000" pitchFamily="2" charset="2"/>
              </a:rPr>
              <a:t>dexamethasone 1 mg twice a day</a:t>
            </a:r>
          </a:p>
          <a:p>
            <a:r>
              <a:rPr lang="en-US" dirty="0">
                <a:sym typeface="Wingdings" panose="05000000000000000000" pitchFamily="2" charset="2"/>
              </a:rPr>
              <a:t>Referred to endocrinology because cortisol was measured and was undetectable</a:t>
            </a:r>
          </a:p>
          <a:p>
            <a:r>
              <a:rPr lang="en-US" b="1" dirty="0">
                <a:sym typeface="Wingdings" panose="05000000000000000000" pitchFamily="2" charset="2"/>
              </a:rPr>
              <a:t>Next step?</a:t>
            </a:r>
            <a:endParaRPr lang="en-US" b="1" dirty="0"/>
          </a:p>
        </p:txBody>
      </p:sp>
    </p:spTree>
    <p:extLst>
      <p:ext uri="{BB962C8B-B14F-4D97-AF65-F5344CB8AC3E}">
        <p14:creationId xmlns:p14="http://schemas.microsoft.com/office/powerpoint/2010/main" val="3780480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135F13E-C703-B9CA-8424-9E02AAD8D3BD}"/>
              </a:ext>
            </a:extLst>
          </p:cNvPr>
          <p:cNvSpPr>
            <a:spLocks noGrp="1"/>
          </p:cNvSpPr>
          <p:nvPr>
            <p:ph type="body" idx="1"/>
          </p:nvPr>
        </p:nvSpPr>
        <p:spPr>
          <a:xfrm>
            <a:off x="230188" y="190500"/>
            <a:ext cx="5646737" cy="885825"/>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a:t>Patient 1: 53 YO woman with history of rheumatoid arthritis</a:t>
            </a:r>
          </a:p>
        </p:txBody>
      </p:sp>
      <p:sp>
        <p:nvSpPr>
          <p:cNvPr id="6" name="Content Placeholder 5">
            <a:extLst>
              <a:ext uri="{FF2B5EF4-FFF2-40B4-BE49-F238E27FC236}">
                <a16:creationId xmlns:a16="http://schemas.microsoft.com/office/drawing/2014/main" id="{34FB147E-1466-52B1-7598-E66F9D24C3CD}"/>
              </a:ext>
            </a:extLst>
          </p:cNvPr>
          <p:cNvSpPr>
            <a:spLocks noGrp="1"/>
          </p:cNvSpPr>
          <p:nvPr>
            <p:ph sz="half" idx="2"/>
          </p:nvPr>
        </p:nvSpPr>
        <p:spPr>
          <a:xfrm>
            <a:off x="230188" y="1200150"/>
            <a:ext cx="5646737" cy="5467350"/>
          </a:xfrm>
        </p:spPr>
        <p:style>
          <a:lnRef idx="2">
            <a:schemeClr val="dk1"/>
          </a:lnRef>
          <a:fillRef idx="1">
            <a:schemeClr val="lt1"/>
          </a:fillRef>
          <a:effectRef idx="0">
            <a:schemeClr val="dk1"/>
          </a:effectRef>
          <a:fontRef idx="minor">
            <a:schemeClr val="dk1"/>
          </a:fontRef>
        </p:style>
        <p:txBody>
          <a:bodyPr/>
          <a:lstStyle/>
          <a:p>
            <a:r>
              <a:rPr lang="en-US" dirty="0"/>
              <a:t>History of rheumatoid arthritis</a:t>
            </a:r>
          </a:p>
          <a:p>
            <a:r>
              <a:rPr lang="en-US" dirty="0"/>
              <a:t>Intermittent use of prednisone (for 4 years) </a:t>
            </a:r>
            <a:r>
              <a:rPr lang="en-US" dirty="0">
                <a:sym typeface="Wingdings" panose="05000000000000000000" pitchFamily="2" charset="2"/>
              </a:rPr>
              <a:t> c</a:t>
            </a:r>
            <a:r>
              <a:rPr lang="en-US" dirty="0"/>
              <a:t>ontinuous use of </a:t>
            </a:r>
            <a:r>
              <a:rPr lang="en-US" b="1" dirty="0">
                <a:solidFill>
                  <a:srgbClr val="C00000"/>
                </a:solidFill>
              </a:rPr>
              <a:t>prednisone 10 mg each morning </a:t>
            </a:r>
            <a:r>
              <a:rPr lang="en-US" dirty="0"/>
              <a:t>for the last 18 months</a:t>
            </a:r>
          </a:p>
          <a:p>
            <a:r>
              <a:rPr lang="en-US" dirty="0"/>
              <a:t>6 months ago: initiated on a nonsteroid agent</a:t>
            </a:r>
          </a:p>
          <a:p>
            <a:r>
              <a:rPr lang="en-US" dirty="0"/>
              <a:t>Multiple failed attempts to discontinue prednisone for the last 4 months due to fatigue, nausea, myalgia, and arthralgia</a:t>
            </a:r>
          </a:p>
          <a:p>
            <a:r>
              <a:rPr lang="en-US" b="1" dirty="0"/>
              <a:t>Next step?</a:t>
            </a:r>
          </a:p>
        </p:txBody>
      </p:sp>
      <p:sp>
        <p:nvSpPr>
          <p:cNvPr id="11" name="Text Placeholder 4">
            <a:extLst>
              <a:ext uri="{FF2B5EF4-FFF2-40B4-BE49-F238E27FC236}">
                <a16:creationId xmlns:a16="http://schemas.microsoft.com/office/drawing/2014/main" id="{1EC0B8E8-BBB3-2CCD-7B5A-F9478D1EA2BB}"/>
              </a:ext>
            </a:extLst>
          </p:cNvPr>
          <p:cNvSpPr txBox="1">
            <a:spLocks/>
          </p:cNvSpPr>
          <p:nvPr/>
        </p:nvSpPr>
        <p:spPr>
          <a:xfrm>
            <a:off x="6173788" y="190500"/>
            <a:ext cx="5646737" cy="8763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US" sz="2800" dirty="0"/>
              <a:t>Patient 2: 47 YO woman with history of surgically treated meningioma</a:t>
            </a:r>
          </a:p>
        </p:txBody>
      </p:sp>
      <p:sp>
        <p:nvSpPr>
          <p:cNvPr id="12" name="Content Placeholder 5">
            <a:extLst>
              <a:ext uri="{FF2B5EF4-FFF2-40B4-BE49-F238E27FC236}">
                <a16:creationId xmlns:a16="http://schemas.microsoft.com/office/drawing/2014/main" id="{E90B1957-4F48-6CE0-01AC-8475E6CED118}"/>
              </a:ext>
            </a:extLst>
          </p:cNvPr>
          <p:cNvSpPr txBox="1">
            <a:spLocks/>
          </p:cNvSpPr>
          <p:nvPr/>
        </p:nvSpPr>
        <p:spPr>
          <a:xfrm>
            <a:off x="6173788" y="1200150"/>
            <a:ext cx="5646737" cy="54673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Large meningioma diagnosed 8 months ago </a:t>
            </a:r>
            <a:r>
              <a:rPr lang="en-US" dirty="0">
                <a:sym typeface="Wingdings" panose="05000000000000000000" pitchFamily="2" charset="2"/>
              </a:rPr>
              <a:t> surgery 3 months ago</a:t>
            </a:r>
          </a:p>
          <a:p>
            <a:r>
              <a:rPr lang="en-US" dirty="0">
                <a:sym typeface="Wingdings" panose="05000000000000000000" pitchFamily="2" charset="2"/>
              </a:rPr>
              <a:t>Postoperative initiation on dexamethasone 4 mg twice a day</a:t>
            </a:r>
          </a:p>
          <a:p>
            <a:r>
              <a:rPr lang="en-US" dirty="0">
                <a:sym typeface="Wingdings" panose="05000000000000000000" pitchFamily="2" charset="2"/>
              </a:rPr>
              <a:t>Currently on </a:t>
            </a:r>
            <a:r>
              <a:rPr lang="en-US" b="1" dirty="0">
                <a:solidFill>
                  <a:srgbClr val="C00000"/>
                </a:solidFill>
                <a:sym typeface="Wingdings" panose="05000000000000000000" pitchFamily="2" charset="2"/>
              </a:rPr>
              <a:t>dexamethasone 1 mg twice a day </a:t>
            </a:r>
          </a:p>
          <a:p>
            <a:r>
              <a:rPr lang="en-US" dirty="0">
                <a:sym typeface="Wingdings" panose="05000000000000000000" pitchFamily="2" charset="2"/>
              </a:rPr>
              <a:t>Referred to endocrinology because cortisol was measured and was undetectable</a:t>
            </a:r>
          </a:p>
          <a:p>
            <a:r>
              <a:rPr lang="en-US" b="1" dirty="0">
                <a:sym typeface="Wingdings" panose="05000000000000000000" pitchFamily="2" charset="2"/>
              </a:rPr>
              <a:t>Next step? </a:t>
            </a:r>
            <a:r>
              <a:rPr lang="en-US" b="1" dirty="0">
                <a:highlight>
                  <a:srgbClr val="FFFF00"/>
                </a:highlight>
                <a:sym typeface="Wingdings" panose="05000000000000000000" pitchFamily="2" charset="2"/>
              </a:rPr>
              <a:t>Switch to prednisone 10 mg each morning</a:t>
            </a:r>
            <a:endParaRPr lang="en-US" b="1" dirty="0">
              <a:highlight>
                <a:srgbClr val="FFFF00"/>
              </a:highlight>
            </a:endParaRPr>
          </a:p>
        </p:txBody>
      </p:sp>
    </p:spTree>
    <p:extLst>
      <p:ext uri="{BB962C8B-B14F-4D97-AF65-F5344CB8AC3E}">
        <p14:creationId xmlns:p14="http://schemas.microsoft.com/office/powerpoint/2010/main" val="394561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135F13E-C703-B9CA-8424-9E02AAD8D3BD}"/>
              </a:ext>
            </a:extLst>
          </p:cNvPr>
          <p:cNvSpPr>
            <a:spLocks noGrp="1"/>
          </p:cNvSpPr>
          <p:nvPr>
            <p:ph type="body" idx="1"/>
          </p:nvPr>
        </p:nvSpPr>
        <p:spPr>
          <a:xfrm>
            <a:off x="230188" y="190500"/>
            <a:ext cx="5646737" cy="885825"/>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a:t>Patient 1: 53 YO woman with history of rheumatoid arthritis</a:t>
            </a:r>
          </a:p>
        </p:txBody>
      </p:sp>
      <p:sp>
        <p:nvSpPr>
          <p:cNvPr id="6" name="Content Placeholder 5">
            <a:extLst>
              <a:ext uri="{FF2B5EF4-FFF2-40B4-BE49-F238E27FC236}">
                <a16:creationId xmlns:a16="http://schemas.microsoft.com/office/drawing/2014/main" id="{34FB147E-1466-52B1-7598-E66F9D24C3CD}"/>
              </a:ext>
            </a:extLst>
          </p:cNvPr>
          <p:cNvSpPr>
            <a:spLocks noGrp="1"/>
          </p:cNvSpPr>
          <p:nvPr>
            <p:ph sz="half" idx="2"/>
          </p:nvPr>
        </p:nvSpPr>
        <p:spPr>
          <a:xfrm>
            <a:off x="230188" y="1200150"/>
            <a:ext cx="5646737" cy="5467350"/>
          </a:xfrm>
        </p:spPr>
        <p:style>
          <a:lnRef idx="2">
            <a:schemeClr val="dk1"/>
          </a:lnRef>
          <a:fillRef idx="1">
            <a:schemeClr val="lt1"/>
          </a:fillRef>
          <a:effectRef idx="0">
            <a:schemeClr val="dk1"/>
          </a:effectRef>
          <a:fontRef idx="minor">
            <a:schemeClr val="dk1"/>
          </a:fontRef>
        </p:style>
        <p:txBody>
          <a:bodyPr/>
          <a:lstStyle/>
          <a:p>
            <a:r>
              <a:rPr lang="en-US" dirty="0"/>
              <a:t>History of rheumatoid arthritis</a:t>
            </a:r>
          </a:p>
          <a:p>
            <a:r>
              <a:rPr lang="en-US" dirty="0"/>
              <a:t>Intermittent use of prednisone (for 4 years) </a:t>
            </a:r>
            <a:r>
              <a:rPr lang="en-US" dirty="0">
                <a:sym typeface="Wingdings" panose="05000000000000000000" pitchFamily="2" charset="2"/>
              </a:rPr>
              <a:t> c</a:t>
            </a:r>
            <a:r>
              <a:rPr lang="en-US" dirty="0"/>
              <a:t>ontinuous use of prednisone 10 mg each morning for the last 18 months</a:t>
            </a:r>
          </a:p>
          <a:p>
            <a:r>
              <a:rPr lang="en-US" dirty="0"/>
              <a:t>6 months ago: initiated on a nonsteroid agent</a:t>
            </a:r>
          </a:p>
          <a:p>
            <a:r>
              <a:rPr lang="en-US" dirty="0"/>
              <a:t>Multiple failed attempts to discontinue prednisone for the last 4 months due to </a:t>
            </a:r>
            <a:r>
              <a:rPr lang="en-US" b="1" dirty="0">
                <a:solidFill>
                  <a:srgbClr val="C00000"/>
                </a:solidFill>
              </a:rPr>
              <a:t>fatigue, nausea, myalgia, and arthralgia</a:t>
            </a:r>
          </a:p>
          <a:p>
            <a:r>
              <a:rPr lang="en-US" b="1" dirty="0"/>
              <a:t>Next step?</a:t>
            </a:r>
          </a:p>
        </p:txBody>
      </p:sp>
      <p:sp>
        <p:nvSpPr>
          <p:cNvPr id="2" name="Title 1">
            <a:extLst>
              <a:ext uri="{FF2B5EF4-FFF2-40B4-BE49-F238E27FC236}">
                <a16:creationId xmlns:a16="http://schemas.microsoft.com/office/drawing/2014/main" id="{FC7197D9-9C67-0CAC-64BE-9EEF754F1A78}"/>
              </a:ext>
            </a:extLst>
          </p:cNvPr>
          <p:cNvSpPr>
            <a:spLocks noGrp="1"/>
          </p:cNvSpPr>
          <p:nvPr>
            <p:ph type="title"/>
          </p:nvPr>
        </p:nvSpPr>
        <p:spPr>
          <a:xfrm>
            <a:off x="6315077" y="4565757"/>
            <a:ext cx="5158482" cy="1341883"/>
          </a:xfrm>
        </p:spPr>
        <p:txBody>
          <a:bodyPr>
            <a:normAutofit fontScale="90000"/>
          </a:bodyPr>
          <a:lstStyle/>
          <a:p>
            <a:pPr algn="ctr"/>
            <a:r>
              <a:rPr lang="en-US" b="1" dirty="0">
                <a:solidFill>
                  <a:srgbClr val="C00000"/>
                </a:solidFill>
                <a:latin typeface="+mn-lt"/>
              </a:rPr>
              <a:t>Glucocorticoid withdrawal syndrome</a:t>
            </a:r>
          </a:p>
        </p:txBody>
      </p:sp>
    </p:spTree>
    <p:extLst>
      <p:ext uri="{BB962C8B-B14F-4D97-AF65-F5344CB8AC3E}">
        <p14:creationId xmlns:p14="http://schemas.microsoft.com/office/powerpoint/2010/main" val="8577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EA00871-95B8-66AA-B781-5F40C88C8B03}"/>
              </a:ext>
            </a:extLst>
          </p:cNvPr>
          <p:cNvGraphicFramePr>
            <a:graphicFrameLocks noGrp="1"/>
          </p:cNvGraphicFramePr>
          <p:nvPr>
            <p:extLst>
              <p:ext uri="{D42A27DB-BD31-4B8C-83A1-F6EECF244321}">
                <p14:modId xmlns:p14="http://schemas.microsoft.com/office/powerpoint/2010/main" val="969293526"/>
              </p:ext>
            </p:extLst>
          </p:nvPr>
        </p:nvGraphicFramePr>
        <p:xfrm>
          <a:off x="143142" y="1133532"/>
          <a:ext cx="11905716" cy="5486400"/>
        </p:xfrm>
        <a:graphic>
          <a:graphicData uri="http://schemas.openxmlformats.org/drawingml/2006/table">
            <a:tbl>
              <a:tblPr>
                <a:tableStyleId>{5940675A-B579-460E-94D1-54222C63F5DA}</a:tableStyleId>
              </a:tblPr>
              <a:tblGrid>
                <a:gridCol w="1980880">
                  <a:extLst>
                    <a:ext uri="{9D8B030D-6E8A-4147-A177-3AD203B41FA5}">
                      <a16:colId xmlns:a16="http://schemas.microsoft.com/office/drawing/2014/main" val="2613332619"/>
                    </a:ext>
                  </a:extLst>
                </a:gridCol>
                <a:gridCol w="3852809">
                  <a:extLst>
                    <a:ext uri="{9D8B030D-6E8A-4147-A177-3AD203B41FA5}">
                      <a16:colId xmlns:a16="http://schemas.microsoft.com/office/drawing/2014/main" val="4192392567"/>
                    </a:ext>
                  </a:extLst>
                </a:gridCol>
                <a:gridCol w="2917861">
                  <a:extLst>
                    <a:ext uri="{9D8B030D-6E8A-4147-A177-3AD203B41FA5}">
                      <a16:colId xmlns:a16="http://schemas.microsoft.com/office/drawing/2014/main" val="975838728"/>
                    </a:ext>
                  </a:extLst>
                </a:gridCol>
                <a:gridCol w="3154166">
                  <a:extLst>
                    <a:ext uri="{9D8B030D-6E8A-4147-A177-3AD203B41FA5}">
                      <a16:colId xmlns:a16="http://schemas.microsoft.com/office/drawing/2014/main" val="572287686"/>
                    </a:ext>
                  </a:extLst>
                </a:gridCol>
              </a:tblGrid>
              <a:tr h="579824">
                <a:tc>
                  <a:txBody>
                    <a:bodyPr/>
                    <a:lstStyle/>
                    <a:p>
                      <a:pPr fontAlgn="t">
                        <a:spcBef>
                          <a:spcPts val="0"/>
                        </a:spcBef>
                        <a:spcAft>
                          <a:spcPts val="0"/>
                        </a:spcAft>
                      </a:pPr>
                      <a:endParaRPr lang="en-US" sz="2000" dirty="0">
                        <a:effectLst/>
                      </a:endParaRPr>
                    </a:p>
                  </a:txBody>
                  <a:tcPr marL="35463" marR="31917" marT="0" marB="0"/>
                </a:tc>
                <a:tc>
                  <a:txBody>
                    <a:bodyPr/>
                    <a:lstStyle/>
                    <a:p>
                      <a:pPr algn="ctr" fontAlgn="t">
                        <a:spcBef>
                          <a:spcPts val="0"/>
                        </a:spcBef>
                        <a:spcAft>
                          <a:spcPts val="0"/>
                        </a:spcAft>
                      </a:pPr>
                      <a:r>
                        <a:rPr lang="en-US" sz="2000" b="1" dirty="0">
                          <a:effectLst/>
                        </a:rPr>
                        <a:t>Glucocorticoid withdrawal </a:t>
                      </a:r>
                    </a:p>
                    <a:p>
                      <a:pPr algn="ctr" fontAlgn="t">
                        <a:spcBef>
                          <a:spcPts val="0"/>
                        </a:spcBef>
                        <a:spcAft>
                          <a:spcPts val="0"/>
                        </a:spcAft>
                      </a:pPr>
                      <a:r>
                        <a:rPr lang="en-US" sz="2000" b="1" dirty="0">
                          <a:effectLst/>
                        </a:rPr>
                        <a:t>syndrome</a:t>
                      </a:r>
                      <a:endParaRPr lang="en-US" sz="2000" dirty="0">
                        <a:effectLst/>
                      </a:endParaRPr>
                    </a:p>
                  </a:txBody>
                  <a:tcPr marL="35463" marR="31917" marT="0" marB="0">
                    <a:solidFill>
                      <a:srgbClr val="FFC000"/>
                    </a:solidFill>
                  </a:tcPr>
                </a:tc>
                <a:tc>
                  <a:txBody>
                    <a:bodyPr/>
                    <a:lstStyle/>
                    <a:p>
                      <a:pPr algn="ctr" fontAlgn="t">
                        <a:spcBef>
                          <a:spcPts val="0"/>
                        </a:spcBef>
                        <a:spcAft>
                          <a:spcPts val="0"/>
                        </a:spcAft>
                      </a:pPr>
                      <a:r>
                        <a:rPr lang="en-US" sz="2000" b="1" dirty="0">
                          <a:effectLst/>
                        </a:rPr>
                        <a:t>Adrenal insufficiency</a:t>
                      </a:r>
                      <a:endParaRPr lang="en-US" sz="2000" dirty="0">
                        <a:effectLst/>
                      </a:endParaRPr>
                    </a:p>
                  </a:txBody>
                  <a:tcPr marL="35463" marR="31917" marT="0" marB="0">
                    <a:solidFill>
                      <a:schemeClr val="accent6">
                        <a:lumMod val="40000"/>
                        <a:lumOff val="60000"/>
                      </a:schemeClr>
                    </a:solidFill>
                  </a:tcPr>
                </a:tc>
                <a:tc>
                  <a:txBody>
                    <a:bodyPr/>
                    <a:lstStyle/>
                    <a:p>
                      <a:pPr algn="ctr" fontAlgn="t">
                        <a:spcBef>
                          <a:spcPts val="0"/>
                        </a:spcBef>
                        <a:spcAft>
                          <a:spcPts val="0"/>
                        </a:spcAft>
                      </a:pPr>
                      <a:r>
                        <a:rPr lang="en-US" sz="2000" b="1" dirty="0">
                          <a:effectLst/>
                        </a:rPr>
                        <a:t>Underlying condition for which GC were initially prescribed</a:t>
                      </a:r>
                      <a:endParaRPr lang="en-US" sz="2000" dirty="0">
                        <a:effectLst/>
                      </a:endParaRPr>
                    </a:p>
                  </a:txBody>
                  <a:tcPr marL="35463" marR="31917" marT="0" marB="0">
                    <a:solidFill>
                      <a:schemeClr val="accent5">
                        <a:lumMod val="40000"/>
                        <a:lumOff val="60000"/>
                      </a:schemeClr>
                    </a:solidFill>
                  </a:tcPr>
                </a:tc>
                <a:extLst>
                  <a:ext uri="{0D108BD9-81ED-4DB2-BD59-A6C34878D82A}">
                    <a16:rowId xmlns:a16="http://schemas.microsoft.com/office/drawing/2014/main" val="464485233"/>
                  </a:ext>
                </a:extLst>
              </a:tr>
              <a:tr h="675574">
                <a:tc>
                  <a:txBody>
                    <a:bodyPr/>
                    <a:lstStyle/>
                    <a:p>
                      <a:pPr fontAlgn="t">
                        <a:spcBef>
                          <a:spcPts val="0"/>
                        </a:spcBef>
                        <a:spcAft>
                          <a:spcPts val="0"/>
                        </a:spcAft>
                      </a:pPr>
                      <a:r>
                        <a:rPr lang="en-US" sz="2000" b="1" dirty="0">
                          <a:effectLst/>
                        </a:rPr>
                        <a:t>Symptoms</a:t>
                      </a:r>
                    </a:p>
                  </a:txBody>
                  <a:tcPr marL="31917" marR="31917" marT="0" marB="0"/>
                </a:tc>
                <a:tc>
                  <a:txBody>
                    <a:bodyPr/>
                    <a:lstStyle/>
                    <a:p>
                      <a:pPr algn="ctr" fontAlgn="t">
                        <a:spcBef>
                          <a:spcPts val="0"/>
                        </a:spcBef>
                        <a:spcAft>
                          <a:spcPts val="0"/>
                        </a:spcAft>
                      </a:pPr>
                      <a:r>
                        <a:rPr lang="en-US" sz="2000" dirty="0">
                          <a:effectLst/>
                        </a:rPr>
                        <a:t>General malaise, fatigue, nausea, muscle and joint pain, sleep disturbances, mood change</a:t>
                      </a:r>
                    </a:p>
                  </a:txBody>
                  <a:tcPr marL="35463" marR="31917" marT="0" marB="0"/>
                </a:tc>
                <a:tc>
                  <a:txBody>
                    <a:bodyPr/>
                    <a:lstStyle/>
                    <a:p>
                      <a:pPr algn="ctr" fontAlgn="t">
                        <a:spcBef>
                          <a:spcPts val="0"/>
                        </a:spcBef>
                        <a:spcAft>
                          <a:spcPts val="0"/>
                        </a:spcAft>
                      </a:pPr>
                      <a:r>
                        <a:rPr lang="fr-FR" sz="2000" dirty="0">
                          <a:effectLst/>
                        </a:rPr>
                        <a:t>General malaise, fatigue, </a:t>
                      </a:r>
                      <a:r>
                        <a:rPr lang="fr-FR" sz="2000" dirty="0" err="1">
                          <a:effectLst/>
                        </a:rPr>
                        <a:t>nausea</a:t>
                      </a:r>
                      <a:r>
                        <a:rPr lang="fr-FR" sz="2000" dirty="0">
                          <a:effectLst/>
                        </a:rPr>
                        <a:t>, muscle and joint pain</a:t>
                      </a:r>
                    </a:p>
                  </a:txBody>
                  <a:tcPr marL="35463" marR="31917" marT="0" marB="0"/>
                </a:tc>
                <a:tc>
                  <a:txBody>
                    <a:bodyPr/>
                    <a:lstStyle/>
                    <a:p>
                      <a:pPr algn="ctr" fontAlgn="t">
                        <a:spcBef>
                          <a:spcPts val="0"/>
                        </a:spcBef>
                        <a:spcAft>
                          <a:spcPts val="0"/>
                        </a:spcAft>
                      </a:pPr>
                      <a:r>
                        <a:rPr lang="en-US" sz="2000" dirty="0">
                          <a:effectLst/>
                        </a:rPr>
                        <a:t>Depending on condition </a:t>
                      </a:r>
                      <a:r>
                        <a:rPr lang="en-US" sz="2000" dirty="0">
                          <a:effectLst/>
                          <a:sym typeface="Wingdings" panose="05000000000000000000" pitchFamily="2" charset="2"/>
                        </a:rPr>
                        <a:t> c</a:t>
                      </a:r>
                      <a:r>
                        <a:rPr lang="en-US" sz="2000" dirty="0">
                          <a:effectLst/>
                        </a:rPr>
                        <a:t>ommon overlapping symptoms</a:t>
                      </a:r>
                    </a:p>
                  </a:txBody>
                  <a:tcPr marL="35463" marR="31917" marT="0" marB="0"/>
                </a:tc>
                <a:extLst>
                  <a:ext uri="{0D108BD9-81ED-4DB2-BD59-A6C34878D82A}">
                    <a16:rowId xmlns:a16="http://schemas.microsoft.com/office/drawing/2014/main" val="2458042481"/>
                  </a:ext>
                </a:extLst>
              </a:tr>
              <a:tr h="388322">
                <a:tc>
                  <a:txBody>
                    <a:bodyPr/>
                    <a:lstStyle/>
                    <a:p>
                      <a:pPr fontAlgn="t">
                        <a:spcBef>
                          <a:spcPts val="0"/>
                        </a:spcBef>
                        <a:spcAft>
                          <a:spcPts val="0"/>
                        </a:spcAft>
                      </a:pPr>
                      <a:r>
                        <a:rPr lang="en-US" sz="2000" b="1" dirty="0">
                          <a:effectLst/>
                        </a:rPr>
                        <a:t>Signs</a:t>
                      </a:r>
                    </a:p>
                  </a:txBody>
                  <a:tcPr marL="31917" marR="31917" marT="0" marB="0"/>
                </a:tc>
                <a:tc>
                  <a:txBody>
                    <a:bodyPr/>
                    <a:lstStyle/>
                    <a:p>
                      <a:pPr algn="ctr" fontAlgn="t">
                        <a:spcBef>
                          <a:spcPts val="0"/>
                        </a:spcBef>
                        <a:spcAft>
                          <a:spcPts val="0"/>
                        </a:spcAft>
                      </a:pPr>
                      <a:r>
                        <a:rPr lang="en-US" sz="2000" dirty="0">
                          <a:effectLst/>
                        </a:rPr>
                        <a:t>Cushingoid features common, especially earlier in the GC taper</a:t>
                      </a:r>
                    </a:p>
                  </a:txBody>
                  <a:tcPr marL="35463" marR="31917" marT="0" marB="0"/>
                </a:tc>
                <a:tc>
                  <a:txBody>
                    <a:bodyPr/>
                    <a:lstStyle/>
                    <a:p>
                      <a:pPr algn="ctr" fontAlgn="t">
                        <a:spcBef>
                          <a:spcPts val="0"/>
                        </a:spcBef>
                        <a:spcAft>
                          <a:spcPts val="0"/>
                        </a:spcAft>
                      </a:pPr>
                      <a:r>
                        <a:rPr lang="en-US" sz="2000" dirty="0">
                          <a:effectLst/>
                        </a:rPr>
                        <a:t>Weight loss, hypotension, orthostasis</a:t>
                      </a:r>
                    </a:p>
                  </a:txBody>
                  <a:tcPr marL="35463" marR="31917" marT="0" marB="0"/>
                </a:tc>
                <a:tc>
                  <a:txBody>
                    <a:bodyPr/>
                    <a:lstStyle/>
                    <a:p>
                      <a:pPr algn="ctr" fontAlgn="t">
                        <a:spcBef>
                          <a:spcPts val="0"/>
                        </a:spcBef>
                        <a:spcAft>
                          <a:spcPts val="0"/>
                        </a:spcAft>
                      </a:pPr>
                      <a:r>
                        <a:rPr lang="en-US" sz="2000" dirty="0">
                          <a:effectLst/>
                        </a:rPr>
                        <a:t>Disease-specific signs reappear</a:t>
                      </a:r>
                    </a:p>
                  </a:txBody>
                  <a:tcPr marL="35463" marR="31917" marT="0" marB="0"/>
                </a:tc>
                <a:extLst>
                  <a:ext uri="{0D108BD9-81ED-4DB2-BD59-A6C34878D82A}">
                    <a16:rowId xmlns:a16="http://schemas.microsoft.com/office/drawing/2014/main" val="2597617736"/>
                  </a:ext>
                </a:extLst>
              </a:tr>
              <a:tr h="877044">
                <a:tc>
                  <a:txBody>
                    <a:bodyPr/>
                    <a:lstStyle/>
                    <a:p>
                      <a:pPr fontAlgn="t">
                        <a:spcBef>
                          <a:spcPts val="0"/>
                        </a:spcBef>
                        <a:spcAft>
                          <a:spcPts val="0"/>
                        </a:spcAft>
                      </a:pPr>
                      <a:r>
                        <a:rPr lang="en-US" sz="2000" b="1" dirty="0">
                          <a:effectLst/>
                        </a:rPr>
                        <a:t>Timing of symptoms and signs occurrence</a:t>
                      </a:r>
                    </a:p>
                  </a:txBody>
                  <a:tcPr marL="31917" marR="31917" marT="0" marB="0"/>
                </a:tc>
                <a:tc>
                  <a:txBody>
                    <a:bodyPr/>
                    <a:lstStyle/>
                    <a:p>
                      <a:pPr algn="ctr" fontAlgn="t">
                        <a:spcBef>
                          <a:spcPts val="0"/>
                        </a:spcBef>
                        <a:spcAft>
                          <a:spcPts val="0"/>
                        </a:spcAft>
                      </a:pPr>
                      <a:r>
                        <a:rPr lang="en-US" sz="2000" dirty="0">
                          <a:effectLst/>
                        </a:rPr>
                        <a:t>At any point during GC taper, usually when prednisone is decreased &lt;15 mg/day. </a:t>
                      </a:r>
                    </a:p>
                  </a:txBody>
                  <a:tcPr marL="35463" marR="31917" marT="0" marB="0"/>
                </a:tc>
                <a:tc>
                  <a:txBody>
                    <a:bodyPr/>
                    <a:lstStyle/>
                    <a:p>
                      <a:pPr algn="ctr" fontAlgn="t">
                        <a:spcBef>
                          <a:spcPts val="0"/>
                        </a:spcBef>
                        <a:spcAft>
                          <a:spcPts val="0"/>
                        </a:spcAft>
                      </a:pPr>
                      <a:r>
                        <a:rPr lang="en-US" sz="2000" dirty="0">
                          <a:effectLst/>
                        </a:rPr>
                        <a:t>Only when not treated with optimal GC therapy</a:t>
                      </a:r>
                    </a:p>
                  </a:txBody>
                  <a:tcPr marL="35463" marR="31917" marT="0" marB="0"/>
                </a:tc>
                <a:tc>
                  <a:txBody>
                    <a:bodyPr/>
                    <a:lstStyle/>
                    <a:p>
                      <a:pPr algn="ctr" fontAlgn="t">
                        <a:spcBef>
                          <a:spcPts val="0"/>
                        </a:spcBef>
                        <a:spcAft>
                          <a:spcPts val="0"/>
                        </a:spcAft>
                      </a:pPr>
                      <a:r>
                        <a:rPr lang="en-US" sz="2000" dirty="0">
                          <a:effectLst/>
                        </a:rPr>
                        <a:t>At any point during GC taper if the underlying condition is sub-optimally controlled</a:t>
                      </a:r>
                    </a:p>
                  </a:txBody>
                  <a:tcPr marL="35463" marR="31917" marT="0" marB="0"/>
                </a:tc>
                <a:extLst>
                  <a:ext uri="{0D108BD9-81ED-4DB2-BD59-A6C34878D82A}">
                    <a16:rowId xmlns:a16="http://schemas.microsoft.com/office/drawing/2014/main" val="1629951054"/>
                  </a:ext>
                </a:extLst>
              </a:tr>
              <a:tr h="484073">
                <a:tc>
                  <a:txBody>
                    <a:bodyPr/>
                    <a:lstStyle/>
                    <a:p>
                      <a:pPr fontAlgn="t">
                        <a:spcBef>
                          <a:spcPts val="0"/>
                        </a:spcBef>
                        <a:spcAft>
                          <a:spcPts val="0"/>
                        </a:spcAft>
                      </a:pPr>
                      <a:r>
                        <a:rPr lang="en-US" sz="2000" b="1" dirty="0">
                          <a:effectLst/>
                        </a:rPr>
                        <a:t>HPA axis</a:t>
                      </a:r>
                    </a:p>
                  </a:txBody>
                  <a:tcPr marL="32768" marR="32768" marT="0" marB="0"/>
                </a:tc>
                <a:tc>
                  <a:txBody>
                    <a:bodyPr/>
                    <a:lstStyle/>
                    <a:p>
                      <a:pPr algn="ctr" fontAlgn="t">
                        <a:spcBef>
                          <a:spcPts val="0"/>
                        </a:spcBef>
                        <a:spcAft>
                          <a:spcPts val="0"/>
                        </a:spcAft>
                      </a:pPr>
                      <a:r>
                        <a:rPr lang="en-US" sz="2000">
                          <a:effectLst/>
                        </a:rPr>
                        <a:t>Testing is not recommended</a:t>
                      </a:r>
                    </a:p>
                    <a:p>
                      <a:pPr algn="ctr" fontAlgn="t">
                        <a:spcBef>
                          <a:spcPts val="0"/>
                        </a:spcBef>
                        <a:spcAft>
                          <a:spcPts val="0"/>
                        </a:spcAft>
                      </a:pPr>
                      <a:r>
                        <a:rPr lang="en-US" sz="2000">
                          <a:effectLst/>
                        </a:rPr>
                        <a:t>If tested, ACTH and cortisol are usually undetectable</a:t>
                      </a:r>
                    </a:p>
                  </a:txBody>
                  <a:tcPr marL="32768" marR="32768" marT="0" marB="0"/>
                </a:tc>
                <a:tc>
                  <a:txBody>
                    <a:bodyPr/>
                    <a:lstStyle/>
                    <a:p>
                      <a:pPr algn="ctr" fontAlgn="t">
                        <a:spcBef>
                          <a:spcPts val="0"/>
                        </a:spcBef>
                        <a:spcAft>
                          <a:spcPts val="0"/>
                        </a:spcAft>
                      </a:pPr>
                      <a:r>
                        <a:rPr lang="en-US" sz="2000" dirty="0">
                          <a:effectLst/>
                        </a:rPr>
                        <a:t>Initially, low ACTH and cortisol</a:t>
                      </a:r>
                    </a:p>
                    <a:p>
                      <a:pPr algn="ctr" fontAlgn="t">
                        <a:spcBef>
                          <a:spcPts val="0"/>
                        </a:spcBef>
                        <a:spcAft>
                          <a:spcPts val="0"/>
                        </a:spcAft>
                      </a:pPr>
                      <a:r>
                        <a:rPr lang="en-US" sz="2000" dirty="0">
                          <a:effectLst/>
                        </a:rPr>
                        <a:t>Later in recovery: normal-elevated ACTH, low cortisol</a:t>
                      </a:r>
                    </a:p>
                  </a:txBody>
                  <a:tcPr marL="32768" marR="32768" marT="0" marB="0"/>
                </a:tc>
                <a:tc>
                  <a:txBody>
                    <a:bodyPr/>
                    <a:lstStyle/>
                    <a:p>
                      <a:pPr algn="ctr" fontAlgn="t">
                        <a:spcBef>
                          <a:spcPts val="0"/>
                        </a:spcBef>
                        <a:spcAft>
                          <a:spcPts val="0"/>
                        </a:spcAft>
                      </a:pPr>
                      <a:r>
                        <a:rPr lang="en-US" sz="2000" dirty="0">
                          <a:effectLst/>
                        </a:rPr>
                        <a:t>N/A</a:t>
                      </a:r>
                    </a:p>
                  </a:txBody>
                  <a:tcPr marL="32768" marR="32768" marT="0" marB="0"/>
                </a:tc>
                <a:extLst>
                  <a:ext uri="{0D108BD9-81ED-4DB2-BD59-A6C34878D82A}">
                    <a16:rowId xmlns:a16="http://schemas.microsoft.com/office/drawing/2014/main" val="624975394"/>
                  </a:ext>
                </a:extLst>
              </a:tr>
              <a:tr h="595782">
                <a:tc>
                  <a:txBody>
                    <a:bodyPr/>
                    <a:lstStyle/>
                    <a:p>
                      <a:pPr fontAlgn="t">
                        <a:spcBef>
                          <a:spcPts val="0"/>
                        </a:spcBef>
                        <a:spcAft>
                          <a:spcPts val="0"/>
                        </a:spcAft>
                      </a:pPr>
                      <a:r>
                        <a:rPr lang="en-US" sz="2000" b="1" dirty="0">
                          <a:effectLst/>
                        </a:rPr>
                        <a:t>Risk of adrenal crisis</a:t>
                      </a:r>
                    </a:p>
                  </a:txBody>
                  <a:tcPr marL="32768" marR="32768" marT="0" marB="0"/>
                </a:tc>
                <a:tc>
                  <a:txBody>
                    <a:bodyPr/>
                    <a:lstStyle/>
                    <a:p>
                      <a:pPr algn="ctr" fontAlgn="t">
                        <a:spcBef>
                          <a:spcPts val="0"/>
                        </a:spcBef>
                        <a:spcAft>
                          <a:spcPts val="0"/>
                        </a:spcAft>
                      </a:pPr>
                      <a:r>
                        <a:rPr lang="en-US" sz="2000" dirty="0">
                          <a:effectLst/>
                        </a:rPr>
                        <a:t>Unlikely, if GCs are administered (as patients with GWS also have adrenal insufficiency)</a:t>
                      </a:r>
                    </a:p>
                  </a:txBody>
                  <a:tcPr marL="32768" marR="32768" marT="0" marB="0"/>
                </a:tc>
                <a:tc>
                  <a:txBody>
                    <a:bodyPr/>
                    <a:lstStyle/>
                    <a:p>
                      <a:pPr algn="ctr" fontAlgn="t">
                        <a:spcBef>
                          <a:spcPts val="0"/>
                        </a:spcBef>
                        <a:spcAft>
                          <a:spcPts val="0"/>
                        </a:spcAft>
                      </a:pPr>
                      <a:r>
                        <a:rPr lang="en-US" sz="2000" dirty="0">
                          <a:effectLst/>
                        </a:rPr>
                        <a:t>Yes, if not optimally treated with GC therapy</a:t>
                      </a:r>
                    </a:p>
                  </a:txBody>
                  <a:tcPr marL="32768" marR="32768" marT="0" marB="0"/>
                </a:tc>
                <a:tc>
                  <a:txBody>
                    <a:bodyPr/>
                    <a:lstStyle/>
                    <a:p>
                      <a:pPr algn="ctr" fontAlgn="t">
                        <a:spcBef>
                          <a:spcPts val="0"/>
                        </a:spcBef>
                        <a:spcAft>
                          <a:spcPts val="0"/>
                        </a:spcAft>
                      </a:pPr>
                      <a:r>
                        <a:rPr lang="en-US" sz="2000" dirty="0">
                          <a:effectLst/>
                        </a:rPr>
                        <a:t>N/A</a:t>
                      </a:r>
                    </a:p>
                  </a:txBody>
                  <a:tcPr marL="32768" marR="32768" marT="0" marB="0"/>
                </a:tc>
                <a:extLst>
                  <a:ext uri="{0D108BD9-81ED-4DB2-BD59-A6C34878D82A}">
                    <a16:rowId xmlns:a16="http://schemas.microsoft.com/office/drawing/2014/main" val="844196673"/>
                  </a:ext>
                </a:extLst>
              </a:tr>
            </a:tbl>
          </a:graphicData>
        </a:graphic>
      </p:graphicFrame>
      <p:sp>
        <p:nvSpPr>
          <p:cNvPr id="10" name="Title 1">
            <a:extLst>
              <a:ext uri="{FF2B5EF4-FFF2-40B4-BE49-F238E27FC236}">
                <a16:creationId xmlns:a16="http://schemas.microsoft.com/office/drawing/2014/main" id="{55D19969-06CC-632D-6041-B7B8D9FC951C}"/>
              </a:ext>
            </a:extLst>
          </p:cNvPr>
          <p:cNvSpPr>
            <a:spLocks noGrp="1"/>
          </p:cNvSpPr>
          <p:nvPr>
            <p:ph type="title"/>
          </p:nvPr>
        </p:nvSpPr>
        <p:spPr>
          <a:xfrm>
            <a:off x="838200" y="137867"/>
            <a:ext cx="10515600" cy="815975"/>
          </a:xfrm>
        </p:spPr>
        <p:txBody>
          <a:bodyPr>
            <a:normAutofit fontScale="90000"/>
          </a:bodyPr>
          <a:lstStyle/>
          <a:p>
            <a:r>
              <a:rPr lang="en-US" b="1" dirty="0">
                <a:solidFill>
                  <a:schemeClr val="bg1"/>
                </a:solidFill>
                <a:latin typeface="+mn-lt"/>
              </a:rPr>
              <a:t>What is glucocorticoid withdrawal syndrome?</a:t>
            </a:r>
          </a:p>
        </p:txBody>
      </p:sp>
    </p:spTree>
    <p:extLst>
      <p:ext uri="{BB962C8B-B14F-4D97-AF65-F5344CB8AC3E}">
        <p14:creationId xmlns:p14="http://schemas.microsoft.com/office/powerpoint/2010/main" val="2037700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C880B-81A8-E2C7-9FEF-25115D62FED1}"/>
              </a:ext>
            </a:extLst>
          </p:cNvPr>
          <p:cNvSpPr>
            <a:spLocks noGrp="1"/>
          </p:cNvSpPr>
          <p:nvPr>
            <p:ph type="title"/>
          </p:nvPr>
        </p:nvSpPr>
        <p:spPr>
          <a:xfrm>
            <a:off x="104775" y="161252"/>
            <a:ext cx="11982449" cy="1740218"/>
          </a:xfrm>
        </p:spPr>
        <p:style>
          <a:lnRef idx="2">
            <a:schemeClr val="dk1"/>
          </a:lnRef>
          <a:fillRef idx="1">
            <a:schemeClr val="lt1"/>
          </a:fillRef>
          <a:effectRef idx="0">
            <a:schemeClr val="dk1"/>
          </a:effectRef>
          <a:fontRef idx="minor">
            <a:schemeClr val="dk1"/>
          </a:fontRef>
        </p:style>
        <p:txBody>
          <a:bodyPr>
            <a:noAutofit/>
          </a:bodyPr>
          <a:lstStyle/>
          <a:p>
            <a:r>
              <a:rPr lang="en-US" sz="2800" b="1" i="0" dirty="0">
                <a:solidFill>
                  <a:srgbClr val="C00000"/>
                </a:solidFill>
                <a:effectLst/>
              </a:rPr>
              <a:t>R 2.3. </a:t>
            </a:r>
            <a:r>
              <a:rPr lang="en-US" sz="2800" b="1" i="0" dirty="0">
                <a:solidFill>
                  <a:srgbClr val="000000"/>
                </a:solidFill>
                <a:effectLst/>
              </a:rPr>
              <a:t>We recommend consideration of glucocorticoid withdrawal syndrome (GWS) that may occur during GC taper. When GWS is severe, GC dose can be temporarily increased to the most recent one that was tolerated, and the duration of GC taper could be increased (Good clinical practice).</a:t>
            </a:r>
            <a:endParaRPr lang="en-US" sz="2800" dirty="0"/>
          </a:p>
        </p:txBody>
      </p:sp>
      <p:sp>
        <p:nvSpPr>
          <p:cNvPr id="3" name="Text Placeholder 4">
            <a:extLst>
              <a:ext uri="{FF2B5EF4-FFF2-40B4-BE49-F238E27FC236}">
                <a16:creationId xmlns:a16="http://schemas.microsoft.com/office/drawing/2014/main" id="{30606A8F-5B69-FFED-BC68-5465F3740FEB}"/>
              </a:ext>
            </a:extLst>
          </p:cNvPr>
          <p:cNvSpPr txBox="1">
            <a:spLocks/>
          </p:cNvSpPr>
          <p:nvPr/>
        </p:nvSpPr>
        <p:spPr>
          <a:xfrm>
            <a:off x="104775" y="2080945"/>
            <a:ext cx="4754901" cy="885825"/>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Patient 1: 53 YO woman with history of rheumatoid arthritis</a:t>
            </a:r>
          </a:p>
        </p:txBody>
      </p:sp>
      <p:sp>
        <p:nvSpPr>
          <p:cNvPr id="4" name="Content Placeholder 5">
            <a:extLst>
              <a:ext uri="{FF2B5EF4-FFF2-40B4-BE49-F238E27FC236}">
                <a16:creationId xmlns:a16="http://schemas.microsoft.com/office/drawing/2014/main" id="{B2CE8F02-A41C-30EA-DA32-E13C6AEEB71F}"/>
              </a:ext>
            </a:extLst>
          </p:cNvPr>
          <p:cNvSpPr txBox="1">
            <a:spLocks/>
          </p:cNvSpPr>
          <p:nvPr/>
        </p:nvSpPr>
        <p:spPr>
          <a:xfrm>
            <a:off x="104775" y="3051424"/>
            <a:ext cx="4754902" cy="3645324"/>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sym typeface="Wingdings" panose="05000000000000000000" pitchFamily="2" charset="2"/>
              </a:rPr>
              <a:t>C</a:t>
            </a:r>
            <a:r>
              <a:rPr lang="en-US" dirty="0"/>
              <a:t>ontinuous use of </a:t>
            </a:r>
            <a:r>
              <a:rPr lang="en-US" b="1" dirty="0"/>
              <a:t>prednisone 10 mg </a:t>
            </a:r>
            <a:r>
              <a:rPr lang="en-US" dirty="0"/>
              <a:t>each morning for the last 18 months</a:t>
            </a:r>
          </a:p>
          <a:p>
            <a:r>
              <a:rPr lang="en-US" dirty="0"/>
              <a:t>Multiple failed attempts to discontinue prednisone for the last 4 months due to </a:t>
            </a:r>
            <a:r>
              <a:rPr lang="en-US" b="1" dirty="0">
                <a:solidFill>
                  <a:srgbClr val="C00000"/>
                </a:solidFill>
              </a:rPr>
              <a:t>fatigue, nausea, myalgia, and arthralgia</a:t>
            </a:r>
          </a:p>
        </p:txBody>
      </p:sp>
      <p:graphicFrame>
        <p:nvGraphicFramePr>
          <p:cNvPr id="5" name="Table 4">
            <a:extLst>
              <a:ext uri="{FF2B5EF4-FFF2-40B4-BE49-F238E27FC236}">
                <a16:creationId xmlns:a16="http://schemas.microsoft.com/office/drawing/2014/main" id="{CFFBD9AE-6F76-C9B9-0078-7D29A074550A}"/>
              </a:ext>
            </a:extLst>
          </p:cNvPr>
          <p:cNvGraphicFramePr>
            <a:graphicFrameLocks noGrp="1"/>
          </p:cNvGraphicFramePr>
          <p:nvPr>
            <p:extLst>
              <p:ext uri="{D42A27DB-BD31-4B8C-83A1-F6EECF244321}">
                <p14:modId xmlns:p14="http://schemas.microsoft.com/office/powerpoint/2010/main" val="1114037665"/>
              </p:ext>
            </p:extLst>
          </p:nvPr>
        </p:nvGraphicFramePr>
        <p:xfrm>
          <a:off x="4941869" y="2080945"/>
          <a:ext cx="7032340" cy="4175760"/>
        </p:xfrm>
        <a:graphic>
          <a:graphicData uri="http://schemas.openxmlformats.org/drawingml/2006/table">
            <a:tbl>
              <a:tblPr firstRow="1" bandRow="1">
                <a:tableStyleId>{5C22544A-7EE6-4342-B048-85BDC9FD1C3A}</a:tableStyleId>
              </a:tblPr>
              <a:tblGrid>
                <a:gridCol w="1473721">
                  <a:extLst>
                    <a:ext uri="{9D8B030D-6E8A-4147-A177-3AD203B41FA5}">
                      <a16:colId xmlns:a16="http://schemas.microsoft.com/office/drawing/2014/main" val="221906895"/>
                    </a:ext>
                  </a:extLst>
                </a:gridCol>
                <a:gridCol w="1906477">
                  <a:extLst>
                    <a:ext uri="{9D8B030D-6E8A-4147-A177-3AD203B41FA5}">
                      <a16:colId xmlns:a16="http://schemas.microsoft.com/office/drawing/2014/main" val="2181859209"/>
                    </a:ext>
                  </a:extLst>
                </a:gridCol>
                <a:gridCol w="2142584">
                  <a:extLst>
                    <a:ext uri="{9D8B030D-6E8A-4147-A177-3AD203B41FA5}">
                      <a16:colId xmlns:a16="http://schemas.microsoft.com/office/drawing/2014/main" val="3168669125"/>
                    </a:ext>
                  </a:extLst>
                </a:gridCol>
                <a:gridCol w="1509558">
                  <a:extLst>
                    <a:ext uri="{9D8B030D-6E8A-4147-A177-3AD203B41FA5}">
                      <a16:colId xmlns:a16="http://schemas.microsoft.com/office/drawing/2014/main" val="2969254963"/>
                    </a:ext>
                  </a:extLst>
                </a:gridCol>
              </a:tblGrid>
              <a:tr h="119743">
                <a:tc>
                  <a:txBody>
                    <a:bodyPr/>
                    <a:lstStyle/>
                    <a:p>
                      <a:pPr algn="ctr"/>
                      <a:r>
                        <a:rPr lang="en-US" sz="2200" dirty="0">
                          <a:solidFill>
                            <a:schemeClr val="tx1"/>
                          </a:solidFill>
                        </a:rPr>
                        <a:t>Time</a:t>
                      </a:r>
                    </a:p>
                  </a:txBody>
                  <a:tcPr/>
                </a:tc>
                <a:tc>
                  <a:txBody>
                    <a:bodyPr/>
                    <a:lstStyle/>
                    <a:p>
                      <a:pPr algn="ctr"/>
                      <a:r>
                        <a:rPr lang="en-US" sz="2200" dirty="0">
                          <a:solidFill>
                            <a:schemeClr val="tx1"/>
                          </a:solidFill>
                        </a:rPr>
                        <a:t>Prednisone (a.m.)</a:t>
                      </a:r>
                    </a:p>
                  </a:txBody>
                  <a:tcPr/>
                </a:tc>
                <a:tc>
                  <a:txBody>
                    <a:bodyPr/>
                    <a:lstStyle/>
                    <a:p>
                      <a:pPr algn="ctr"/>
                      <a:r>
                        <a:rPr lang="en-US" sz="2200">
                          <a:solidFill>
                            <a:schemeClr val="tx1"/>
                          </a:solidFill>
                        </a:rPr>
                        <a:t>Cortisol level </a:t>
                      </a:r>
                      <a:r>
                        <a:rPr lang="en-US" sz="2200" dirty="0">
                          <a:solidFill>
                            <a:schemeClr val="tx1"/>
                          </a:solidFill>
                        </a:rPr>
                        <a:t/>
                      </a:r>
                      <a:br>
                        <a:rPr lang="en-US" sz="2200" dirty="0">
                          <a:solidFill>
                            <a:schemeClr val="tx1"/>
                          </a:solidFill>
                        </a:rPr>
                      </a:br>
                      <a:r>
                        <a:rPr lang="en-US" sz="2200">
                          <a:solidFill>
                            <a:schemeClr val="tx1"/>
                          </a:solidFill>
                        </a:rPr>
                        <a:t>(a.m.)</a:t>
                      </a:r>
                      <a:endParaRPr lang="en-US" sz="2200" dirty="0">
                        <a:solidFill>
                          <a:schemeClr val="tx1"/>
                        </a:solidFill>
                      </a:endParaRPr>
                    </a:p>
                  </a:txBody>
                  <a:tcPr/>
                </a:tc>
                <a:tc>
                  <a:txBody>
                    <a:bodyPr/>
                    <a:lstStyle/>
                    <a:p>
                      <a:pPr algn="ctr"/>
                      <a:r>
                        <a:rPr lang="en-US" sz="2200" dirty="0">
                          <a:solidFill>
                            <a:schemeClr val="tx1"/>
                          </a:solidFill>
                        </a:rPr>
                        <a:t>GWS symptoms</a:t>
                      </a:r>
                    </a:p>
                  </a:txBody>
                  <a:tcPr/>
                </a:tc>
                <a:extLst>
                  <a:ext uri="{0D108BD9-81ED-4DB2-BD59-A6C34878D82A}">
                    <a16:rowId xmlns:a16="http://schemas.microsoft.com/office/drawing/2014/main" val="3980329894"/>
                  </a:ext>
                </a:extLst>
              </a:tr>
              <a:tr h="370840">
                <a:tc>
                  <a:txBody>
                    <a:bodyPr/>
                    <a:lstStyle/>
                    <a:p>
                      <a:pPr algn="ctr"/>
                      <a:r>
                        <a:rPr lang="en-US" sz="2200" dirty="0">
                          <a:solidFill>
                            <a:schemeClr val="tx1"/>
                          </a:solidFill>
                        </a:rPr>
                        <a:t>Baseline</a:t>
                      </a:r>
                    </a:p>
                  </a:txBody>
                  <a:tcPr/>
                </a:tc>
                <a:tc>
                  <a:txBody>
                    <a:bodyPr/>
                    <a:lstStyle/>
                    <a:p>
                      <a:pPr algn="ctr"/>
                      <a:r>
                        <a:rPr lang="en-US" sz="2200" dirty="0">
                          <a:solidFill>
                            <a:schemeClr val="tx1"/>
                          </a:solidFill>
                        </a:rPr>
                        <a:t>10 mg</a:t>
                      </a:r>
                    </a:p>
                  </a:txBody>
                  <a:tcPr/>
                </a:tc>
                <a:tc>
                  <a:txBody>
                    <a:bodyPr/>
                    <a:lstStyle/>
                    <a:p>
                      <a:pPr algn="ctr"/>
                      <a:r>
                        <a:rPr lang="en-US" sz="2200" dirty="0">
                          <a:solidFill>
                            <a:schemeClr val="tx1"/>
                          </a:solidFill>
                        </a:rPr>
                        <a:t>Not tested</a:t>
                      </a:r>
                    </a:p>
                  </a:txBody>
                  <a:tcPr/>
                </a:tc>
                <a:tc>
                  <a:txBody>
                    <a:bodyPr/>
                    <a:lstStyle/>
                    <a:p>
                      <a:pPr algn="ctr"/>
                      <a:r>
                        <a:rPr lang="en-US" sz="2200" dirty="0">
                          <a:solidFill>
                            <a:schemeClr val="tx1"/>
                          </a:solidFill>
                        </a:rPr>
                        <a:t>Yes</a:t>
                      </a:r>
                    </a:p>
                  </a:txBody>
                  <a:tcPr/>
                </a:tc>
                <a:extLst>
                  <a:ext uri="{0D108BD9-81ED-4DB2-BD59-A6C34878D82A}">
                    <a16:rowId xmlns:a16="http://schemas.microsoft.com/office/drawing/2014/main" val="1430104164"/>
                  </a:ext>
                </a:extLst>
              </a:tr>
              <a:tr h="370840">
                <a:tc>
                  <a:txBody>
                    <a:bodyPr/>
                    <a:lstStyle/>
                    <a:p>
                      <a:pPr algn="ctr"/>
                      <a:r>
                        <a:rPr lang="en-US" sz="2200" dirty="0">
                          <a:solidFill>
                            <a:schemeClr val="tx1"/>
                          </a:solidFill>
                        </a:rPr>
                        <a:t>2 months</a:t>
                      </a:r>
                    </a:p>
                  </a:txBody>
                  <a:tcPr/>
                </a:tc>
                <a:tc>
                  <a:txBody>
                    <a:bodyPr/>
                    <a:lstStyle/>
                    <a:p>
                      <a:pPr algn="ctr"/>
                      <a:r>
                        <a:rPr lang="en-US" sz="2200" dirty="0">
                          <a:solidFill>
                            <a:schemeClr val="tx1"/>
                          </a:solidFill>
                        </a:rPr>
                        <a:t>8 mg</a:t>
                      </a:r>
                    </a:p>
                  </a:txBody>
                  <a:tcPr/>
                </a:tc>
                <a:tc>
                  <a:txBody>
                    <a:bodyPr/>
                    <a:lstStyle/>
                    <a:p>
                      <a:pPr algn="ctr"/>
                      <a:r>
                        <a:rPr lang="en-US" sz="2200" dirty="0">
                          <a:solidFill>
                            <a:schemeClr val="tx1"/>
                          </a:solidFill>
                        </a:rPr>
                        <a:t>Not tested</a:t>
                      </a:r>
                    </a:p>
                  </a:txBody>
                  <a:tcPr/>
                </a:tc>
                <a:tc>
                  <a:txBody>
                    <a:bodyPr/>
                    <a:lstStyle/>
                    <a:p>
                      <a:pPr algn="ctr"/>
                      <a:r>
                        <a:rPr lang="en-US" sz="2200" dirty="0">
                          <a:solidFill>
                            <a:schemeClr val="tx1"/>
                          </a:solidFill>
                        </a:rPr>
                        <a:t>Yes</a:t>
                      </a:r>
                    </a:p>
                  </a:txBody>
                  <a:tcPr/>
                </a:tc>
                <a:extLst>
                  <a:ext uri="{0D108BD9-81ED-4DB2-BD59-A6C34878D82A}">
                    <a16:rowId xmlns:a16="http://schemas.microsoft.com/office/drawing/2014/main" val="2708397265"/>
                  </a:ext>
                </a:extLst>
              </a:tr>
              <a:tr h="389912">
                <a:tc>
                  <a:txBody>
                    <a:bodyPr/>
                    <a:lstStyle/>
                    <a:p>
                      <a:pPr algn="ctr"/>
                      <a:r>
                        <a:rPr lang="en-US" sz="2200" dirty="0">
                          <a:solidFill>
                            <a:schemeClr val="tx1"/>
                          </a:solidFill>
                        </a:rPr>
                        <a:t>4 months</a:t>
                      </a:r>
                    </a:p>
                  </a:txBody>
                  <a:tcPr/>
                </a:tc>
                <a:tc>
                  <a:txBody>
                    <a:bodyPr/>
                    <a:lstStyle/>
                    <a:p>
                      <a:pPr algn="ctr"/>
                      <a:r>
                        <a:rPr lang="en-US" sz="2200" dirty="0">
                          <a:solidFill>
                            <a:schemeClr val="tx1"/>
                          </a:solidFill>
                        </a:rPr>
                        <a:t>6 mg</a:t>
                      </a:r>
                    </a:p>
                  </a:txBody>
                  <a:tcPr/>
                </a:tc>
                <a:tc>
                  <a:txBody>
                    <a:bodyPr/>
                    <a:lstStyle/>
                    <a:p>
                      <a:pPr algn="ctr"/>
                      <a:r>
                        <a:rPr lang="en-US" sz="2200" dirty="0">
                          <a:solidFill>
                            <a:schemeClr val="tx1"/>
                          </a:solidFill>
                        </a:rPr>
                        <a:t>Not tested</a:t>
                      </a:r>
                    </a:p>
                  </a:txBody>
                  <a:tcPr/>
                </a:tc>
                <a:tc>
                  <a:txBody>
                    <a:bodyPr/>
                    <a:lstStyle/>
                    <a:p>
                      <a:pPr algn="ctr"/>
                      <a:r>
                        <a:rPr lang="en-US" sz="2200" dirty="0">
                          <a:solidFill>
                            <a:schemeClr val="tx1"/>
                          </a:solidFill>
                        </a:rPr>
                        <a:t>Yes</a:t>
                      </a:r>
                    </a:p>
                  </a:txBody>
                  <a:tcPr/>
                </a:tc>
                <a:extLst>
                  <a:ext uri="{0D108BD9-81ED-4DB2-BD59-A6C34878D82A}">
                    <a16:rowId xmlns:a16="http://schemas.microsoft.com/office/drawing/2014/main" val="979459999"/>
                  </a:ext>
                </a:extLst>
              </a:tr>
              <a:tr h="370840">
                <a:tc>
                  <a:txBody>
                    <a:bodyPr/>
                    <a:lstStyle/>
                    <a:p>
                      <a:pPr algn="ctr"/>
                      <a:r>
                        <a:rPr lang="en-US" sz="2200" dirty="0">
                          <a:solidFill>
                            <a:schemeClr val="tx1"/>
                          </a:solidFill>
                        </a:rPr>
                        <a:t>6 months</a:t>
                      </a:r>
                    </a:p>
                  </a:txBody>
                  <a:tcPr/>
                </a:tc>
                <a:tc>
                  <a:txBody>
                    <a:bodyPr/>
                    <a:lstStyle/>
                    <a:p>
                      <a:pPr algn="ctr"/>
                      <a:r>
                        <a:rPr lang="en-US" sz="2200" dirty="0">
                          <a:solidFill>
                            <a:schemeClr val="tx1"/>
                          </a:solidFill>
                        </a:rPr>
                        <a:t>5 mg</a:t>
                      </a:r>
                    </a:p>
                  </a:txBody>
                  <a:tcPr/>
                </a:tc>
                <a:tc>
                  <a:txBody>
                    <a:bodyPr/>
                    <a:lstStyle/>
                    <a:p>
                      <a:pPr algn="ctr"/>
                      <a:r>
                        <a:rPr lang="en-US" sz="2200" b="1" dirty="0">
                          <a:solidFill>
                            <a:schemeClr val="tx1"/>
                          </a:solidFill>
                        </a:rPr>
                        <a:t>2.9</a:t>
                      </a:r>
                      <a:r>
                        <a:rPr lang="en-US" sz="2200" dirty="0">
                          <a:solidFill>
                            <a:schemeClr val="tx1"/>
                          </a:solidFill>
                        </a:rPr>
                        <a:t> mcg/dL</a:t>
                      </a:r>
                    </a:p>
                  </a:txBody>
                  <a:tcPr/>
                </a:tc>
                <a:tc>
                  <a:txBody>
                    <a:bodyPr/>
                    <a:lstStyle/>
                    <a:p>
                      <a:pPr algn="ctr"/>
                      <a:r>
                        <a:rPr lang="en-US" sz="2200" dirty="0">
                          <a:solidFill>
                            <a:schemeClr val="tx1"/>
                          </a:solidFill>
                        </a:rPr>
                        <a:t>Yes</a:t>
                      </a:r>
                    </a:p>
                  </a:txBody>
                  <a:tcPr/>
                </a:tc>
                <a:extLst>
                  <a:ext uri="{0D108BD9-81ED-4DB2-BD59-A6C34878D82A}">
                    <a16:rowId xmlns:a16="http://schemas.microsoft.com/office/drawing/2014/main" val="3048416339"/>
                  </a:ext>
                </a:extLst>
              </a:tr>
              <a:tr h="370840">
                <a:tc>
                  <a:txBody>
                    <a:bodyPr/>
                    <a:lstStyle/>
                    <a:p>
                      <a:pPr algn="ctr"/>
                      <a:r>
                        <a:rPr lang="en-US" sz="2200" dirty="0">
                          <a:solidFill>
                            <a:schemeClr val="tx1"/>
                          </a:solidFill>
                        </a:rPr>
                        <a:t>8 months</a:t>
                      </a:r>
                    </a:p>
                  </a:txBody>
                  <a:tcPr/>
                </a:tc>
                <a:tc>
                  <a:txBody>
                    <a:bodyPr/>
                    <a:lstStyle/>
                    <a:p>
                      <a:pPr algn="ctr"/>
                      <a:r>
                        <a:rPr lang="en-US" sz="2200" dirty="0">
                          <a:solidFill>
                            <a:schemeClr val="tx1"/>
                          </a:solidFill>
                        </a:rPr>
                        <a:t>6 mg</a:t>
                      </a:r>
                    </a:p>
                  </a:txBody>
                  <a:tcPr/>
                </a:tc>
                <a:tc>
                  <a:txBody>
                    <a:bodyPr/>
                    <a:lstStyle/>
                    <a:p>
                      <a:pPr algn="ctr"/>
                      <a:r>
                        <a:rPr lang="en-US" sz="2200" b="1" dirty="0">
                          <a:solidFill>
                            <a:schemeClr val="tx1"/>
                          </a:solidFill>
                        </a:rPr>
                        <a:t>4.3</a:t>
                      </a:r>
                      <a:r>
                        <a:rPr lang="en-US" sz="2200" dirty="0">
                          <a:solidFill>
                            <a:schemeClr val="tx1"/>
                          </a:solidFill>
                        </a:rPr>
                        <a:t> mcg/dL</a:t>
                      </a:r>
                    </a:p>
                  </a:txBody>
                  <a:tcPr/>
                </a:tc>
                <a:tc>
                  <a:txBody>
                    <a:bodyPr/>
                    <a:lstStyle/>
                    <a:p>
                      <a:pPr algn="ctr"/>
                      <a:r>
                        <a:rPr lang="en-US" sz="2200" dirty="0">
                          <a:solidFill>
                            <a:schemeClr val="tx1"/>
                          </a:solidFill>
                        </a:rPr>
                        <a:t>Yes, mild</a:t>
                      </a:r>
                    </a:p>
                  </a:txBody>
                  <a:tcPr/>
                </a:tc>
                <a:extLst>
                  <a:ext uri="{0D108BD9-81ED-4DB2-BD59-A6C34878D82A}">
                    <a16:rowId xmlns:a16="http://schemas.microsoft.com/office/drawing/2014/main" val="902533079"/>
                  </a:ext>
                </a:extLst>
              </a:tr>
              <a:tr h="370840">
                <a:tc>
                  <a:txBody>
                    <a:bodyPr/>
                    <a:lstStyle/>
                    <a:p>
                      <a:pPr algn="ctr"/>
                      <a:r>
                        <a:rPr lang="en-US" sz="2200" dirty="0">
                          <a:solidFill>
                            <a:schemeClr val="tx1"/>
                          </a:solidFill>
                        </a:rPr>
                        <a:t>11 months</a:t>
                      </a:r>
                    </a:p>
                  </a:txBody>
                  <a:tcPr/>
                </a:tc>
                <a:tc>
                  <a:txBody>
                    <a:bodyPr/>
                    <a:lstStyle/>
                    <a:p>
                      <a:pPr algn="ctr"/>
                      <a:r>
                        <a:rPr lang="en-US" sz="2200" dirty="0">
                          <a:solidFill>
                            <a:schemeClr val="tx1"/>
                          </a:solidFill>
                        </a:rPr>
                        <a:t>5 mg</a:t>
                      </a:r>
                    </a:p>
                  </a:txBody>
                  <a:tcPr/>
                </a:tc>
                <a:tc>
                  <a:txBody>
                    <a:bodyPr/>
                    <a:lstStyle/>
                    <a:p>
                      <a:pPr algn="ctr"/>
                      <a:r>
                        <a:rPr lang="en-US" sz="2200" b="1" dirty="0">
                          <a:solidFill>
                            <a:schemeClr val="tx1"/>
                          </a:solidFill>
                        </a:rPr>
                        <a:t>5.7 </a:t>
                      </a:r>
                      <a:r>
                        <a:rPr lang="en-US" sz="2200" dirty="0">
                          <a:solidFill>
                            <a:schemeClr val="tx1"/>
                          </a:solidFill>
                        </a:rPr>
                        <a:t>mcg/dL</a:t>
                      </a:r>
                    </a:p>
                  </a:txBody>
                  <a:tcPr/>
                </a:tc>
                <a:tc>
                  <a:txBody>
                    <a:bodyPr/>
                    <a:lstStyle/>
                    <a:p>
                      <a:pPr algn="ctr"/>
                      <a:r>
                        <a:rPr lang="en-US" sz="2200" dirty="0">
                          <a:solidFill>
                            <a:schemeClr val="tx1"/>
                          </a:solidFill>
                        </a:rPr>
                        <a:t>No</a:t>
                      </a:r>
                    </a:p>
                  </a:txBody>
                  <a:tcPr/>
                </a:tc>
                <a:extLst>
                  <a:ext uri="{0D108BD9-81ED-4DB2-BD59-A6C34878D82A}">
                    <a16:rowId xmlns:a16="http://schemas.microsoft.com/office/drawing/2014/main" val="924769433"/>
                  </a:ext>
                </a:extLst>
              </a:tr>
              <a:tr h="370840">
                <a:tc>
                  <a:txBody>
                    <a:bodyPr/>
                    <a:lstStyle/>
                    <a:p>
                      <a:pPr algn="ctr"/>
                      <a:r>
                        <a:rPr lang="en-US" sz="2200" dirty="0">
                          <a:solidFill>
                            <a:schemeClr val="tx1"/>
                          </a:solidFill>
                        </a:rPr>
                        <a:t>12 months</a:t>
                      </a:r>
                    </a:p>
                  </a:txBody>
                  <a:tcPr/>
                </a:tc>
                <a:tc>
                  <a:txBody>
                    <a:bodyPr/>
                    <a:lstStyle/>
                    <a:p>
                      <a:pPr algn="ctr"/>
                      <a:r>
                        <a:rPr lang="en-US" sz="2200" dirty="0">
                          <a:solidFill>
                            <a:schemeClr val="tx1"/>
                          </a:solidFill>
                        </a:rPr>
                        <a:t>5 mg</a:t>
                      </a:r>
                    </a:p>
                  </a:txBody>
                  <a:tcPr/>
                </a:tc>
                <a:tc>
                  <a:txBody>
                    <a:bodyPr/>
                    <a:lstStyle/>
                    <a:p>
                      <a:pPr algn="ctr"/>
                      <a:r>
                        <a:rPr lang="en-US" sz="2200" b="1" dirty="0">
                          <a:solidFill>
                            <a:schemeClr val="tx1"/>
                          </a:solidFill>
                        </a:rPr>
                        <a:t>8.2</a:t>
                      </a:r>
                      <a:r>
                        <a:rPr lang="en-US" sz="2200" dirty="0">
                          <a:solidFill>
                            <a:schemeClr val="tx1"/>
                          </a:solidFill>
                        </a:rPr>
                        <a:t> mcg/dL</a:t>
                      </a:r>
                    </a:p>
                  </a:txBody>
                  <a:tcPr/>
                </a:tc>
                <a:tc>
                  <a:txBody>
                    <a:bodyPr/>
                    <a:lstStyle/>
                    <a:p>
                      <a:pPr algn="ctr"/>
                      <a:r>
                        <a:rPr lang="en-US" sz="2200" dirty="0">
                          <a:solidFill>
                            <a:schemeClr val="tx1"/>
                          </a:solidFill>
                        </a:rPr>
                        <a:t>No</a:t>
                      </a:r>
                    </a:p>
                  </a:txBody>
                  <a:tcPr/>
                </a:tc>
                <a:extLst>
                  <a:ext uri="{0D108BD9-81ED-4DB2-BD59-A6C34878D82A}">
                    <a16:rowId xmlns:a16="http://schemas.microsoft.com/office/drawing/2014/main" val="941881249"/>
                  </a:ext>
                </a:extLst>
              </a:tr>
              <a:tr h="370840">
                <a:tc>
                  <a:txBody>
                    <a:bodyPr/>
                    <a:lstStyle/>
                    <a:p>
                      <a:pPr algn="ctr"/>
                      <a:r>
                        <a:rPr lang="en-US" sz="2200" dirty="0">
                          <a:solidFill>
                            <a:schemeClr val="tx1"/>
                          </a:solidFill>
                        </a:rPr>
                        <a:t>14 months</a:t>
                      </a:r>
                    </a:p>
                  </a:txBody>
                  <a:tcPr/>
                </a:tc>
                <a:tc>
                  <a:txBody>
                    <a:bodyPr/>
                    <a:lstStyle/>
                    <a:p>
                      <a:pPr algn="ctr"/>
                      <a:r>
                        <a:rPr lang="en-US" sz="2200" dirty="0">
                          <a:solidFill>
                            <a:schemeClr val="tx1"/>
                          </a:solidFill>
                        </a:rPr>
                        <a:t>stopped</a:t>
                      </a:r>
                    </a:p>
                  </a:txBody>
                  <a:tcPr/>
                </a:tc>
                <a:tc>
                  <a:txBody>
                    <a:bodyPr/>
                    <a:lstStyle/>
                    <a:p>
                      <a:pPr algn="ctr"/>
                      <a:r>
                        <a:rPr lang="en-US" sz="2200" b="1" dirty="0">
                          <a:solidFill>
                            <a:schemeClr val="tx1"/>
                          </a:solidFill>
                        </a:rPr>
                        <a:t>12.1</a:t>
                      </a:r>
                      <a:r>
                        <a:rPr lang="en-US" sz="2200" dirty="0">
                          <a:solidFill>
                            <a:schemeClr val="tx1"/>
                          </a:solidFill>
                        </a:rPr>
                        <a:t> mcg/dL</a:t>
                      </a:r>
                    </a:p>
                  </a:txBody>
                  <a:tcPr/>
                </a:tc>
                <a:tc>
                  <a:txBody>
                    <a:bodyPr/>
                    <a:lstStyle/>
                    <a:p>
                      <a:pPr algn="ctr"/>
                      <a:r>
                        <a:rPr lang="en-US" sz="2200" dirty="0">
                          <a:solidFill>
                            <a:schemeClr val="tx1"/>
                          </a:solidFill>
                        </a:rPr>
                        <a:t>No</a:t>
                      </a:r>
                    </a:p>
                  </a:txBody>
                  <a:tcPr/>
                </a:tc>
                <a:extLst>
                  <a:ext uri="{0D108BD9-81ED-4DB2-BD59-A6C34878D82A}">
                    <a16:rowId xmlns:a16="http://schemas.microsoft.com/office/drawing/2014/main" val="1566977842"/>
                  </a:ext>
                </a:extLst>
              </a:tr>
            </a:tbl>
          </a:graphicData>
        </a:graphic>
      </p:graphicFrame>
    </p:spTree>
    <p:extLst>
      <p:ext uri="{BB962C8B-B14F-4D97-AF65-F5344CB8AC3E}">
        <p14:creationId xmlns:p14="http://schemas.microsoft.com/office/powerpoint/2010/main" val="42941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120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8FB2911-D2D7-5D87-C8C5-B23F8575ADBB}"/>
              </a:ext>
            </a:extLst>
          </p:cNvPr>
          <p:cNvSpPr>
            <a:spLocks noGrp="1"/>
          </p:cNvSpPr>
          <p:nvPr>
            <p:ph type="title"/>
          </p:nvPr>
        </p:nvSpPr>
        <p:spPr>
          <a:xfrm>
            <a:off x="104775" y="200026"/>
            <a:ext cx="11982449" cy="1625600"/>
          </a:xfrm>
        </p:spPr>
        <p:style>
          <a:lnRef idx="2">
            <a:schemeClr val="dk1"/>
          </a:lnRef>
          <a:fillRef idx="1">
            <a:schemeClr val="lt1"/>
          </a:fillRef>
          <a:effectRef idx="0">
            <a:schemeClr val="dk1"/>
          </a:effectRef>
          <a:fontRef idx="minor">
            <a:schemeClr val="dk1"/>
          </a:fontRef>
        </p:style>
        <p:txBody>
          <a:bodyPr>
            <a:noAutofit/>
          </a:bodyPr>
          <a:lstStyle/>
          <a:p>
            <a:pPr>
              <a:spcBef>
                <a:spcPts val="1200"/>
              </a:spcBef>
              <a:spcAft>
                <a:spcPts val="600"/>
              </a:spcAft>
            </a:pPr>
            <a:r>
              <a:rPr lang="en-US" sz="2800" b="1" i="0" dirty="0">
                <a:solidFill>
                  <a:srgbClr val="C00000"/>
                </a:solidFill>
                <a:effectLst/>
              </a:rPr>
              <a:t>R 2.6. </a:t>
            </a:r>
            <a:r>
              <a:rPr lang="en-US" sz="2800" b="1" dirty="0">
                <a:solidFill>
                  <a:srgbClr val="000000"/>
                </a:solidFill>
              </a:rPr>
              <a:t>We suggest that patients on a physiologic daily dose equivalent, and aiming to discontinue GC therapy, either: 1) continue to gradually taper the GC dose, while being monitored clinically for signs and symptoms of adrenal insufficiency, or 2) be tested with a morning serum cortisol.(⊕○○○)</a:t>
            </a:r>
          </a:p>
        </p:txBody>
      </p:sp>
      <p:sp>
        <p:nvSpPr>
          <p:cNvPr id="5" name="Title 1">
            <a:extLst>
              <a:ext uri="{FF2B5EF4-FFF2-40B4-BE49-F238E27FC236}">
                <a16:creationId xmlns:a16="http://schemas.microsoft.com/office/drawing/2014/main" id="{95E82348-18A4-4E50-51DE-FD5EB998FBBD}"/>
              </a:ext>
            </a:extLst>
          </p:cNvPr>
          <p:cNvSpPr txBox="1">
            <a:spLocks/>
          </p:cNvSpPr>
          <p:nvPr/>
        </p:nvSpPr>
        <p:spPr>
          <a:xfrm>
            <a:off x="104775" y="1973784"/>
            <a:ext cx="11982449" cy="16703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dirty="0">
                <a:solidFill>
                  <a:srgbClr val="C00000"/>
                </a:solidFill>
              </a:rPr>
              <a:t>R 2.7. </a:t>
            </a:r>
            <a:r>
              <a:rPr lang="en-US" sz="2800" b="1" dirty="0">
                <a:solidFill>
                  <a:srgbClr val="000000"/>
                </a:solidFill>
              </a:rPr>
              <a:t>If confirmation of recovery of the HPA axis is desired, we recommend morning serum cortisol as the first test. The value of morning serum cortisol should be considered as a continuum, with higher values more indicative of HPA axis recovery. (⊕○○○)</a:t>
            </a:r>
          </a:p>
        </p:txBody>
      </p:sp>
      <p:sp>
        <p:nvSpPr>
          <p:cNvPr id="7" name="TextBox 6">
            <a:extLst>
              <a:ext uri="{FF2B5EF4-FFF2-40B4-BE49-F238E27FC236}">
                <a16:creationId xmlns:a16="http://schemas.microsoft.com/office/drawing/2014/main" id="{29C84451-A812-6E7D-76B8-5514B2282DDF}"/>
              </a:ext>
            </a:extLst>
          </p:cNvPr>
          <p:cNvSpPr txBox="1"/>
          <p:nvPr/>
        </p:nvSpPr>
        <p:spPr>
          <a:xfrm>
            <a:off x="495299" y="3792309"/>
            <a:ext cx="11201400" cy="2677656"/>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rPr>
              <a:t>if cortisol is </a:t>
            </a:r>
            <a:r>
              <a:rPr lang="en-US" sz="2400" b="1" dirty="0">
                <a:solidFill>
                  <a:srgbClr val="C00000"/>
                </a:solidFill>
              </a:rPr>
              <a:t>&gt;300 nmol/L or 10 </a:t>
            </a:r>
            <a:r>
              <a:rPr lang="en-US" sz="2400" b="1" dirty="0" err="1">
                <a:solidFill>
                  <a:srgbClr val="C00000"/>
                </a:solidFill>
              </a:rPr>
              <a:t>μg</a:t>
            </a:r>
            <a:r>
              <a:rPr lang="en-US" sz="2400" b="1" dirty="0">
                <a:solidFill>
                  <a:srgbClr val="C00000"/>
                </a:solidFill>
              </a:rPr>
              <a:t>/dL </a:t>
            </a:r>
            <a:r>
              <a:rPr lang="en-US" sz="2400" dirty="0">
                <a:solidFill>
                  <a:srgbClr val="000000"/>
                </a:solidFill>
                <a:sym typeface="Wingdings" panose="05000000000000000000" pitchFamily="2" charset="2"/>
              </a:rPr>
              <a:t> HPA recovered  </a:t>
            </a:r>
            <a:r>
              <a:rPr lang="en-US" sz="2400" dirty="0">
                <a:solidFill>
                  <a:srgbClr val="000000"/>
                </a:solidFill>
              </a:rPr>
              <a:t>glucocorticoids can be stopped safely</a:t>
            </a:r>
          </a:p>
          <a:p>
            <a:pPr marL="285750" indent="-285750">
              <a:buFont typeface="Arial" panose="020B0604020202020204" pitchFamily="34" charset="0"/>
              <a:buChar char="•"/>
            </a:pPr>
            <a:r>
              <a:rPr lang="en-US" sz="2400" dirty="0">
                <a:solidFill>
                  <a:srgbClr val="000000"/>
                </a:solidFill>
              </a:rPr>
              <a:t>If cortisol is </a:t>
            </a:r>
            <a:r>
              <a:rPr lang="en-US" sz="2400" b="1" dirty="0">
                <a:solidFill>
                  <a:srgbClr val="C00000"/>
                </a:solidFill>
              </a:rPr>
              <a:t>150-300 nmol/L or 5 -10 </a:t>
            </a:r>
            <a:r>
              <a:rPr lang="en-US" sz="2400" b="1" dirty="0" err="1">
                <a:solidFill>
                  <a:srgbClr val="C00000"/>
                </a:solidFill>
              </a:rPr>
              <a:t>μg</a:t>
            </a:r>
            <a:r>
              <a:rPr lang="en-US" sz="2400" b="1" dirty="0">
                <a:solidFill>
                  <a:srgbClr val="C00000"/>
                </a:solidFill>
              </a:rPr>
              <a:t>/dL</a:t>
            </a:r>
            <a:r>
              <a:rPr lang="en-US" sz="2400" dirty="0">
                <a:solidFill>
                  <a:srgbClr val="000000"/>
                </a:solidFill>
              </a:rPr>
              <a:t>, the physiologic GC dose should be continued, and the morning cortisol repeated after an appropriate time period (usually weeks to months)</a:t>
            </a:r>
          </a:p>
          <a:p>
            <a:pPr marL="285750" indent="-285750">
              <a:buFont typeface="Arial" panose="020B0604020202020204" pitchFamily="34" charset="0"/>
              <a:buChar char="•"/>
            </a:pPr>
            <a:r>
              <a:rPr lang="en-US" sz="2400" dirty="0">
                <a:solidFill>
                  <a:srgbClr val="000000"/>
                </a:solidFill>
              </a:rPr>
              <a:t>If cortisol is </a:t>
            </a:r>
            <a:r>
              <a:rPr lang="en-US" sz="2400" b="1" dirty="0">
                <a:solidFill>
                  <a:srgbClr val="C00000"/>
                </a:solidFill>
              </a:rPr>
              <a:t>&lt;150 nmol/L or 5 </a:t>
            </a:r>
            <a:r>
              <a:rPr lang="en-US" sz="2400" b="1" dirty="0" err="1">
                <a:solidFill>
                  <a:srgbClr val="C00000"/>
                </a:solidFill>
              </a:rPr>
              <a:t>μg</a:t>
            </a:r>
            <a:r>
              <a:rPr lang="en-US" sz="2400" b="1" dirty="0">
                <a:solidFill>
                  <a:srgbClr val="C00000"/>
                </a:solidFill>
              </a:rPr>
              <a:t>/dL</a:t>
            </a:r>
            <a:r>
              <a:rPr lang="en-US" sz="2400" dirty="0">
                <a:solidFill>
                  <a:srgbClr val="000000"/>
                </a:solidFill>
              </a:rPr>
              <a:t>, the physiologic GC dose should be continued, and the morning cortisol repeated after a few months.</a:t>
            </a:r>
            <a:endParaRPr lang="en-US" sz="2400" dirty="0"/>
          </a:p>
        </p:txBody>
      </p:sp>
    </p:spTree>
    <p:extLst>
      <p:ext uri="{BB962C8B-B14F-4D97-AF65-F5344CB8AC3E}">
        <p14:creationId xmlns:p14="http://schemas.microsoft.com/office/powerpoint/2010/main" val="1299520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3690B-3B05-B20F-BDCB-2A7FD7CF2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94410" y="5267917"/>
            <a:ext cx="11014457" cy="954107"/>
          </a:xfrm>
          <a:prstGeom prst="rect">
            <a:avLst/>
          </a:prstGeom>
        </p:spPr>
        <p:txBody>
          <a:bodyPr wrap="square">
            <a:spAutoFit/>
          </a:bodyPr>
          <a:lstStyle/>
          <a:p>
            <a:r>
              <a:rPr lang="de-DE" sz="2800" b="1" dirty="0">
                <a:solidFill>
                  <a:schemeClr val="bg1"/>
                </a:solidFill>
                <a:cs typeface="Arial" panose="020B0604020202020204" pitchFamily="34" charset="0"/>
              </a:rPr>
              <a:t>Niki Karavitaki</a:t>
            </a:r>
          </a:p>
          <a:p>
            <a:r>
              <a:rPr lang="de-DE" sz="2800" b="1" dirty="0">
                <a:solidFill>
                  <a:schemeClr val="bg1"/>
                </a:solidFill>
                <a:cs typeface="Arial" panose="020B0604020202020204" pitchFamily="34" charset="0"/>
              </a:rPr>
              <a:t>Birmingham, UK</a:t>
            </a:r>
            <a:endParaRPr lang="en-US" sz="2800" b="1" dirty="0">
              <a:solidFill>
                <a:schemeClr val="bg1"/>
              </a:solidFill>
              <a:cs typeface="Arial" panose="020B0604020202020204" pitchFamily="34" charset="0"/>
            </a:endParaRPr>
          </a:p>
        </p:txBody>
      </p:sp>
      <p:pic>
        <p:nvPicPr>
          <p:cNvPr id="5" name="Grafik 4"/>
          <p:cNvPicPr>
            <a:picLocks noChangeAspect="1"/>
          </p:cNvPicPr>
          <p:nvPr/>
        </p:nvPicPr>
        <p:blipFill rotWithShape="1">
          <a:blip r:embed="rId4"/>
          <a:srcRect l="4520" r="5005"/>
          <a:stretch/>
        </p:blipFill>
        <p:spPr>
          <a:xfrm>
            <a:off x="579509" y="2575097"/>
            <a:ext cx="3600000" cy="2416908"/>
          </a:xfrm>
          <a:prstGeom prst="rect">
            <a:avLst/>
          </a:prstGeom>
        </p:spPr>
      </p:pic>
      <p:pic>
        <p:nvPicPr>
          <p:cNvPr id="4" name="Grafik 3" descr="Ein Bild, das Text, Screenshot, Schrift, Logo enthält.&#10;&#10;Beschreibung automatisch generiert.">
            <a:extLst>
              <a:ext uri="{FF2B5EF4-FFF2-40B4-BE49-F238E27FC236}">
                <a16:creationId xmlns:a16="http://schemas.microsoft.com/office/drawing/2014/main" id="{BCCB7A76-CCA1-0211-4943-33A7EE9D1B3A}"/>
              </a:ext>
            </a:extLst>
          </p:cNvPr>
          <p:cNvPicPr>
            <a:picLocks noChangeAspect="1"/>
          </p:cNvPicPr>
          <p:nvPr/>
        </p:nvPicPr>
        <p:blipFill>
          <a:blip r:embed="rId5"/>
          <a:stretch>
            <a:fillRect/>
          </a:stretch>
        </p:blipFill>
        <p:spPr>
          <a:xfrm>
            <a:off x="8538308" y="4013"/>
            <a:ext cx="3653693" cy="1701588"/>
          </a:xfrm>
          <a:prstGeom prst="rect">
            <a:avLst/>
          </a:prstGeom>
        </p:spPr>
      </p:pic>
    </p:spTree>
    <p:extLst>
      <p:ext uri="{BB962C8B-B14F-4D97-AF65-F5344CB8AC3E}">
        <p14:creationId xmlns:p14="http://schemas.microsoft.com/office/powerpoint/2010/main" val="402028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5023-AFF5-9270-6D26-8E413C8D2453}"/>
              </a:ext>
            </a:extLst>
          </p:cNvPr>
          <p:cNvSpPr>
            <a:spLocks noGrp="1"/>
          </p:cNvSpPr>
          <p:nvPr>
            <p:ph type="title"/>
          </p:nvPr>
        </p:nvSpPr>
        <p:spPr>
          <a:xfrm>
            <a:off x="419099" y="212567"/>
            <a:ext cx="10515600" cy="815975"/>
          </a:xfrm>
        </p:spPr>
        <p:txBody>
          <a:bodyPr/>
          <a:lstStyle/>
          <a:p>
            <a:r>
              <a:rPr lang="en-US" b="1" dirty="0">
                <a:solidFill>
                  <a:schemeClr val="bg1"/>
                </a:solidFill>
                <a:latin typeface="+mn-lt"/>
              </a:rPr>
              <a:t>Overview</a:t>
            </a:r>
          </a:p>
        </p:txBody>
      </p:sp>
      <p:sp>
        <p:nvSpPr>
          <p:cNvPr id="7" name="Rechteck 6"/>
          <p:cNvSpPr/>
          <p:nvPr/>
        </p:nvSpPr>
        <p:spPr>
          <a:xfrm>
            <a:off x="314080" y="1362392"/>
            <a:ext cx="9077325" cy="4893647"/>
          </a:xfrm>
          <a:prstGeom prst="rect">
            <a:avLst/>
          </a:prstGeom>
        </p:spPr>
        <p:txBody>
          <a:bodyPr wrap="square" lIns="91440" tIns="45720" rIns="91440" bIns="45720" anchor="t">
            <a:spAutoFit/>
          </a:bodyPr>
          <a:lstStyle/>
          <a:p>
            <a:r>
              <a:rPr lang="en-US" sz="2400" b="1" dirty="0"/>
              <a:t>Introduction and definitions (Felix </a:t>
            </a:r>
            <a:r>
              <a:rPr lang="en-US" sz="2400" b="1" dirty="0" err="1"/>
              <a:t>Beuschlein</a:t>
            </a:r>
            <a:r>
              <a:rPr lang="en-US" sz="2400" b="1" dirty="0"/>
              <a:t>)</a:t>
            </a:r>
          </a:p>
          <a:p>
            <a:endParaRPr lang="en-US" sz="2400" b="1" dirty="0"/>
          </a:p>
          <a:p>
            <a:r>
              <a:rPr lang="en-US" sz="2400" b="1" dirty="0"/>
              <a:t>Systematic review/clinical questions (Olaf Dekkers)</a:t>
            </a:r>
            <a:endParaRPr lang="en-US" sz="2400" b="1" dirty="0">
              <a:cs typeface="Calibri"/>
            </a:endParaRPr>
          </a:p>
          <a:p>
            <a:endParaRPr lang="en-US" sz="2400" b="1" dirty="0"/>
          </a:p>
          <a:p>
            <a:r>
              <a:rPr lang="en-US" sz="2400" b="1" dirty="0"/>
              <a:t>General recommendations and tapering (Tobias Else)</a:t>
            </a:r>
            <a:endParaRPr lang="en-US" sz="2400" b="1" dirty="0">
              <a:cs typeface="Calibri"/>
            </a:endParaRPr>
          </a:p>
          <a:p>
            <a:endParaRPr lang="en-US" sz="2400" b="1" dirty="0"/>
          </a:p>
          <a:p>
            <a:r>
              <a:rPr lang="en-US" sz="2400" b="1" dirty="0"/>
              <a:t>Testing and adrenal recovery (Irina Bancos)</a:t>
            </a:r>
            <a:endParaRPr lang="en-US" b="1" dirty="0"/>
          </a:p>
          <a:p>
            <a:endParaRPr lang="en-US" sz="2400" b="1" dirty="0"/>
          </a:p>
          <a:p>
            <a:r>
              <a:rPr lang="en-US" sz="2400" b="1" dirty="0"/>
              <a:t>Awareness and clinical manifestations (Niki </a:t>
            </a:r>
            <a:r>
              <a:rPr lang="en-US" sz="2400" b="1" dirty="0" err="1"/>
              <a:t>Karavitaki</a:t>
            </a:r>
            <a:r>
              <a:rPr lang="en-US" sz="2400" b="1" dirty="0"/>
              <a:t>)</a:t>
            </a:r>
            <a:endParaRPr lang="en-US" b="1" dirty="0"/>
          </a:p>
          <a:p>
            <a:endParaRPr lang="en-US" sz="2400" b="1" dirty="0"/>
          </a:p>
          <a:p>
            <a:r>
              <a:rPr lang="en-US" sz="2400" b="1" dirty="0"/>
              <a:t>Emergencies and future research (Felix </a:t>
            </a:r>
            <a:r>
              <a:rPr lang="en-US" sz="2400" b="1" dirty="0" err="1"/>
              <a:t>Beuschlein</a:t>
            </a:r>
            <a:r>
              <a:rPr lang="en-US" sz="2400" b="1" dirty="0"/>
              <a:t>)</a:t>
            </a:r>
            <a:endParaRPr lang="en-US" b="1" dirty="0"/>
          </a:p>
          <a:p>
            <a:endParaRPr lang="en-US" sz="2400" b="1" dirty="0"/>
          </a:p>
          <a:p>
            <a:r>
              <a:rPr lang="en-US" sz="2400" b="1" dirty="0"/>
              <a:t>Questions &amp; Answers (all)</a:t>
            </a:r>
            <a:endParaRPr lang="en-US" sz="2400" b="1" dirty="0">
              <a:cs typeface="Calibri"/>
            </a:endParaRPr>
          </a:p>
        </p:txBody>
      </p:sp>
      <p:pic>
        <p:nvPicPr>
          <p:cNvPr id="4" name="Grafik 3" descr="Ein Bild, das Text, Screenshot, Schrift, Logo enthält.&#10;&#10;Beschreibung automatisch generiert.">
            <a:extLst>
              <a:ext uri="{FF2B5EF4-FFF2-40B4-BE49-F238E27FC236}">
                <a16:creationId xmlns:a16="http://schemas.microsoft.com/office/drawing/2014/main" id="{F8D8598E-F79B-ED47-0C9C-2AB36B546B6D}"/>
              </a:ext>
            </a:extLst>
          </p:cNvPr>
          <p:cNvPicPr>
            <a:picLocks noChangeAspect="1"/>
          </p:cNvPicPr>
          <p:nvPr/>
        </p:nvPicPr>
        <p:blipFill>
          <a:blip r:embed="rId3"/>
          <a:stretch>
            <a:fillRect/>
          </a:stretch>
        </p:blipFill>
        <p:spPr>
          <a:xfrm>
            <a:off x="9773398" y="-34087"/>
            <a:ext cx="2427422" cy="1116000"/>
          </a:xfrm>
          <a:prstGeom prst="rect">
            <a:avLst/>
          </a:prstGeom>
        </p:spPr>
      </p:pic>
    </p:spTree>
    <p:extLst>
      <p:ext uri="{BB962C8B-B14F-4D97-AF65-F5344CB8AC3E}">
        <p14:creationId xmlns:p14="http://schemas.microsoft.com/office/powerpoint/2010/main" val="1459512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2093-8496-5FF5-DA4D-24F0AC421DA6}"/>
              </a:ext>
            </a:extLst>
          </p:cNvPr>
          <p:cNvSpPr txBox="1">
            <a:spLocks/>
          </p:cNvSpPr>
          <p:nvPr/>
        </p:nvSpPr>
        <p:spPr>
          <a:xfrm>
            <a:off x="838200" y="918"/>
            <a:ext cx="10515600" cy="10699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mn-lt"/>
              </a:rPr>
              <a:t>Dynamic testing in patients tapering or stopping glucocorticoid therapy?</a:t>
            </a:r>
            <a:endParaRPr lang="en-US" sz="3600" b="1" dirty="0">
              <a:solidFill>
                <a:schemeClr val="bg1"/>
              </a:solidFill>
              <a:latin typeface="+mn-lt"/>
            </a:endParaRPr>
          </a:p>
        </p:txBody>
      </p:sp>
      <p:sp>
        <p:nvSpPr>
          <p:cNvPr id="3" name="Title 1">
            <a:extLst>
              <a:ext uri="{FF2B5EF4-FFF2-40B4-BE49-F238E27FC236}">
                <a16:creationId xmlns:a16="http://schemas.microsoft.com/office/drawing/2014/main" id="{7155054E-1597-60F7-DC78-FDD31413DE61}"/>
              </a:ext>
            </a:extLst>
          </p:cNvPr>
          <p:cNvSpPr txBox="1">
            <a:spLocks/>
          </p:cNvSpPr>
          <p:nvPr/>
        </p:nvSpPr>
        <p:spPr>
          <a:xfrm>
            <a:off x="348095" y="1357619"/>
            <a:ext cx="11537373" cy="1281673"/>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GB" sz="2800" b="1" dirty="0">
                <a:solidFill>
                  <a:srgbClr val="C00000"/>
                </a:solidFill>
              </a:rPr>
              <a:t>R 2.8. </a:t>
            </a:r>
            <a:r>
              <a:rPr lang="en-GB" sz="2800" b="1" dirty="0">
                <a:solidFill>
                  <a:schemeClr val="tx1"/>
                </a:solidFill>
              </a:rPr>
              <a:t>We suggest against routinely performing a dynamic test for diagnosing adrenal insufficiency in patients tapering or stopping glucocorticoid therapy. (⊕○○○)</a:t>
            </a:r>
            <a:endParaRPr lang="en-US" sz="2800" b="1" dirty="0">
              <a:solidFill>
                <a:schemeClr val="tx1"/>
              </a:solidFill>
            </a:endParaRPr>
          </a:p>
        </p:txBody>
      </p:sp>
      <p:sp>
        <p:nvSpPr>
          <p:cNvPr id="4" name="TextBox 3">
            <a:extLst>
              <a:ext uri="{FF2B5EF4-FFF2-40B4-BE49-F238E27FC236}">
                <a16:creationId xmlns:a16="http://schemas.microsoft.com/office/drawing/2014/main" id="{CDB0BE18-BA08-030B-647B-38A6DFD00843}"/>
              </a:ext>
            </a:extLst>
          </p:cNvPr>
          <p:cNvSpPr txBox="1"/>
          <p:nvPr/>
        </p:nvSpPr>
        <p:spPr>
          <a:xfrm>
            <a:off x="327313" y="2826331"/>
            <a:ext cx="11537373" cy="3636060"/>
          </a:xfrm>
          <a:prstGeom prst="rect">
            <a:avLst/>
          </a:prstGeom>
          <a:noFill/>
        </p:spPr>
        <p:txBody>
          <a:bodyPr wrap="square">
            <a:spAutoFit/>
          </a:bodyPr>
          <a:lstStyle/>
          <a:p>
            <a:pPr marL="285750" indent="-285750" algn="just">
              <a:lnSpc>
                <a:spcPts val="4000"/>
              </a:lnSpc>
              <a:buFont typeface="Arial" panose="020B0604020202020204" pitchFamily="34" charset="0"/>
              <a:buChar char="•"/>
            </a:pPr>
            <a:r>
              <a:rPr lang="en-GB" sz="2400" dirty="0"/>
              <a:t>Morning cortisol measurement can serve as simple approach to HPA axis assessment, obviating need for other tests in many patients</a:t>
            </a:r>
          </a:p>
          <a:p>
            <a:pPr marL="285750" indent="-285750" algn="just">
              <a:lnSpc>
                <a:spcPts val="4000"/>
              </a:lnSpc>
              <a:buFont typeface="Arial" panose="020B0604020202020204" pitchFamily="34" charset="0"/>
              <a:buChar char="•"/>
            </a:pPr>
            <a:r>
              <a:rPr lang="en-GB" sz="2400" dirty="0"/>
              <a:t>However, if morning cortisol remains indeterminate [150 nmol/L (5 </a:t>
            </a:r>
            <a:r>
              <a:rPr lang="en-GB" sz="2400" dirty="0" err="1"/>
              <a:t>μg</a:t>
            </a:r>
            <a:r>
              <a:rPr lang="en-GB" sz="2400" dirty="0"/>
              <a:t>/dL) - 300 nmol/L (10 </a:t>
            </a:r>
            <a:r>
              <a:rPr lang="en-GB" sz="2400" dirty="0" err="1"/>
              <a:t>μg</a:t>
            </a:r>
            <a:r>
              <a:rPr lang="en-GB" sz="2400" dirty="0"/>
              <a:t>/dL)], dynamic testing can be considered</a:t>
            </a:r>
          </a:p>
          <a:p>
            <a:pPr marL="285750" indent="-285750" algn="just">
              <a:lnSpc>
                <a:spcPts val="4000"/>
              </a:lnSpc>
              <a:buFont typeface="Arial" panose="020B0604020202020204" pitchFamily="34" charset="0"/>
              <a:buChar char="•"/>
            </a:pPr>
            <a:r>
              <a:rPr lang="en-GB" sz="2400" dirty="0"/>
              <a:t>Decision to carry out dynamic testing should consider the test's availability, feasibility, costs and regional accessibility - </a:t>
            </a:r>
            <a:r>
              <a:rPr lang="en-GB" sz="2400" i="0" dirty="0">
                <a:solidFill>
                  <a:srgbClr val="000000"/>
                </a:solidFill>
                <a:effectLst/>
                <a:latin typeface="Calibri" panose="020F0502020204030204" pitchFamily="34" charset="0"/>
              </a:rPr>
              <a:t>should be done after holding any glucocorticoid therapy for at least 24 hours to avoid interference in steroid measurements</a:t>
            </a:r>
            <a:endParaRPr lang="en-US" sz="2400" dirty="0"/>
          </a:p>
        </p:txBody>
      </p:sp>
    </p:spTree>
    <p:extLst>
      <p:ext uri="{BB962C8B-B14F-4D97-AF65-F5344CB8AC3E}">
        <p14:creationId xmlns:p14="http://schemas.microsoft.com/office/powerpoint/2010/main" val="8010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2093-8496-5FF5-DA4D-24F0AC421DA6}"/>
              </a:ext>
            </a:extLst>
          </p:cNvPr>
          <p:cNvSpPr txBox="1">
            <a:spLocks/>
          </p:cNvSpPr>
          <p:nvPr/>
        </p:nvSpPr>
        <p:spPr>
          <a:xfrm>
            <a:off x="838200" y="98610"/>
            <a:ext cx="10515600" cy="96251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bg1"/>
                </a:solidFill>
                <a:latin typeface="+mn-lt"/>
              </a:rPr>
              <a:t>Other clinical scenarios requiring awareness of possible glucocorticoid-induced adrenal insufficiency? </a:t>
            </a:r>
            <a:endParaRPr lang="en-US" sz="3200" b="1" dirty="0">
              <a:solidFill>
                <a:schemeClr val="bg1"/>
              </a:solidFill>
              <a:latin typeface="+mn-lt"/>
            </a:endParaRPr>
          </a:p>
        </p:txBody>
      </p:sp>
      <p:sp>
        <p:nvSpPr>
          <p:cNvPr id="3" name="Title 1">
            <a:extLst>
              <a:ext uri="{FF2B5EF4-FFF2-40B4-BE49-F238E27FC236}">
                <a16:creationId xmlns:a16="http://schemas.microsoft.com/office/drawing/2014/main" id="{7155054E-1597-60F7-DC78-FDD31413DE61}"/>
              </a:ext>
            </a:extLst>
          </p:cNvPr>
          <p:cNvSpPr txBox="1">
            <a:spLocks/>
          </p:cNvSpPr>
          <p:nvPr/>
        </p:nvSpPr>
        <p:spPr>
          <a:xfrm>
            <a:off x="0" y="1814820"/>
            <a:ext cx="12192000" cy="4211907"/>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lnSpc>
                <a:spcPts val="3400"/>
              </a:lnSpc>
              <a:spcBef>
                <a:spcPts val="1200"/>
              </a:spcBef>
              <a:spcAft>
                <a:spcPts val="0"/>
              </a:spcAft>
            </a:pPr>
            <a:r>
              <a:rPr lang="en-GB" sz="2600" b="1" i="0" dirty="0">
                <a:solidFill>
                  <a:srgbClr val="C00000"/>
                </a:solidFill>
                <a:effectLst/>
                <a:latin typeface="Calibri" panose="020F0502020204030204" pitchFamily="34" charset="0"/>
              </a:rPr>
              <a:t>R 2.9 </a:t>
            </a:r>
            <a:r>
              <a:rPr lang="en-GB" sz="2600" b="1" i="0" dirty="0">
                <a:solidFill>
                  <a:srgbClr val="000000"/>
                </a:solidFill>
                <a:effectLst/>
                <a:latin typeface="Calibri" panose="020F0502020204030204" pitchFamily="34" charset="0"/>
              </a:rPr>
              <a:t>We suggest awareness of possible glucocorticoid-induced adrenal insufficiency in patients:</a:t>
            </a:r>
            <a:endParaRPr lang="en-GB" sz="2600" b="0" i="0" dirty="0">
              <a:solidFill>
                <a:srgbClr val="000000"/>
              </a:solidFill>
              <a:effectLst/>
              <a:latin typeface="Times New Roman" panose="02020603050405020304" pitchFamily="18" charset="0"/>
            </a:endParaRPr>
          </a:p>
          <a:p>
            <a:pPr marL="457200" algn="just">
              <a:lnSpc>
                <a:spcPts val="3400"/>
              </a:lnSpc>
              <a:spcBef>
                <a:spcPts val="0"/>
              </a:spcBef>
              <a:spcAft>
                <a:spcPts val="0"/>
              </a:spcAft>
            </a:pPr>
            <a:r>
              <a:rPr lang="en-GB" sz="2600" b="1" i="0" dirty="0">
                <a:solidFill>
                  <a:srgbClr val="000000"/>
                </a:solidFill>
                <a:effectLst/>
                <a:latin typeface="Calibri" panose="020F0502020204030204" pitchFamily="34" charset="0"/>
              </a:rPr>
              <a:t>1) with current or recent use of non-oral glucocorticoid formulations presenting with signs</a:t>
            </a:r>
            <a:r>
              <a:rPr lang="en-GB" sz="2600" dirty="0">
                <a:solidFill>
                  <a:srgbClr val="000000"/>
                </a:solidFill>
                <a:latin typeface="Times New Roman" panose="02020603050405020304" pitchFamily="18" charset="0"/>
              </a:rPr>
              <a:t> </a:t>
            </a:r>
            <a:r>
              <a:rPr lang="en-GB" sz="2600" b="1" i="0" dirty="0">
                <a:solidFill>
                  <a:srgbClr val="000000"/>
                </a:solidFill>
                <a:effectLst/>
                <a:latin typeface="Calibri" panose="020F0502020204030204" pitchFamily="34" charset="0"/>
              </a:rPr>
              <a:t>and symptoms indicative of adrenal insufficiency, or</a:t>
            </a:r>
            <a:endParaRPr lang="en-GB" sz="2600" b="0" i="0" dirty="0">
              <a:solidFill>
                <a:srgbClr val="000000"/>
              </a:solidFill>
              <a:effectLst/>
              <a:latin typeface="Times New Roman" panose="02020603050405020304" pitchFamily="18" charset="0"/>
            </a:endParaRPr>
          </a:p>
          <a:p>
            <a:pPr indent="457200" algn="just">
              <a:lnSpc>
                <a:spcPts val="3400"/>
              </a:lnSpc>
              <a:spcBef>
                <a:spcPts val="0"/>
              </a:spcBef>
              <a:spcAft>
                <a:spcPts val="0"/>
              </a:spcAft>
            </a:pPr>
            <a:r>
              <a:rPr lang="en-GB" sz="2600" b="1" i="0" dirty="0">
                <a:solidFill>
                  <a:srgbClr val="000000"/>
                </a:solidFill>
                <a:effectLst/>
                <a:latin typeface="Calibri" panose="020F0502020204030204" pitchFamily="34" charset="0"/>
              </a:rPr>
              <a:t>2) using multiple glucocorticoid formulations simultaneously, or</a:t>
            </a:r>
            <a:endParaRPr lang="en-GB" sz="2600" b="0" i="0" dirty="0">
              <a:solidFill>
                <a:srgbClr val="000000"/>
              </a:solidFill>
              <a:effectLst/>
              <a:latin typeface="Times New Roman" panose="02020603050405020304" pitchFamily="18" charset="0"/>
            </a:endParaRPr>
          </a:p>
          <a:p>
            <a:pPr indent="457200" algn="just">
              <a:lnSpc>
                <a:spcPts val="3400"/>
              </a:lnSpc>
              <a:spcBef>
                <a:spcPts val="0"/>
              </a:spcBef>
              <a:spcAft>
                <a:spcPts val="0"/>
              </a:spcAft>
            </a:pPr>
            <a:r>
              <a:rPr lang="en-GB" sz="2600" b="1" i="0" dirty="0">
                <a:solidFill>
                  <a:srgbClr val="000000"/>
                </a:solidFill>
                <a:effectLst/>
                <a:latin typeface="Calibri" panose="020F0502020204030204" pitchFamily="34" charset="0"/>
              </a:rPr>
              <a:t>3) using high dose inhaled or topical glucocorticoids, or</a:t>
            </a:r>
            <a:endParaRPr lang="en-GB" sz="2600" b="0" i="0" dirty="0">
              <a:solidFill>
                <a:srgbClr val="000000"/>
              </a:solidFill>
              <a:effectLst/>
              <a:latin typeface="Times New Roman" panose="02020603050405020304" pitchFamily="18" charset="0"/>
            </a:endParaRPr>
          </a:p>
          <a:p>
            <a:pPr indent="457200" algn="just">
              <a:lnSpc>
                <a:spcPts val="3400"/>
              </a:lnSpc>
              <a:spcBef>
                <a:spcPts val="0"/>
              </a:spcBef>
              <a:spcAft>
                <a:spcPts val="0"/>
              </a:spcAft>
            </a:pPr>
            <a:r>
              <a:rPr lang="en-GB" sz="2600" b="1" i="0" dirty="0">
                <a:solidFill>
                  <a:srgbClr val="000000"/>
                </a:solidFill>
                <a:effectLst/>
                <a:latin typeface="Calibri" panose="020F0502020204030204" pitchFamily="34" charset="0"/>
              </a:rPr>
              <a:t>4) using inhaled or topical glucocorticoids for &gt;1 year, or</a:t>
            </a:r>
            <a:endParaRPr lang="en-GB" sz="2600" b="0" i="0" dirty="0">
              <a:solidFill>
                <a:srgbClr val="000000"/>
              </a:solidFill>
              <a:effectLst/>
              <a:latin typeface="Times New Roman" panose="02020603050405020304" pitchFamily="18" charset="0"/>
            </a:endParaRPr>
          </a:p>
          <a:p>
            <a:pPr indent="457200" algn="just">
              <a:lnSpc>
                <a:spcPts val="3400"/>
              </a:lnSpc>
              <a:spcBef>
                <a:spcPts val="0"/>
              </a:spcBef>
              <a:spcAft>
                <a:spcPts val="0"/>
              </a:spcAft>
            </a:pPr>
            <a:r>
              <a:rPr lang="en-GB" sz="2600" b="1" i="0" dirty="0">
                <a:solidFill>
                  <a:srgbClr val="000000"/>
                </a:solidFill>
                <a:effectLst/>
                <a:latin typeface="Calibri" panose="020F0502020204030204" pitchFamily="34" charset="0"/>
              </a:rPr>
              <a:t>5) who received intra-articular glucocorticoid injections in the previous 2 months, or</a:t>
            </a:r>
            <a:endParaRPr lang="en-GB" sz="2600" b="0" i="0" dirty="0">
              <a:solidFill>
                <a:srgbClr val="000000"/>
              </a:solidFill>
              <a:effectLst/>
              <a:latin typeface="Times New Roman" panose="02020603050405020304" pitchFamily="18" charset="0"/>
            </a:endParaRPr>
          </a:p>
          <a:p>
            <a:pPr indent="457200" algn="just">
              <a:lnSpc>
                <a:spcPts val="3400"/>
              </a:lnSpc>
              <a:spcBef>
                <a:spcPts val="0"/>
              </a:spcBef>
              <a:spcAft>
                <a:spcPts val="0"/>
              </a:spcAft>
            </a:pPr>
            <a:r>
              <a:rPr lang="en-GB" sz="2600" b="1" i="0" dirty="0">
                <a:solidFill>
                  <a:srgbClr val="000000"/>
                </a:solidFill>
                <a:effectLst/>
                <a:latin typeface="Calibri" panose="020F0502020204030204" pitchFamily="34" charset="0"/>
              </a:rPr>
              <a:t>6) receiving concomitant treatment with strong cytochrome P450 3A4 inhibitors.</a:t>
            </a:r>
            <a:endParaRPr lang="en-GB" sz="26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18189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8D04B-F887-8FC5-F6B4-07D13377CF02}"/>
              </a:ext>
            </a:extLst>
          </p:cNvPr>
          <p:cNvPicPr>
            <a:picLocks noChangeAspect="1"/>
          </p:cNvPicPr>
          <p:nvPr/>
        </p:nvPicPr>
        <p:blipFill>
          <a:blip r:embed="rId3"/>
          <a:stretch>
            <a:fillRect/>
          </a:stretch>
        </p:blipFill>
        <p:spPr>
          <a:xfrm>
            <a:off x="527353" y="2551709"/>
            <a:ext cx="5231366" cy="4046527"/>
          </a:xfrm>
          <a:prstGeom prst="rect">
            <a:avLst/>
          </a:prstGeom>
        </p:spPr>
      </p:pic>
      <p:pic>
        <p:nvPicPr>
          <p:cNvPr id="11" name="Picture 10">
            <a:extLst>
              <a:ext uri="{FF2B5EF4-FFF2-40B4-BE49-F238E27FC236}">
                <a16:creationId xmlns:a16="http://schemas.microsoft.com/office/drawing/2014/main" id="{07148F29-A8F1-F787-9F75-EB98EEF49CFB}"/>
              </a:ext>
            </a:extLst>
          </p:cNvPr>
          <p:cNvPicPr>
            <a:picLocks noChangeAspect="1"/>
          </p:cNvPicPr>
          <p:nvPr/>
        </p:nvPicPr>
        <p:blipFill>
          <a:blip r:embed="rId4"/>
          <a:stretch>
            <a:fillRect/>
          </a:stretch>
        </p:blipFill>
        <p:spPr>
          <a:xfrm>
            <a:off x="6152542" y="2990505"/>
            <a:ext cx="5512105" cy="490439"/>
          </a:xfrm>
          <a:prstGeom prst="rect">
            <a:avLst/>
          </a:prstGeom>
        </p:spPr>
      </p:pic>
      <p:sp>
        <p:nvSpPr>
          <p:cNvPr id="13" name="TextBox 12">
            <a:extLst>
              <a:ext uri="{FF2B5EF4-FFF2-40B4-BE49-F238E27FC236}">
                <a16:creationId xmlns:a16="http://schemas.microsoft.com/office/drawing/2014/main" id="{0325D71A-3B5D-93BE-15A8-8F23A9E82D3A}"/>
              </a:ext>
            </a:extLst>
          </p:cNvPr>
          <p:cNvSpPr txBox="1"/>
          <p:nvPr/>
        </p:nvSpPr>
        <p:spPr>
          <a:xfrm>
            <a:off x="134296" y="1171509"/>
            <a:ext cx="12036490" cy="1272143"/>
          </a:xfrm>
          <a:prstGeom prst="rect">
            <a:avLst/>
          </a:prstGeom>
          <a:noFill/>
        </p:spPr>
        <p:txBody>
          <a:bodyPr wrap="square">
            <a:spAutoFit/>
          </a:bodyPr>
          <a:lstStyle/>
          <a:p>
            <a:pPr marL="342900" indent="-342900" algn="just">
              <a:lnSpc>
                <a:spcPts val="2300"/>
              </a:lnSpc>
              <a:buFont typeface="Arial" panose="020B0604020202020204" pitchFamily="34" charset="0"/>
              <a:buChar char="•"/>
            </a:pPr>
            <a:r>
              <a:rPr lang="en-GB" sz="2000" dirty="0"/>
              <a:t>Glucocorticoid-induced adrenal insufficiency can occur with any glucocorticoid formulation</a:t>
            </a:r>
          </a:p>
          <a:p>
            <a:pPr marL="342900" indent="-342900" algn="just">
              <a:lnSpc>
                <a:spcPts val="2300"/>
              </a:lnSpc>
              <a:buFont typeface="Arial" panose="020B0604020202020204" pitchFamily="34" charset="0"/>
              <a:buChar char="•"/>
            </a:pPr>
            <a:r>
              <a:rPr lang="en-GB" sz="2000" dirty="0"/>
              <a:t>Published studies provide some guidance on overall degree of risk - however, establishing risk on an individual basis is challenging and relies on clinical judgment</a:t>
            </a:r>
          </a:p>
          <a:p>
            <a:pPr marL="342900" indent="-342900" algn="just">
              <a:lnSpc>
                <a:spcPts val="2300"/>
              </a:lnSpc>
              <a:buFont typeface="Arial" panose="020B0604020202020204" pitchFamily="34" charset="0"/>
              <a:buChar char="•"/>
            </a:pPr>
            <a:r>
              <a:rPr lang="en-GB" sz="2000" dirty="0"/>
              <a:t>We suggest that some groups of non-oral glucocorticoid users carry a higher risk, although evidence is limited</a:t>
            </a:r>
          </a:p>
        </p:txBody>
      </p:sp>
      <p:pic>
        <p:nvPicPr>
          <p:cNvPr id="9" name="Picture 8">
            <a:extLst>
              <a:ext uri="{FF2B5EF4-FFF2-40B4-BE49-F238E27FC236}">
                <a16:creationId xmlns:a16="http://schemas.microsoft.com/office/drawing/2014/main" id="{5500F2E0-92B0-FBBF-5688-BC49E37F1B45}"/>
              </a:ext>
            </a:extLst>
          </p:cNvPr>
          <p:cNvPicPr>
            <a:picLocks noChangeAspect="1"/>
          </p:cNvPicPr>
          <p:nvPr/>
        </p:nvPicPr>
        <p:blipFill>
          <a:blip r:embed="rId5"/>
          <a:stretch>
            <a:fillRect/>
          </a:stretch>
        </p:blipFill>
        <p:spPr>
          <a:xfrm>
            <a:off x="6152541" y="3460162"/>
            <a:ext cx="5512106" cy="2761384"/>
          </a:xfrm>
          <a:prstGeom prst="rect">
            <a:avLst/>
          </a:prstGeom>
        </p:spPr>
      </p:pic>
      <p:sp>
        <p:nvSpPr>
          <p:cNvPr id="14" name="Oval 13">
            <a:extLst>
              <a:ext uri="{FF2B5EF4-FFF2-40B4-BE49-F238E27FC236}">
                <a16:creationId xmlns:a16="http://schemas.microsoft.com/office/drawing/2014/main" id="{7E42A484-8A40-D81F-7801-8B76FF47CB26}"/>
              </a:ext>
            </a:extLst>
          </p:cNvPr>
          <p:cNvSpPr/>
          <p:nvPr/>
        </p:nvSpPr>
        <p:spPr>
          <a:xfrm>
            <a:off x="228599" y="2857741"/>
            <a:ext cx="1205346" cy="490439"/>
          </a:xfrm>
          <a:prstGeom prst="ellipse">
            <a:avLst/>
          </a:prstGeom>
          <a:noFill/>
          <a:ln w="412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Oval 14">
            <a:extLst>
              <a:ext uri="{FF2B5EF4-FFF2-40B4-BE49-F238E27FC236}">
                <a16:creationId xmlns:a16="http://schemas.microsoft.com/office/drawing/2014/main" id="{31BEAE13-245F-0F76-A1AB-395C95809EFA}"/>
              </a:ext>
            </a:extLst>
          </p:cNvPr>
          <p:cNvSpPr/>
          <p:nvPr/>
        </p:nvSpPr>
        <p:spPr>
          <a:xfrm>
            <a:off x="333440" y="5162888"/>
            <a:ext cx="1052946" cy="490439"/>
          </a:xfrm>
          <a:prstGeom prst="ellipse">
            <a:avLst/>
          </a:prstGeom>
          <a:noFill/>
          <a:ln w="412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75741BF1-F749-1F70-867A-83FBA48470E3}"/>
              </a:ext>
            </a:extLst>
          </p:cNvPr>
          <p:cNvSpPr/>
          <p:nvPr/>
        </p:nvSpPr>
        <p:spPr>
          <a:xfrm>
            <a:off x="5949205" y="3440022"/>
            <a:ext cx="1095858" cy="490439"/>
          </a:xfrm>
          <a:prstGeom prst="ellipse">
            <a:avLst/>
          </a:prstGeom>
          <a:noFill/>
          <a:ln w="412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DD374152-F484-68EF-514D-2C6806DAC8E6}"/>
              </a:ext>
            </a:extLst>
          </p:cNvPr>
          <p:cNvSpPr/>
          <p:nvPr/>
        </p:nvSpPr>
        <p:spPr>
          <a:xfrm>
            <a:off x="5881281" y="5310661"/>
            <a:ext cx="1205346" cy="490439"/>
          </a:xfrm>
          <a:prstGeom prst="ellipse">
            <a:avLst/>
          </a:prstGeom>
          <a:noFill/>
          <a:ln w="412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itle 1">
            <a:extLst>
              <a:ext uri="{FF2B5EF4-FFF2-40B4-BE49-F238E27FC236}">
                <a16:creationId xmlns:a16="http://schemas.microsoft.com/office/drawing/2014/main" id="{E4321267-C917-CD45-5C4F-9C84BBA04043}"/>
              </a:ext>
            </a:extLst>
          </p:cNvPr>
          <p:cNvSpPr txBox="1">
            <a:spLocks/>
          </p:cNvSpPr>
          <p:nvPr/>
        </p:nvSpPr>
        <p:spPr>
          <a:xfrm>
            <a:off x="838200" y="98610"/>
            <a:ext cx="10515600" cy="96251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bg1"/>
                </a:solidFill>
                <a:latin typeface="+mn-lt"/>
              </a:rPr>
              <a:t>Other clinical scenarios requiring awareness of </a:t>
            </a:r>
            <a:r>
              <a:rPr lang="en-GB" sz="3200" b="1">
                <a:solidFill>
                  <a:schemeClr val="bg1"/>
                </a:solidFill>
                <a:latin typeface="+mn-lt"/>
              </a:rPr>
              <a:t>possible glucocorticoid-induced adrenal insufficiency? </a:t>
            </a:r>
            <a:endParaRPr lang="en-US" sz="3200" b="1">
              <a:solidFill>
                <a:schemeClr val="bg1"/>
              </a:solidFill>
              <a:latin typeface="+mn-lt"/>
            </a:endParaRPr>
          </a:p>
        </p:txBody>
      </p:sp>
    </p:spTree>
    <p:extLst>
      <p:ext uri="{BB962C8B-B14F-4D97-AF65-F5344CB8AC3E}">
        <p14:creationId xmlns:p14="http://schemas.microsoft.com/office/powerpoint/2010/main" val="2591597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325D71A-3B5D-93BE-15A8-8F23A9E82D3A}"/>
              </a:ext>
            </a:extLst>
          </p:cNvPr>
          <p:cNvSpPr txBox="1"/>
          <p:nvPr/>
        </p:nvSpPr>
        <p:spPr>
          <a:xfrm>
            <a:off x="175047" y="2571242"/>
            <a:ext cx="11616820" cy="3985515"/>
          </a:xfrm>
          <a:prstGeom prst="rect">
            <a:avLst/>
          </a:prstGeom>
          <a:noFill/>
        </p:spPr>
        <p:txBody>
          <a:bodyPr wrap="square">
            <a:spAutoFit/>
          </a:bodyPr>
          <a:lstStyle/>
          <a:p>
            <a:pPr marL="342900" indent="-342900" algn="just">
              <a:lnSpc>
                <a:spcPts val="3500"/>
              </a:lnSpc>
              <a:buFont typeface="Arial" panose="020B0604020202020204" pitchFamily="34" charset="0"/>
              <a:buChar char="•"/>
            </a:pPr>
            <a:r>
              <a:rPr lang="en-GB" sz="2400" dirty="0"/>
              <a:t>Robust evidence on impact of intra-articular glucocorticoid injections on HPA axis lacking</a:t>
            </a:r>
          </a:p>
          <a:p>
            <a:pPr marL="342900" indent="-342900" algn="just">
              <a:lnSpc>
                <a:spcPts val="3500"/>
              </a:lnSpc>
              <a:buFont typeface="Arial" panose="020B0604020202020204" pitchFamily="34" charset="0"/>
              <a:buChar char="•"/>
            </a:pPr>
            <a:r>
              <a:rPr lang="en-GB" sz="2400" dirty="0"/>
              <a:t>Glucocorticoids can be detected in urine for months after injections</a:t>
            </a:r>
          </a:p>
          <a:p>
            <a:pPr marL="342900" indent="-342900" algn="just">
              <a:lnSpc>
                <a:spcPts val="3500"/>
              </a:lnSpc>
              <a:buFont typeface="Arial" panose="020B0604020202020204" pitchFamily="34" charset="0"/>
              <a:buChar char="•"/>
            </a:pPr>
            <a:r>
              <a:rPr lang="en-GB" sz="2400" dirty="0"/>
              <a:t>Commonly used intra-articular glucocorticoid preparations often lead to suppression of 4 weeks and low morning cortisol values expected during that time frame - recovery can be confirmed in the following 4 weeks</a:t>
            </a:r>
          </a:p>
          <a:p>
            <a:pPr marL="342900" indent="-342900" algn="just">
              <a:lnSpc>
                <a:spcPts val="3500"/>
              </a:lnSpc>
              <a:buFont typeface="Arial" panose="020B0604020202020204" pitchFamily="34" charset="0"/>
              <a:buChar char="•"/>
            </a:pPr>
            <a:r>
              <a:rPr lang="en-GB" sz="2400" dirty="0"/>
              <a:t>We suggest that patients are monitored for signs/symptoms of adrenal insufficiency and that healthcare professionals have low threshold for testing especially within 2 months of injections and in those receiving simultaneous or multiple injections over a short period</a:t>
            </a:r>
          </a:p>
          <a:p>
            <a:pPr algn="just">
              <a:lnSpc>
                <a:spcPts val="2300"/>
              </a:lnSpc>
            </a:pPr>
            <a:endParaRPr lang="en-GB" sz="2400" dirty="0"/>
          </a:p>
        </p:txBody>
      </p:sp>
      <p:pic>
        <p:nvPicPr>
          <p:cNvPr id="10" name="Picture 9">
            <a:extLst>
              <a:ext uri="{FF2B5EF4-FFF2-40B4-BE49-F238E27FC236}">
                <a16:creationId xmlns:a16="http://schemas.microsoft.com/office/drawing/2014/main" id="{F748B93A-87B1-70B2-9C90-61B8590F008E}"/>
              </a:ext>
            </a:extLst>
          </p:cNvPr>
          <p:cNvPicPr>
            <a:picLocks noChangeAspect="1"/>
          </p:cNvPicPr>
          <p:nvPr/>
        </p:nvPicPr>
        <p:blipFill>
          <a:blip r:embed="rId3"/>
          <a:stretch>
            <a:fillRect/>
          </a:stretch>
        </p:blipFill>
        <p:spPr>
          <a:xfrm>
            <a:off x="4877971" y="1362064"/>
            <a:ext cx="1550964" cy="898854"/>
          </a:xfrm>
          <a:prstGeom prst="rect">
            <a:avLst/>
          </a:prstGeom>
        </p:spPr>
      </p:pic>
      <p:sp>
        <p:nvSpPr>
          <p:cNvPr id="12" name="Oval 11">
            <a:extLst>
              <a:ext uri="{FF2B5EF4-FFF2-40B4-BE49-F238E27FC236}">
                <a16:creationId xmlns:a16="http://schemas.microsoft.com/office/drawing/2014/main" id="{A5701C08-339C-86D2-E97F-23372F4F243C}"/>
              </a:ext>
            </a:extLst>
          </p:cNvPr>
          <p:cNvSpPr/>
          <p:nvPr/>
        </p:nvSpPr>
        <p:spPr>
          <a:xfrm>
            <a:off x="4539653" y="1229987"/>
            <a:ext cx="2227599" cy="898854"/>
          </a:xfrm>
          <a:prstGeom prst="ellipse">
            <a:avLst/>
          </a:prstGeom>
          <a:noFill/>
          <a:ln w="412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itle 1">
            <a:extLst>
              <a:ext uri="{FF2B5EF4-FFF2-40B4-BE49-F238E27FC236}">
                <a16:creationId xmlns:a16="http://schemas.microsoft.com/office/drawing/2014/main" id="{E69750ED-3A03-B631-7AED-F433F3EB939B}"/>
              </a:ext>
            </a:extLst>
          </p:cNvPr>
          <p:cNvSpPr txBox="1">
            <a:spLocks/>
          </p:cNvSpPr>
          <p:nvPr/>
        </p:nvSpPr>
        <p:spPr>
          <a:xfrm>
            <a:off x="838200" y="98610"/>
            <a:ext cx="10515600" cy="96251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bg1"/>
                </a:solidFill>
                <a:latin typeface="+mn-lt"/>
              </a:rPr>
              <a:t>Other clinical scenarios requiring awareness of </a:t>
            </a:r>
            <a:r>
              <a:rPr lang="en-GB" sz="3200" b="1">
                <a:solidFill>
                  <a:schemeClr val="bg1"/>
                </a:solidFill>
                <a:latin typeface="+mn-lt"/>
              </a:rPr>
              <a:t>possible glucocorticoid-induced adrenal insufficiency? </a:t>
            </a:r>
            <a:endParaRPr lang="en-US" sz="3200" b="1">
              <a:solidFill>
                <a:schemeClr val="bg1"/>
              </a:solidFill>
              <a:latin typeface="+mn-lt"/>
            </a:endParaRPr>
          </a:p>
        </p:txBody>
      </p:sp>
    </p:spTree>
    <p:extLst>
      <p:ext uri="{BB962C8B-B14F-4D97-AF65-F5344CB8AC3E}">
        <p14:creationId xmlns:p14="http://schemas.microsoft.com/office/powerpoint/2010/main" val="4124624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325D71A-3B5D-93BE-15A8-8F23A9E82D3A}"/>
              </a:ext>
            </a:extLst>
          </p:cNvPr>
          <p:cNvSpPr txBox="1"/>
          <p:nvPr/>
        </p:nvSpPr>
        <p:spPr>
          <a:xfrm>
            <a:off x="286042" y="1474329"/>
            <a:ext cx="11563643" cy="4619213"/>
          </a:xfrm>
          <a:prstGeom prst="rect">
            <a:avLst/>
          </a:prstGeom>
          <a:noFill/>
        </p:spPr>
        <p:txBody>
          <a:bodyPr wrap="square" lIns="91440" tIns="45720" rIns="91440" bIns="45720" anchor="t">
            <a:spAutoFit/>
          </a:bodyPr>
          <a:lstStyle/>
          <a:p>
            <a:pPr algn="just">
              <a:lnSpc>
                <a:spcPts val="2300"/>
              </a:lnSpc>
            </a:pPr>
            <a:endParaRPr lang="en-GB" sz="2000" dirty="0"/>
          </a:p>
          <a:p>
            <a:pPr marL="342900" indent="-342900" algn="just">
              <a:lnSpc>
                <a:spcPts val="3000"/>
              </a:lnSpc>
              <a:buFont typeface="Arial" panose="020B0604020202020204" pitchFamily="34" charset="0"/>
              <a:buChar char="•"/>
            </a:pPr>
            <a:r>
              <a:rPr lang="en-GB" sz="2400" dirty="0"/>
              <a:t>Patients receiving multiple types of glucocorticoids (e.g., oral and inhaled) more susceptible to developing glucocorticoid-induced adrenal insufficiency, reflecting the cumulative risk of systemic absorption and impact on HPA axis - pooled data from 11 studies on 354 patients found risk of 42.7% (95%CI 28.6-58.0)</a:t>
            </a:r>
          </a:p>
          <a:p>
            <a:pPr marL="342900" indent="-342900" algn="just">
              <a:lnSpc>
                <a:spcPts val="3000"/>
              </a:lnSpc>
              <a:buFont typeface="Arial" panose="020B0604020202020204" pitchFamily="34" charset="0"/>
              <a:buChar char="•"/>
            </a:pPr>
            <a:endParaRPr lang="en-GB" sz="2400" dirty="0"/>
          </a:p>
          <a:p>
            <a:pPr marL="342900" indent="-342900" algn="just">
              <a:lnSpc>
                <a:spcPts val="3000"/>
              </a:lnSpc>
              <a:buFont typeface="Arial" panose="020B0604020202020204" pitchFamily="34" charset="0"/>
              <a:buChar char="•"/>
            </a:pPr>
            <a:r>
              <a:rPr lang="en-GB" sz="2400" b="0" i="0" dirty="0">
                <a:solidFill>
                  <a:srgbClr val="000000"/>
                </a:solidFill>
                <a:effectLst/>
                <a:latin typeface="Calibri" panose="020F0502020204030204" pitchFamily="34" charset="0"/>
              </a:rPr>
              <a:t>Most glucocorticoids are metabolized by hepatic cytochrome P450 3A4 (CYP3A4</a:t>
            </a:r>
            <a:r>
              <a:rPr lang="en-GB" sz="2400" b="0" i="0" dirty="0" smtClean="0">
                <a:solidFill>
                  <a:srgbClr val="000000"/>
                </a:solidFill>
                <a:effectLst/>
                <a:latin typeface="Calibri" panose="020F0502020204030204" pitchFamily="34" charset="0"/>
              </a:rPr>
              <a:t>)</a:t>
            </a:r>
            <a:br>
              <a:rPr lang="en-GB" sz="2400" b="0" i="0" dirty="0" smtClean="0">
                <a:solidFill>
                  <a:srgbClr val="000000"/>
                </a:solidFill>
                <a:effectLst/>
                <a:latin typeface="Calibri" panose="020F0502020204030204" pitchFamily="34" charset="0"/>
              </a:rPr>
            </a:br>
            <a:endParaRPr lang="en-GB" sz="2400" b="0" i="0" dirty="0">
              <a:solidFill>
                <a:srgbClr val="000000"/>
              </a:solidFill>
              <a:effectLst/>
              <a:latin typeface="Calibri" panose="020F0502020204030204" pitchFamily="34" charset="0"/>
            </a:endParaRPr>
          </a:p>
          <a:p>
            <a:pPr marL="342900" indent="-342900" algn="just">
              <a:lnSpc>
                <a:spcPts val="3000"/>
              </a:lnSpc>
              <a:buFont typeface="Arial" panose="020B0604020202020204" pitchFamily="34" charset="0"/>
              <a:buChar char="•"/>
            </a:pPr>
            <a:r>
              <a:rPr lang="en-GB" sz="2400" b="0" i="0" dirty="0">
                <a:solidFill>
                  <a:srgbClr val="000000"/>
                </a:solidFill>
                <a:effectLst/>
                <a:latin typeface="Calibri"/>
                <a:cs typeface="Calibri"/>
              </a:rPr>
              <a:t>Strong CYP3A4 inhibitors [e.g., food ingredients, such as grapefruit juice, several antibiotics, antifungals and the protease inhibitor ritonavir (</a:t>
            </a:r>
            <a:r>
              <a:rPr lang="en-GB" sz="2400" dirty="0">
                <a:solidFill>
                  <a:srgbClr val="000000"/>
                </a:solidFill>
                <a:latin typeface="Calibri"/>
                <a:cs typeface="Calibri"/>
              </a:rPr>
              <a:t>for </a:t>
            </a:r>
            <a:r>
              <a:rPr lang="en-GB" sz="2400" b="0" i="0" dirty="0">
                <a:solidFill>
                  <a:srgbClr val="000000"/>
                </a:solidFill>
                <a:effectLst/>
                <a:latin typeface="Calibri"/>
                <a:cs typeface="Calibri"/>
              </a:rPr>
              <a:t>HIV</a:t>
            </a:r>
            <a:r>
              <a:rPr lang="en-GB" sz="2400" dirty="0">
                <a:solidFill>
                  <a:srgbClr val="000000"/>
                </a:solidFill>
                <a:latin typeface="Calibri"/>
                <a:cs typeface="Calibri"/>
              </a:rPr>
              <a:t>,</a:t>
            </a:r>
            <a:r>
              <a:rPr lang="en-GB" sz="2400" b="0" i="0" dirty="0">
                <a:solidFill>
                  <a:srgbClr val="000000"/>
                </a:solidFill>
                <a:effectLst/>
                <a:latin typeface="Calibri"/>
                <a:cs typeface="Calibri"/>
              </a:rPr>
              <a:t> hepatitis C, COVID-19 infection)] increase significantly glucocorticoid levels, and, hence, substantially increase risk of HPA axis suppression</a:t>
            </a:r>
            <a:r>
              <a:rPr lang="en-GB" sz="2400" dirty="0">
                <a:solidFill>
                  <a:srgbClr val="000000"/>
                </a:solidFill>
                <a:latin typeface="Calibri"/>
                <a:cs typeface="Calibri"/>
              </a:rPr>
              <a:t> </a:t>
            </a:r>
            <a:endParaRPr lang="en-GB" sz="2400" dirty="0"/>
          </a:p>
        </p:txBody>
      </p:sp>
      <p:sp>
        <p:nvSpPr>
          <p:cNvPr id="4" name="Title 1">
            <a:extLst>
              <a:ext uri="{FF2B5EF4-FFF2-40B4-BE49-F238E27FC236}">
                <a16:creationId xmlns:a16="http://schemas.microsoft.com/office/drawing/2014/main" id="{799DFF9F-4D61-52FD-35F5-1F397BFB97C3}"/>
              </a:ext>
            </a:extLst>
          </p:cNvPr>
          <p:cNvSpPr txBox="1">
            <a:spLocks/>
          </p:cNvSpPr>
          <p:nvPr/>
        </p:nvSpPr>
        <p:spPr>
          <a:xfrm>
            <a:off x="838200" y="98610"/>
            <a:ext cx="10515600" cy="96251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bg1"/>
                </a:solidFill>
                <a:latin typeface="+mn-lt"/>
              </a:rPr>
              <a:t>Other clinical scenarios requiring awareness of </a:t>
            </a:r>
            <a:r>
              <a:rPr lang="en-GB" sz="3200" b="1">
                <a:solidFill>
                  <a:schemeClr val="bg1"/>
                </a:solidFill>
                <a:latin typeface="+mn-lt"/>
              </a:rPr>
              <a:t>possible glucocorticoid-induced adrenal insufficiency? </a:t>
            </a:r>
            <a:endParaRPr lang="en-US" sz="3200" b="1">
              <a:solidFill>
                <a:schemeClr val="bg1"/>
              </a:solidFill>
              <a:latin typeface="+mn-lt"/>
            </a:endParaRPr>
          </a:p>
        </p:txBody>
      </p:sp>
    </p:spTree>
    <p:extLst>
      <p:ext uri="{BB962C8B-B14F-4D97-AF65-F5344CB8AC3E}">
        <p14:creationId xmlns:p14="http://schemas.microsoft.com/office/powerpoint/2010/main" val="1050848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2093-8496-5FF5-DA4D-24F0AC421DA6}"/>
              </a:ext>
            </a:extLst>
          </p:cNvPr>
          <p:cNvSpPr txBox="1">
            <a:spLocks/>
          </p:cNvSpPr>
          <p:nvPr/>
        </p:nvSpPr>
        <p:spPr>
          <a:xfrm>
            <a:off x="3390" y="0"/>
            <a:ext cx="12184505" cy="106879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bg1"/>
                </a:solidFill>
                <a:latin typeface="+mn-lt"/>
              </a:rPr>
              <a:t>Manifestations of exogenous Cushing syndrome and </a:t>
            </a:r>
            <a:br>
              <a:rPr lang="en-GB" sz="3200" b="1" dirty="0">
                <a:solidFill>
                  <a:schemeClr val="bg1"/>
                </a:solidFill>
                <a:latin typeface="+mn-lt"/>
              </a:rPr>
            </a:br>
            <a:r>
              <a:rPr lang="en-GB" sz="3200" b="1" dirty="0">
                <a:solidFill>
                  <a:schemeClr val="bg1"/>
                </a:solidFill>
                <a:latin typeface="+mn-lt"/>
              </a:rPr>
              <a:t>glucocorticoid-induced adrenal insufficiency</a:t>
            </a:r>
            <a:endParaRPr lang="en-US" sz="3200" b="1" dirty="0">
              <a:solidFill>
                <a:schemeClr val="bg1"/>
              </a:solidFill>
              <a:latin typeface="+mn-lt"/>
            </a:endParaRPr>
          </a:p>
        </p:txBody>
      </p:sp>
      <p:sp>
        <p:nvSpPr>
          <p:cNvPr id="3" name="Title 1">
            <a:extLst>
              <a:ext uri="{FF2B5EF4-FFF2-40B4-BE49-F238E27FC236}">
                <a16:creationId xmlns:a16="http://schemas.microsoft.com/office/drawing/2014/main" id="{3797909B-D39D-0D48-37B4-3950E7D2A4B3}"/>
              </a:ext>
            </a:extLst>
          </p:cNvPr>
          <p:cNvSpPr txBox="1">
            <a:spLocks/>
          </p:cNvSpPr>
          <p:nvPr/>
        </p:nvSpPr>
        <p:spPr>
          <a:xfrm>
            <a:off x="327313" y="1406160"/>
            <a:ext cx="11537373" cy="1721482"/>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ts val="1200"/>
              </a:spcBef>
              <a:spcAft>
                <a:spcPts val="600"/>
              </a:spcAft>
            </a:pPr>
            <a:r>
              <a:rPr lang="en-GB" sz="2800" b="1" dirty="0">
                <a:solidFill>
                  <a:srgbClr val="C00000"/>
                </a:solidFill>
              </a:rPr>
              <a:t>R 2.10  </a:t>
            </a:r>
            <a:r>
              <a:rPr lang="en-GB" sz="2800" b="1" dirty="0">
                <a:solidFill>
                  <a:schemeClr val="tx1"/>
                </a:solidFill>
              </a:rPr>
              <a:t>We suggest that patients with current or previous glucocorticoid treatment presenting with signs and symptoms of exogenous Cushing syndrome are assumed to have glucocorticoid-induced adrenal insufficiency. (Good clinical practice)</a:t>
            </a:r>
            <a:endParaRPr lang="en-US" sz="2800" b="1" dirty="0">
              <a:solidFill>
                <a:schemeClr val="tx1"/>
              </a:solidFill>
            </a:endParaRPr>
          </a:p>
        </p:txBody>
      </p:sp>
      <p:pic>
        <p:nvPicPr>
          <p:cNvPr id="5" name="Picture 4">
            <a:extLst>
              <a:ext uri="{FF2B5EF4-FFF2-40B4-BE49-F238E27FC236}">
                <a16:creationId xmlns:a16="http://schemas.microsoft.com/office/drawing/2014/main" id="{533B2640-8FAB-8542-DD57-D6062B09C616}"/>
              </a:ext>
            </a:extLst>
          </p:cNvPr>
          <p:cNvPicPr>
            <a:picLocks noChangeAspect="1"/>
          </p:cNvPicPr>
          <p:nvPr/>
        </p:nvPicPr>
        <p:blipFill>
          <a:blip r:embed="rId3"/>
          <a:stretch>
            <a:fillRect/>
          </a:stretch>
        </p:blipFill>
        <p:spPr>
          <a:xfrm>
            <a:off x="124700" y="3653828"/>
            <a:ext cx="6260450" cy="2683050"/>
          </a:xfrm>
          <a:prstGeom prst="rect">
            <a:avLst/>
          </a:prstGeom>
        </p:spPr>
      </p:pic>
      <p:sp>
        <p:nvSpPr>
          <p:cNvPr id="6" name="TextBox 5">
            <a:extLst>
              <a:ext uri="{FF2B5EF4-FFF2-40B4-BE49-F238E27FC236}">
                <a16:creationId xmlns:a16="http://schemas.microsoft.com/office/drawing/2014/main" id="{DAC7DD59-F28F-BE0C-383D-7E40DD6C606B}"/>
              </a:ext>
            </a:extLst>
          </p:cNvPr>
          <p:cNvSpPr txBox="1"/>
          <p:nvPr/>
        </p:nvSpPr>
        <p:spPr>
          <a:xfrm>
            <a:off x="6441133" y="3410303"/>
            <a:ext cx="5519870" cy="2862322"/>
          </a:xfrm>
          <a:prstGeom prst="rect">
            <a:avLst/>
          </a:prstGeom>
          <a:noFill/>
        </p:spPr>
        <p:txBody>
          <a:bodyPr wrap="square">
            <a:spAutoFit/>
          </a:bodyPr>
          <a:lstStyle/>
          <a:p>
            <a:pPr marL="285750" indent="-285750" algn="just">
              <a:buFont typeface="Arial" panose="020B0604020202020204" pitchFamily="34" charset="0"/>
              <a:buChar char="•"/>
            </a:pPr>
            <a:r>
              <a:rPr lang="en-GB" sz="2000" dirty="0"/>
              <a:t>Exogenous Cushing syndrome can occur with any glucocorticoid formulation and can take several months to resolve after reduction of glucocorticoid daily dose to physiological range</a:t>
            </a:r>
          </a:p>
          <a:p>
            <a:pPr algn="just"/>
            <a:endParaRPr lang="en-GB" sz="2000" dirty="0"/>
          </a:p>
          <a:p>
            <a:pPr marL="285750" indent="-285750" algn="just">
              <a:buFont typeface="Arial" panose="020B0604020202020204" pitchFamily="34" charset="0"/>
              <a:buChar char="•"/>
            </a:pPr>
            <a:r>
              <a:rPr lang="en-GB" sz="2000" dirty="0"/>
              <a:t>Morning cortisol measurement can differentiate those with adrenal insufficiency (suppressed cortisol level) or identify those with recovering HPA axis but persistence of cushingoid features</a:t>
            </a:r>
            <a:endParaRPr lang="en-US" sz="2000" dirty="0"/>
          </a:p>
        </p:txBody>
      </p:sp>
    </p:spTree>
    <p:extLst>
      <p:ext uri="{BB962C8B-B14F-4D97-AF65-F5344CB8AC3E}">
        <p14:creationId xmlns:p14="http://schemas.microsoft.com/office/powerpoint/2010/main" val="4143625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2093-8496-5FF5-DA4D-24F0AC421DA6}"/>
              </a:ext>
            </a:extLst>
          </p:cNvPr>
          <p:cNvSpPr txBox="1">
            <a:spLocks/>
          </p:cNvSpPr>
          <p:nvPr/>
        </p:nvSpPr>
        <p:spPr>
          <a:xfrm>
            <a:off x="3390" y="0"/>
            <a:ext cx="12184505" cy="1078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mn-lt"/>
              </a:rPr>
              <a:t>Evaluation by endocrinology specialist – when?</a:t>
            </a:r>
          </a:p>
          <a:p>
            <a:pPr algn="ctr"/>
            <a:r>
              <a:rPr lang="en-GB" sz="3600" b="1" dirty="0">
                <a:solidFill>
                  <a:schemeClr val="bg1"/>
                </a:solidFill>
                <a:latin typeface="+mn-lt"/>
              </a:rPr>
              <a:t>No fludrocortisone</a:t>
            </a:r>
            <a:endParaRPr lang="en-US" sz="3600" b="1" dirty="0">
              <a:solidFill>
                <a:schemeClr val="bg1"/>
              </a:solidFill>
              <a:latin typeface="+mn-lt"/>
            </a:endParaRPr>
          </a:p>
        </p:txBody>
      </p:sp>
      <p:sp>
        <p:nvSpPr>
          <p:cNvPr id="3" name="Title 1">
            <a:extLst>
              <a:ext uri="{FF2B5EF4-FFF2-40B4-BE49-F238E27FC236}">
                <a16:creationId xmlns:a16="http://schemas.microsoft.com/office/drawing/2014/main" id="{3797909B-D39D-0D48-37B4-3950E7D2A4B3}"/>
              </a:ext>
            </a:extLst>
          </p:cNvPr>
          <p:cNvSpPr txBox="1">
            <a:spLocks/>
          </p:cNvSpPr>
          <p:nvPr/>
        </p:nvSpPr>
        <p:spPr>
          <a:xfrm>
            <a:off x="327310" y="1406333"/>
            <a:ext cx="11537373" cy="202284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ts val="1200"/>
              </a:spcBef>
              <a:spcAft>
                <a:spcPts val="600"/>
              </a:spcAft>
            </a:pPr>
            <a:r>
              <a:rPr lang="en-GB" sz="2800" b="1" dirty="0">
                <a:solidFill>
                  <a:srgbClr val="C00000"/>
                </a:solidFill>
              </a:rPr>
              <a:t>R 2.11 </a:t>
            </a:r>
            <a:r>
              <a:rPr lang="en-GB" sz="2800" b="1" dirty="0">
                <a:solidFill>
                  <a:schemeClr val="tx1"/>
                </a:solidFill>
              </a:rPr>
              <a:t>We suggest that patients aiming to discontinue glucocorticoids, but without recovery of HPA axis in one year while on physiologic daily dose equivalent, should be evaluated by an endocrinology specialist. We suggest that patients on glucocorticoids and history of adrenal crisis should also be evaluated by an endocrinology specialist. (Good clinical practice)</a:t>
            </a:r>
            <a:endParaRPr lang="en-US" sz="2800" b="1" dirty="0">
              <a:solidFill>
                <a:schemeClr val="tx1"/>
              </a:solidFill>
            </a:endParaRPr>
          </a:p>
        </p:txBody>
      </p:sp>
      <p:sp>
        <p:nvSpPr>
          <p:cNvPr id="4" name="Title 1">
            <a:extLst>
              <a:ext uri="{FF2B5EF4-FFF2-40B4-BE49-F238E27FC236}">
                <a16:creationId xmlns:a16="http://schemas.microsoft.com/office/drawing/2014/main" id="{BC9C49A9-87D9-5824-12E1-2D9FA9A076B0}"/>
              </a:ext>
            </a:extLst>
          </p:cNvPr>
          <p:cNvSpPr txBox="1">
            <a:spLocks/>
          </p:cNvSpPr>
          <p:nvPr/>
        </p:nvSpPr>
        <p:spPr>
          <a:xfrm>
            <a:off x="327308" y="5449191"/>
            <a:ext cx="11537373" cy="979367"/>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ts val="1200"/>
              </a:spcBef>
              <a:spcAft>
                <a:spcPts val="600"/>
              </a:spcAft>
            </a:pPr>
            <a:r>
              <a:rPr lang="en-GB" sz="2800" b="1" dirty="0">
                <a:solidFill>
                  <a:srgbClr val="C00000"/>
                </a:solidFill>
              </a:rPr>
              <a:t>R 2.12 </a:t>
            </a:r>
            <a:r>
              <a:rPr lang="en-GB" sz="2800" b="1" dirty="0">
                <a:solidFill>
                  <a:schemeClr val="tx1"/>
                </a:solidFill>
              </a:rPr>
              <a:t>We recommend against the use of fludrocortisone in patients with glucocorticoid-induced adrenal insufficiency.</a:t>
            </a:r>
            <a:endParaRPr lang="en-US" sz="2800" b="1" dirty="0">
              <a:solidFill>
                <a:schemeClr val="tx1"/>
              </a:solidFill>
            </a:endParaRPr>
          </a:p>
        </p:txBody>
      </p:sp>
      <p:sp>
        <p:nvSpPr>
          <p:cNvPr id="9" name="TextBox 8">
            <a:extLst>
              <a:ext uri="{FF2B5EF4-FFF2-40B4-BE49-F238E27FC236}">
                <a16:creationId xmlns:a16="http://schemas.microsoft.com/office/drawing/2014/main" id="{ACD443FA-5463-7733-D8F0-338C7FB29CC3}"/>
              </a:ext>
            </a:extLst>
          </p:cNvPr>
          <p:cNvSpPr txBox="1"/>
          <p:nvPr/>
        </p:nvSpPr>
        <p:spPr>
          <a:xfrm>
            <a:off x="327309" y="3467078"/>
            <a:ext cx="11537373" cy="1696426"/>
          </a:xfrm>
          <a:prstGeom prst="rect">
            <a:avLst/>
          </a:prstGeom>
          <a:noFill/>
        </p:spPr>
        <p:txBody>
          <a:bodyPr wrap="square">
            <a:spAutoFit/>
          </a:bodyPr>
          <a:lstStyle/>
          <a:p>
            <a:pPr marL="342900" indent="-342900" algn="just">
              <a:lnSpc>
                <a:spcPts val="2500"/>
              </a:lnSpc>
              <a:buFont typeface="Arial" panose="020B0604020202020204" pitchFamily="34" charset="0"/>
              <a:buChar char="•"/>
            </a:pPr>
            <a:r>
              <a:rPr lang="en-GB" sz="2400" dirty="0"/>
              <a:t>Adrenal insufficiency may last even up to 2-4 years after glucocorticoid cessation, owing to slow recovery of adrenal cortisol production</a:t>
            </a:r>
          </a:p>
          <a:p>
            <a:pPr marL="342900" indent="-342900" algn="just">
              <a:lnSpc>
                <a:spcPts val="2500"/>
              </a:lnSpc>
              <a:buFont typeface="Arial" panose="020B0604020202020204" pitchFamily="34" charset="0"/>
              <a:buChar char="•"/>
            </a:pPr>
            <a:r>
              <a:rPr lang="en-GB" sz="2400" dirty="0"/>
              <a:t>Nonetheless, persistence of adrenal insufficiency while on physiologic daily dose equivalent of glucocorticoids for longer than one year requires assessment for underlying other causes of adrenal insufficiency </a:t>
            </a:r>
          </a:p>
        </p:txBody>
      </p:sp>
    </p:spTree>
    <p:extLst>
      <p:ext uri="{BB962C8B-B14F-4D97-AF65-F5344CB8AC3E}">
        <p14:creationId xmlns:p14="http://schemas.microsoft.com/office/powerpoint/2010/main" val="1292554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3690B-3B05-B20F-BDCB-2A7FD7CF2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94410" y="5267917"/>
            <a:ext cx="11014457" cy="954107"/>
          </a:xfrm>
          <a:prstGeom prst="rect">
            <a:avLst/>
          </a:prstGeom>
        </p:spPr>
        <p:txBody>
          <a:bodyPr wrap="square">
            <a:spAutoFit/>
          </a:bodyPr>
          <a:lstStyle/>
          <a:p>
            <a:r>
              <a:rPr lang="de-DE" sz="2800" b="1" dirty="0">
                <a:solidFill>
                  <a:schemeClr val="bg1"/>
                </a:solidFill>
                <a:cs typeface="Arial" panose="020B0604020202020204" pitchFamily="34" charset="0"/>
              </a:rPr>
              <a:t>Felix Beuschlein</a:t>
            </a:r>
          </a:p>
          <a:p>
            <a:r>
              <a:rPr lang="de-DE" sz="2800" b="1" dirty="0" err="1">
                <a:solidFill>
                  <a:schemeClr val="bg1"/>
                </a:solidFill>
                <a:cs typeface="Arial" panose="020B0604020202020204" pitchFamily="34" charset="0"/>
              </a:rPr>
              <a:t>Zurich</a:t>
            </a:r>
            <a:r>
              <a:rPr lang="de-DE" sz="2800" b="1" dirty="0">
                <a:solidFill>
                  <a:schemeClr val="bg1"/>
                </a:solidFill>
                <a:cs typeface="Arial" panose="020B0604020202020204" pitchFamily="34" charset="0"/>
              </a:rPr>
              <a:t>, CH</a:t>
            </a:r>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3369" t="3314" r="3672"/>
          <a:stretch/>
        </p:blipFill>
        <p:spPr>
          <a:xfrm>
            <a:off x="598108" y="2524677"/>
            <a:ext cx="3600000" cy="2495642"/>
          </a:xfrm>
          <a:prstGeom prst="rect">
            <a:avLst/>
          </a:prstGeom>
        </p:spPr>
      </p:pic>
      <p:pic>
        <p:nvPicPr>
          <p:cNvPr id="4" name="Grafik 3" descr="Ein Bild, das Text, Screenshot, Schrift, Logo enthält.&#10;&#10;Beschreibung automatisch generiert.">
            <a:extLst>
              <a:ext uri="{FF2B5EF4-FFF2-40B4-BE49-F238E27FC236}">
                <a16:creationId xmlns:a16="http://schemas.microsoft.com/office/drawing/2014/main" id="{94776B81-BC74-68F6-3290-C587A1EFF19A}"/>
              </a:ext>
            </a:extLst>
          </p:cNvPr>
          <p:cNvPicPr>
            <a:picLocks noChangeAspect="1"/>
          </p:cNvPicPr>
          <p:nvPr/>
        </p:nvPicPr>
        <p:blipFill>
          <a:blip r:embed="rId5"/>
          <a:stretch>
            <a:fillRect/>
          </a:stretch>
        </p:blipFill>
        <p:spPr>
          <a:xfrm>
            <a:off x="8538308" y="4013"/>
            <a:ext cx="3653693" cy="1701588"/>
          </a:xfrm>
          <a:prstGeom prst="rect">
            <a:avLst/>
          </a:prstGeom>
        </p:spPr>
      </p:pic>
    </p:spTree>
    <p:extLst>
      <p:ext uri="{BB962C8B-B14F-4D97-AF65-F5344CB8AC3E}">
        <p14:creationId xmlns:p14="http://schemas.microsoft.com/office/powerpoint/2010/main" val="343034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Case vignette</a:t>
            </a:r>
            <a:endParaRPr lang="de-DE" dirty="0">
              <a:solidFill>
                <a:schemeClr val="bg1"/>
              </a:solidFill>
            </a:endParaRP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sp>
        <p:nvSpPr>
          <p:cNvPr id="8" name="Content Placeholder 5">
            <a:extLst>
              <a:ext uri="{FF2B5EF4-FFF2-40B4-BE49-F238E27FC236}">
                <a16:creationId xmlns:a16="http://schemas.microsoft.com/office/drawing/2014/main" id="{1E3459C5-8405-2FF8-5883-F3ED5F804A75}"/>
              </a:ext>
            </a:extLst>
          </p:cNvPr>
          <p:cNvSpPr txBox="1">
            <a:spLocks/>
          </p:cNvSpPr>
          <p:nvPr/>
        </p:nvSpPr>
        <p:spPr>
          <a:xfrm>
            <a:off x="230188" y="1200150"/>
            <a:ext cx="11576659" cy="546735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400" dirty="0">
                <a:ea typeface="+mn-lt"/>
                <a:cs typeface="+mn-lt"/>
              </a:rPr>
              <a:t>62 year old female patient is found by her husband in a state of disorientation and somnolence. He calls the emergency.</a:t>
            </a:r>
            <a:endParaRPr lang="en-US" sz="2400" dirty="0"/>
          </a:p>
          <a:p>
            <a:r>
              <a:rPr lang="en-US" sz="2400" dirty="0">
                <a:ea typeface="+mn-lt"/>
                <a:cs typeface="+mn-lt"/>
              </a:rPr>
              <a:t>the patient had been diagnosed with </a:t>
            </a:r>
            <a:r>
              <a:rPr lang="en-US" sz="2400" b="1" dirty="0">
                <a:ea typeface="+mn-lt"/>
                <a:cs typeface="+mn-lt"/>
              </a:rPr>
              <a:t>pulmonary fibrosis</a:t>
            </a:r>
            <a:r>
              <a:rPr lang="en-US" sz="2400" dirty="0">
                <a:ea typeface="+mn-lt"/>
                <a:cs typeface="+mn-lt"/>
              </a:rPr>
              <a:t> three years ago. Among other treatment, she is under </a:t>
            </a:r>
            <a:r>
              <a:rPr lang="en-US" sz="2400" b="1" dirty="0">
                <a:ea typeface="+mn-lt"/>
                <a:cs typeface="+mn-lt"/>
              </a:rPr>
              <a:t>long-term on/off steroid medication with prednisolone</a:t>
            </a:r>
            <a:r>
              <a:rPr lang="en-US" sz="2400" dirty="0">
                <a:ea typeface="+mn-lt"/>
                <a:cs typeface="+mn-lt"/>
              </a:rPr>
              <a:t>. According to the husband, the </a:t>
            </a:r>
            <a:r>
              <a:rPr lang="en-US" sz="2400" b="1" dirty="0">
                <a:ea typeface="+mn-lt"/>
                <a:cs typeface="+mn-lt"/>
              </a:rPr>
              <a:t>current dosage</a:t>
            </a:r>
            <a:r>
              <a:rPr lang="en-US" sz="2400" dirty="0">
                <a:ea typeface="+mn-lt"/>
                <a:cs typeface="+mn-lt"/>
              </a:rPr>
              <a:t> had been </a:t>
            </a:r>
            <a:r>
              <a:rPr lang="en-US" sz="2400" b="1" dirty="0">
                <a:ea typeface="+mn-lt"/>
                <a:cs typeface="+mn-lt"/>
              </a:rPr>
              <a:t>10mg</a:t>
            </a:r>
            <a:r>
              <a:rPr lang="en-US" sz="2400" dirty="0">
                <a:ea typeface="+mn-lt"/>
                <a:cs typeface="+mn-lt"/>
              </a:rPr>
              <a:t> but he is not sure about the timing of the latest tapering. </a:t>
            </a:r>
            <a:endParaRPr lang="en-US" sz="2400" dirty="0"/>
          </a:p>
          <a:p>
            <a:r>
              <a:rPr lang="en-US" sz="2400" dirty="0">
                <a:ea typeface="+mn-lt"/>
                <a:cs typeface="+mn-lt"/>
              </a:rPr>
              <a:t>the emergency team applies oxygen; </a:t>
            </a:r>
            <a:r>
              <a:rPr lang="en-US" dirty="0"/>
              <a:t/>
            </a:r>
            <a:br>
              <a:rPr lang="en-US" dirty="0"/>
            </a:br>
            <a:r>
              <a:rPr lang="en-US" sz="2400" dirty="0">
                <a:ea typeface="+mn-lt"/>
                <a:cs typeface="+mn-lt"/>
              </a:rPr>
              <a:t>vital signs show blood pressure of 90/60 mmHg, </a:t>
            </a:r>
            <a:r>
              <a:rPr lang="en-US" sz="2400" dirty="0" err="1">
                <a:ea typeface="+mn-lt"/>
                <a:cs typeface="+mn-lt"/>
              </a:rPr>
              <a:t>puls</a:t>
            </a:r>
            <a:r>
              <a:rPr lang="en-US" sz="2400" dirty="0">
                <a:ea typeface="+mn-lt"/>
                <a:cs typeface="+mn-lt"/>
              </a:rPr>
              <a:t> 98/min, oxygen saturation of 95%, temperature 38.5°C. The patient reacts when spoken to. </a:t>
            </a:r>
            <a:endParaRPr lang="en-US" sz="2400" dirty="0"/>
          </a:p>
          <a:p>
            <a:endParaRPr lang="en-US" sz="2400" dirty="0">
              <a:cs typeface="Calibri"/>
            </a:endParaRPr>
          </a:p>
          <a:p>
            <a:r>
              <a:rPr lang="en-US" sz="2400" b="1" dirty="0"/>
              <a:t>Next step?</a:t>
            </a:r>
          </a:p>
        </p:txBody>
      </p:sp>
    </p:spTree>
    <p:extLst>
      <p:ext uri="{BB962C8B-B14F-4D97-AF65-F5344CB8AC3E}">
        <p14:creationId xmlns:p14="http://schemas.microsoft.com/office/powerpoint/2010/main" val="194309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Adrenal crisis in patients with GC induced </a:t>
            </a:r>
            <a:br>
              <a:rPr lang="en-US" sz="3600" b="1" dirty="0">
                <a:solidFill>
                  <a:schemeClr val="bg1"/>
                </a:solidFill>
              </a:rPr>
            </a:br>
            <a:r>
              <a:rPr lang="en-US" sz="3600" b="1" dirty="0">
                <a:solidFill>
                  <a:schemeClr val="bg1"/>
                </a:solidFill>
              </a:rPr>
              <a:t>adrenal insufficiency</a:t>
            </a: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sp>
        <p:nvSpPr>
          <p:cNvPr id="11" name="Title 1">
            <a:extLst>
              <a:ext uri="{FF2B5EF4-FFF2-40B4-BE49-F238E27FC236}">
                <a16:creationId xmlns:a16="http://schemas.microsoft.com/office/drawing/2014/main" id="{C6D15824-E154-DCFB-81CC-1CFDF4C30D3C}"/>
              </a:ext>
            </a:extLst>
          </p:cNvPr>
          <p:cNvSpPr txBox="1">
            <a:spLocks/>
          </p:cNvSpPr>
          <p:nvPr/>
        </p:nvSpPr>
        <p:spPr>
          <a:xfrm>
            <a:off x="114544" y="1310452"/>
            <a:ext cx="11982449" cy="25029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2800" b="1">
                <a:solidFill>
                  <a:srgbClr val="D14224"/>
                </a:solidFill>
              </a:rPr>
              <a:t>R 3.2. </a:t>
            </a:r>
            <a:r>
              <a:rPr lang="en-US" sz="2800" b="1">
                <a:solidFill>
                  <a:srgbClr val="000000"/>
                </a:solidFill>
              </a:rPr>
              <a:t>We suggest that in patients with current or recent glucocorticoid use who did not undergo biochemical testing to rule out GC-induced adrenal insufficiency and present with hemodynamic instability, vomiting, or diarrhea, the diagnosis of adrenal crisis should be considered irrespective of the GC type, mode of administration, and dose; patients with suspected adrenal crisis should be treated with parenteral GC and fluid resuscitation. (Good clinical practice)</a:t>
            </a:r>
            <a:endParaRPr lang="en-US" sz="2800" b="1" dirty="0">
              <a:solidFill>
                <a:srgbClr val="000000"/>
              </a:solidFill>
            </a:endParaRPr>
          </a:p>
        </p:txBody>
      </p:sp>
    </p:spTree>
    <p:extLst>
      <p:ext uri="{BB962C8B-B14F-4D97-AF65-F5344CB8AC3E}">
        <p14:creationId xmlns:p14="http://schemas.microsoft.com/office/powerpoint/2010/main" val="85539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5023-AFF5-9270-6D26-8E413C8D2453}"/>
              </a:ext>
            </a:extLst>
          </p:cNvPr>
          <p:cNvSpPr>
            <a:spLocks noGrp="1"/>
          </p:cNvSpPr>
          <p:nvPr>
            <p:ph type="title"/>
          </p:nvPr>
        </p:nvSpPr>
        <p:spPr>
          <a:xfrm>
            <a:off x="419099" y="212567"/>
            <a:ext cx="10515600" cy="815975"/>
          </a:xfrm>
        </p:spPr>
        <p:txBody>
          <a:bodyPr/>
          <a:lstStyle/>
          <a:p>
            <a:pPr algn="ctr"/>
            <a:r>
              <a:rPr lang="en-US" b="1" dirty="0">
                <a:solidFill>
                  <a:schemeClr val="bg1"/>
                </a:solidFill>
                <a:latin typeface="+mn-lt"/>
              </a:rPr>
              <a:t>Definitions</a:t>
            </a:r>
          </a:p>
        </p:txBody>
      </p:sp>
      <p:sp>
        <p:nvSpPr>
          <p:cNvPr id="3" name="Rechteck 2"/>
          <p:cNvSpPr/>
          <p:nvPr/>
        </p:nvSpPr>
        <p:spPr>
          <a:xfrm>
            <a:off x="419099" y="1538502"/>
            <a:ext cx="11249026" cy="4435060"/>
          </a:xfrm>
          <a:prstGeom prst="rect">
            <a:avLst/>
          </a:prstGeom>
        </p:spPr>
        <p:txBody>
          <a:bodyPr wrap="square">
            <a:spAutoFit/>
          </a:bodyPr>
          <a:lstStyle/>
          <a:p>
            <a:pPr lvl="0">
              <a:lnSpc>
                <a:spcPct val="115000"/>
              </a:lnSpc>
              <a:spcBef>
                <a:spcPts val="1200"/>
              </a:spcBef>
              <a:spcAft>
                <a:spcPts val="0"/>
              </a:spcAft>
            </a:pPr>
            <a:r>
              <a:rPr lang="en-US" sz="2800" b="1" dirty="0">
                <a:solidFill>
                  <a:schemeClr val="accent1">
                    <a:lumMod val="75000"/>
                  </a:schemeClr>
                </a:solidFill>
              </a:rPr>
              <a:t>Glucocorticoid exposure should be considered as a multidimensional risk factor, including dose and frequency, administration mode, duration of therapy, potency of glucocorticoid, and individual susceptibility. </a:t>
            </a:r>
          </a:p>
          <a:p>
            <a:pPr lvl="0">
              <a:lnSpc>
                <a:spcPct val="115000"/>
              </a:lnSpc>
              <a:spcBef>
                <a:spcPts val="1200"/>
              </a:spcBef>
              <a:spcAft>
                <a:spcPts val="0"/>
              </a:spcAft>
            </a:pPr>
            <a:endParaRPr lang="en-US" sz="2400" b="1" i="1" dirty="0">
              <a:latin typeface="Calibri" panose="020F0502020204030204" pitchFamily="34" charset="0"/>
              <a:ea typeface="Calibri" panose="020F0502020204030204" pitchFamily="34" charset="0"/>
            </a:endParaRPr>
          </a:p>
          <a:p>
            <a:pPr marL="342900" lvl="0" indent="-342900">
              <a:lnSpc>
                <a:spcPct val="115000"/>
              </a:lnSpc>
              <a:spcBef>
                <a:spcPts val="1200"/>
              </a:spcBef>
              <a:spcAft>
                <a:spcPts val="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Duration of glucocorticoid therapy to pose risk for adrenal insufficiency</a:t>
            </a:r>
            <a:r>
              <a:rPr lang="en-US" sz="2400" i="1" dirty="0">
                <a:latin typeface="Calibri" panose="020F0502020204030204" pitchFamily="34" charset="0"/>
                <a:ea typeface="Calibri" panose="020F0502020204030204" pitchFamily="34" charset="0"/>
              </a:rPr>
              <a:t> –</a:t>
            </a:r>
            <a:br>
              <a:rPr lang="en-US" sz="2400" i="1" dirty="0">
                <a:latin typeface="Calibri" panose="020F0502020204030204" pitchFamily="34" charset="0"/>
                <a:ea typeface="Calibri" panose="020F0502020204030204" pitchFamily="34" charset="0"/>
              </a:rPr>
            </a:br>
            <a:r>
              <a:rPr lang="en-US" sz="2400" i="1" dirty="0">
                <a:latin typeface="Calibri" panose="020F0502020204030204" pitchFamily="34" charset="0"/>
                <a:ea typeface="Calibri" panose="020F0502020204030204" pitchFamily="34" charset="0"/>
              </a:rPr>
              <a:t>3-4 weeks, or greater </a:t>
            </a:r>
            <a:endParaRPr lang="en-US" sz="2400" dirty="0">
              <a:latin typeface="Calibri" panose="020F050202020403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Dose of glucocorticoid therapy to pose risk for adrenal insufficiency</a:t>
            </a:r>
            <a:r>
              <a:rPr lang="en-US" sz="2400" i="1" dirty="0">
                <a:latin typeface="Calibri" panose="020F0502020204030204" pitchFamily="34" charset="0"/>
                <a:ea typeface="Calibri" panose="020F0502020204030204" pitchFamily="34" charset="0"/>
              </a:rPr>
              <a:t> – </a:t>
            </a:r>
            <a:br>
              <a:rPr lang="en-US" sz="2400" i="1" dirty="0">
                <a:latin typeface="Calibri" panose="020F0502020204030204" pitchFamily="34" charset="0"/>
                <a:ea typeface="Calibri" panose="020F0502020204030204" pitchFamily="34" charset="0"/>
              </a:rPr>
            </a:br>
            <a:r>
              <a:rPr lang="en-US" sz="2400" i="1" dirty="0">
                <a:latin typeface="Calibri" panose="020F0502020204030204" pitchFamily="34" charset="0"/>
                <a:ea typeface="Calibri" panose="020F0502020204030204" pitchFamily="34" charset="0"/>
              </a:rPr>
              <a:t>any dose greater than daily hydrocortisone equivalent of 15-25 mg </a:t>
            </a:r>
            <a:br>
              <a:rPr lang="en-US" sz="2400" i="1" dirty="0">
                <a:latin typeface="Calibri" panose="020F0502020204030204" pitchFamily="34" charset="0"/>
                <a:ea typeface="Calibri" panose="020F0502020204030204" pitchFamily="34" charset="0"/>
              </a:rPr>
            </a:br>
            <a:r>
              <a:rPr lang="en-US" sz="2400" i="1" dirty="0">
                <a:latin typeface="Calibri" panose="020F0502020204030204" pitchFamily="34" charset="0"/>
                <a:ea typeface="Calibri" panose="020F0502020204030204" pitchFamily="34" charset="0"/>
              </a:rPr>
              <a:t>(4-6 mg </a:t>
            </a:r>
            <a:r>
              <a:rPr lang="en-US" sz="2400" i="1" dirty="0" err="1">
                <a:latin typeface="Calibri" panose="020F0502020204030204" pitchFamily="34" charset="0"/>
                <a:ea typeface="Calibri" panose="020F0502020204030204" pitchFamily="34" charset="0"/>
              </a:rPr>
              <a:t>predniso</a:t>
            </a:r>
            <a:r>
              <a:rPr lang="en-US" sz="2400" i="1" dirty="0">
                <a:latin typeface="Calibri" panose="020F0502020204030204" pitchFamily="34" charset="0"/>
                <a:ea typeface="Calibri" panose="020F0502020204030204" pitchFamily="34" charset="0"/>
              </a:rPr>
              <a:t>(lo)ne, 3-5 mg methylprednisone, 0.25-0.5 mg dexamethasone) </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1639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Case vignette</a:t>
            </a:r>
            <a:endParaRPr lang="de-DE" dirty="0">
              <a:solidFill>
                <a:schemeClr val="bg1"/>
              </a:solidFill>
            </a:endParaRP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sp>
        <p:nvSpPr>
          <p:cNvPr id="8" name="Content Placeholder 5">
            <a:extLst>
              <a:ext uri="{FF2B5EF4-FFF2-40B4-BE49-F238E27FC236}">
                <a16:creationId xmlns:a16="http://schemas.microsoft.com/office/drawing/2014/main" id="{1E3459C5-8405-2FF8-5883-F3ED5F804A75}"/>
              </a:ext>
            </a:extLst>
          </p:cNvPr>
          <p:cNvSpPr txBox="1">
            <a:spLocks/>
          </p:cNvSpPr>
          <p:nvPr/>
        </p:nvSpPr>
        <p:spPr>
          <a:xfrm>
            <a:off x="230188" y="1200150"/>
            <a:ext cx="11576659" cy="546735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400" dirty="0">
                <a:ea typeface="+mn-lt"/>
                <a:cs typeface="+mn-lt"/>
              </a:rPr>
              <a:t>62 year old female patient is found by her husband in a state of disorientation and somnolence. He calls the emergency.</a:t>
            </a:r>
            <a:endParaRPr lang="en-US" sz="2400" dirty="0"/>
          </a:p>
          <a:p>
            <a:r>
              <a:rPr lang="en-US" sz="2400" dirty="0">
                <a:ea typeface="+mn-lt"/>
                <a:cs typeface="+mn-lt"/>
              </a:rPr>
              <a:t>the patient had been diagnosed with </a:t>
            </a:r>
            <a:r>
              <a:rPr lang="en-US" sz="2400" b="1" dirty="0">
                <a:ea typeface="+mn-lt"/>
                <a:cs typeface="+mn-lt"/>
              </a:rPr>
              <a:t>pulmonary fibrosis</a:t>
            </a:r>
            <a:r>
              <a:rPr lang="en-US" sz="2400" dirty="0">
                <a:ea typeface="+mn-lt"/>
                <a:cs typeface="+mn-lt"/>
              </a:rPr>
              <a:t> three years ago. Among other treatment, she is under </a:t>
            </a:r>
            <a:r>
              <a:rPr lang="en-US" sz="2400" b="1" dirty="0">
                <a:ea typeface="+mn-lt"/>
                <a:cs typeface="+mn-lt"/>
              </a:rPr>
              <a:t>long-term on/off steroid medication with prednisolone</a:t>
            </a:r>
            <a:r>
              <a:rPr lang="en-US" sz="2400" dirty="0">
                <a:ea typeface="+mn-lt"/>
                <a:cs typeface="+mn-lt"/>
              </a:rPr>
              <a:t>. According to the husband, the </a:t>
            </a:r>
            <a:r>
              <a:rPr lang="en-US" sz="2400" b="1" dirty="0">
                <a:ea typeface="+mn-lt"/>
                <a:cs typeface="+mn-lt"/>
              </a:rPr>
              <a:t>current dosage</a:t>
            </a:r>
            <a:r>
              <a:rPr lang="en-US" sz="2400" dirty="0">
                <a:ea typeface="+mn-lt"/>
                <a:cs typeface="+mn-lt"/>
              </a:rPr>
              <a:t> had been </a:t>
            </a:r>
            <a:r>
              <a:rPr lang="en-US" sz="2400" b="1" dirty="0">
                <a:ea typeface="+mn-lt"/>
                <a:cs typeface="+mn-lt"/>
              </a:rPr>
              <a:t>10mg</a:t>
            </a:r>
            <a:r>
              <a:rPr lang="en-US" sz="2400" dirty="0">
                <a:ea typeface="+mn-lt"/>
                <a:cs typeface="+mn-lt"/>
              </a:rPr>
              <a:t> but he is not sure about the timing of the latest tapering. </a:t>
            </a:r>
            <a:endParaRPr lang="en-US" sz="2400" dirty="0"/>
          </a:p>
          <a:p>
            <a:r>
              <a:rPr lang="en-US" sz="2400" dirty="0">
                <a:ea typeface="+mn-lt"/>
                <a:cs typeface="+mn-lt"/>
              </a:rPr>
              <a:t>the emergency team applies oxygen; </a:t>
            </a:r>
            <a:r>
              <a:rPr lang="en-US" dirty="0"/>
              <a:t/>
            </a:r>
            <a:br>
              <a:rPr lang="en-US" dirty="0"/>
            </a:br>
            <a:r>
              <a:rPr lang="en-US" sz="2400" dirty="0">
                <a:ea typeface="+mn-lt"/>
                <a:cs typeface="+mn-lt"/>
              </a:rPr>
              <a:t>vital signs show blood pressure of 90/60 mmHg, </a:t>
            </a:r>
            <a:r>
              <a:rPr lang="en-US" sz="2400" dirty="0" err="1">
                <a:ea typeface="+mn-lt"/>
                <a:cs typeface="+mn-lt"/>
              </a:rPr>
              <a:t>puls</a:t>
            </a:r>
            <a:r>
              <a:rPr lang="en-US" sz="2400" dirty="0">
                <a:ea typeface="+mn-lt"/>
                <a:cs typeface="+mn-lt"/>
              </a:rPr>
              <a:t> 98/min, oxygen saturation of 95%, temperature 38.5°C. </a:t>
            </a:r>
            <a:endParaRPr lang="en-US" sz="2400" dirty="0"/>
          </a:p>
          <a:p>
            <a:endParaRPr lang="en-US" sz="2400" dirty="0">
              <a:cs typeface="Calibri"/>
            </a:endParaRPr>
          </a:p>
          <a:p>
            <a:r>
              <a:rPr lang="en-US" sz="2400" b="1" dirty="0">
                <a:ea typeface="+mn-lt"/>
                <a:cs typeface="+mn-lt"/>
              </a:rPr>
              <a:t>Under the clinical suspicion of a (potentially infection driven) adrenal crisis, the team applies 250mg methylprednisolone </a:t>
            </a:r>
            <a:r>
              <a:rPr lang="en-US" sz="2400" b="1" dirty="0" err="1">
                <a:ea typeface="+mn-lt"/>
                <a:cs typeface="+mn-lt"/>
              </a:rPr>
              <a:t>i.v.</a:t>
            </a:r>
            <a:r>
              <a:rPr lang="en-US" sz="2400" b="1" dirty="0">
                <a:ea typeface="+mn-lt"/>
                <a:cs typeface="+mn-lt"/>
              </a:rPr>
              <a:t> and initiates fluid administration</a:t>
            </a:r>
          </a:p>
          <a:p>
            <a:r>
              <a:rPr lang="en-US" sz="2400" b="1" dirty="0">
                <a:ea typeface="+mn-lt"/>
                <a:cs typeface="+mn-lt"/>
              </a:rPr>
              <a:t>the patient is admitted to the hospital</a:t>
            </a:r>
          </a:p>
        </p:txBody>
      </p:sp>
    </p:spTree>
    <p:extLst>
      <p:ext uri="{BB962C8B-B14F-4D97-AF65-F5344CB8AC3E}">
        <p14:creationId xmlns:p14="http://schemas.microsoft.com/office/powerpoint/2010/main" val="2620504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Adrenal crisis in patients with GC induced </a:t>
            </a:r>
            <a:br>
              <a:rPr lang="en-US" sz="3600" b="1" dirty="0">
                <a:solidFill>
                  <a:schemeClr val="bg1"/>
                </a:solidFill>
              </a:rPr>
            </a:br>
            <a:r>
              <a:rPr lang="en-US" sz="3600" b="1" dirty="0">
                <a:solidFill>
                  <a:schemeClr val="bg1"/>
                </a:solidFill>
              </a:rPr>
              <a:t>adrenal insufficiency</a:t>
            </a: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pic>
        <p:nvPicPr>
          <p:cNvPr id="9" name="Picture 5"/>
          <p:cNvPicPr>
            <a:picLocks noChangeAspect="1"/>
          </p:cNvPicPr>
          <p:nvPr/>
        </p:nvPicPr>
        <p:blipFill rotWithShape="1">
          <a:blip r:embed="rId4">
            <a:extLst>
              <a:ext uri="{28A0092B-C50C-407E-A947-70E740481C1C}">
                <a14:useLocalDpi xmlns:a14="http://schemas.microsoft.com/office/drawing/2010/main" val="0"/>
              </a:ext>
            </a:extLst>
          </a:blip>
          <a:srcRect t="1" r="86" b="57055"/>
          <a:stretch/>
        </p:blipFill>
        <p:spPr bwMode="auto">
          <a:xfrm>
            <a:off x="476968" y="1262509"/>
            <a:ext cx="11276645" cy="2722349"/>
          </a:xfrm>
          <a:prstGeom prst="rect">
            <a:avLst/>
          </a:prstGeom>
          <a:noFill/>
        </p:spPr>
      </p:pic>
    </p:spTree>
    <p:extLst>
      <p:ext uri="{BB962C8B-B14F-4D97-AF65-F5344CB8AC3E}">
        <p14:creationId xmlns:p14="http://schemas.microsoft.com/office/powerpoint/2010/main" val="4111312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Adrenal crisis in patients with GC induced </a:t>
            </a:r>
            <a:br>
              <a:rPr lang="en-US" sz="3600" b="1" dirty="0">
                <a:solidFill>
                  <a:schemeClr val="bg1"/>
                </a:solidFill>
              </a:rPr>
            </a:br>
            <a:r>
              <a:rPr lang="en-US" sz="3600" b="1" dirty="0">
                <a:solidFill>
                  <a:schemeClr val="bg1"/>
                </a:solidFill>
              </a:rPr>
              <a:t>adrenal insufficiency</a:t>
            </a:r>
          </a:p>
        </p:txBody>
      </p:sp>
      <p:sp>
        <p:nvSpPr>
          <p:cNvPr id="12" name="Title 1">
            <a:extLst>
              <a:ext uri="{FF2B5EF4-FFF2-40B4-BE49-F238E27FC236}">
                <a16:creationId xmlns:a16="http://schemas.microsoft.com/office/drawing/2014/main" id="{C6D15824-E154-DCFB-81CC-1CFDF4C30D3C}"/>
              </a:ext>
            </a:extLst>
          </p:cNvPr>
          <p:cNvSpPr>
            <a:spLocks noGrp="1"/>
          </p:cNvSpPr>
          <p:nvPr>
            <p:ph type="title"/>
          </p:nvPr>
        </p:nvSpPr>
        <p:spPr>
          <a:xfrm>
            <a:off x="104775" y="1262510"/>
            <a:ext cx="11982449" cy="1541632"/>
          </a:xfrm>
        </p:spPr>
        <p:style>
          <a:lnRef idx="2">
            <a:schemeClr val="dk1"/>
          </a:lnRef>
          <a:fillRef idx="1">
            <a:schemeClr val="lt1"/>
          </a:fillRef>
          <a:effectRef idx="0">
            <a:schemeClr val="dk1"/>
          </a:effectRef>
          <a:fontRef idx="minor">
            <a:schemeClr val="dk1"/>
          </a:fontRef>
        </p:style>
        <p:txBody>
          <a:bodyPr>
            <a:noAutofit/>
          </a:bodyPr>
          <a:lstStyle/>
          <a:p>
            <a:pPr>
              <a:spcBef>
                <a:spcPts val="1200"/>
              </a:spcBef>
              <a:spcAft>
                <a:spcPts val="600"/>
              </a:spcAft>
            </a:pPr>
            <a:r>
              <a:rPr lang="en-US" sz="2800" b="1" i="0" dirty="0">
                <a:solidFill>
                  <a:srgbClr val="D14224"/>
                </a:solidFill>
                <a:effectLst/>
              </a:rPr>
              <a:t>R 3.1. </a:t>
            </a:r>
            <a:r>
              <a:rPr lang="en-US" sz="2800" b="1" dirty="0">
                <a:solidFill>
                  <a:srgbClr val="000000"/>
                </a:solidFill>
              </a:rPr>
              <a:t>We recommend that patients with current or recent GC use who did not undergo biochemical testing to rule out GC-induced adrenal insufficiency should receive stress dose coverage when they are exposed to stress. (Good clinical practice)</a:t>
            </a: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spTree>
    <p:extLst>
      <p:ext uri="{BB962C8B-B14F-4D97-AF65-F5344CB8AC3E}">
        <p14:creationId xmlns:p14="http://schemas.microsoft.com/office/powerpoint/2010/main" val="1729384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Adrenal crisis in patients with GC induced </a:t>
            </a:r>
            <a:br>
              <a:rPr lang="en-US" sz="3600" b="1" dirty="0">
                <a:solidFill>
                  <a:schemeClr val="bg1"/>
                </a:solidFill>
              </a:rPr>
            </a:br>
            <a:r>
              <a:rPr lang="en-US" sz="3600" b="1" dirty="0">
                <a:solidFill>
                  <a:schemeClr val="bg1"/>
                </a:solidFill>
              </a:rPr>
              <a:t>adrenal insufficiency</a:t>
            </a: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pic>
        <p:nvPicPr>
          <p:cNvPr id="9" name="Picture 5"/>
          <p:cNvPicPr>
            <a:picLocks noChangeAspect="1"/>
          </p:cNvPicPr>
          <p:nvPr/>
        </p:nvPicPr>
        <p:blipFill rotWithShape="1">
          <a:blip r:embed="rId4">
            <a:extLst>
              <a:ext uri="{28A0092B-C50C-407E-A947-70E740481C1C}">
                <a14:useLocalDpi xmlns:a14="http://schemas.microsoft.com/office/drawing/2010/main" val="0"/>
              </a:ext>
            </a:extLst>
          </a:blip>
          <a:srcRect b="16869"/>
          <a:stretch/>
        </p:blipFill>
        <p:spPr bwMode="auto">
          <a:xfrm>
            <a:off x="476968" y="1262510"/>
            <a:ext cx="11286407" cy="5269798"/>
          </a:xfrm>
          <a:prstGeom prst="rect">
            <a:avLst/>
          </a:prstGeom>
          <a:noFill/>
        </p:spPr>
      </p:pic>
      <p:sp>
        <p:nvSpPr>
          <p:cNvPr id="3" name="Textfeld 2">
            <a:extLst>
              <a:ext uri="{FF2B5EF4-FFF2-40B4-BE49-F238E27FC236}">
                <a16:creationId xmlns:a16="http://schemas.microsoft.com/office/drawing/2014/main" id="{6A768636-8BBF-2656-559B-2B9DD4BCED94}"/>
              </a:ext>
            </a:extLst>
          </p:cNvPr>
          <p:cNvSpPr txBox="1"/>
          <p:nvPr/>
        </p:nvSpPr>
        <p:spPr>
          <a:xfrm>
            <a:off x="6887307" y="4620846"/>
            <a:ext cx="4278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800" b="1" dirty="0">
                <a:solidFill>
                  <a:srgbClr val="FF0000"/>
                </a:solidFill>
                <a:cs typeface="Calibri"/>
              </a:rPr>
              <a:t>*</a:t>
            </a:r>
          </a:p>
        </p:txBody>
      </p:sp>
      <p:sp>
        <p:nvSpPr>
          <p:cNvPr id="4" name="Textfeld 3">
            <a:extLst>
              <a:ext uri="{FF2B5EF4-FFF2-40B4-BE49-F238E27FC236}">
                <a16:creationId xmlns:a16="http://schemas.microsoft.com/office/drawing/2014/main" id="{AABC7348-CC8C-CB9A-07B0-CDFF3050503D}"/>
              </a:ext>
            </a:extLst>
          </p:cNvPr>
          <p:cNvSpPr txBox="1"/>
          <p:nvPr/>
        </p:nvSpPr>
        <p:spPr>
          <a:xfrm>
            <a:off x="8469922" y="5939692"/>
            <a:ext cx="4278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800" b="1" dirty="0">
                <a:solidFill>
                  <a:srgbClr val="FF0000"/>
                </a:solidFill>
                <a:cs typeface="Calibri"/>
              </a:rPr>
              <a:t>*</a:t>
            </a:r>
          </a:p>
        </p:txBody>
      </p:sp>
    </p:spTree>
    <p:extLst>
      <p:ext uri="{BB962C8B-B14F-4D97-AF65-F5344CB8AC3E}">
        <p14:creationId xmlns:p14="http://schemas.microsoft.com/office/powerpoint/2010/main" val="2804923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Adrenal crisis in patients with GC induced </a:t>
            </a:r>
            <a:br>
              <a:rPr lang="en-US" sz="3600" b="1" dirty="0">
                <a:solidFill>
                  <a:schemeClr val="bg1"/>
                </a:solidFill>
              </a:rPr>
            </a:br>
            <a:r>
              <a:rPr lang="en-US" sz="3600" b="1" dirty="0">
                <a:solidFill>
                  <a:schemeClr val="bg1"/>
                </a:solidFill>
              </a:rPr>
              <a:t>adrenal insufficiency</a:t>
            </a:r>
          </a:p>
        </p:txBody>
      </p:sp>
      <p:pic>
        <p:nvPicPr>
          <p:cNvPr id="2" name="Grafik 1"/>
          <p:cNvPicPr>
            <a:picLocks noChangeAspect="1"/>
          </p:cNvPicPr>
          <p:nvPr/>
        </p:nvPicPr>
        <p:blipFill>
          <a:blip r:embed="rId3"/>
          <a:stretch>
            <a:fillRect/>
          </a:stretch>
        </p:blipFill>
        <p:spPr>
          <a:xfrm>
            <a:off x="9220200" y="-8258"/>
            <a:ext cx="2986087" cy="1114697"/>
          </a:xfrm>
          <a:prstGeom prst="rect">
            <a:avLst/>
          </a:prstGeom>
        </p:spPr>
      </p:pic>
      <p:pic>
        <p:nvPicPr>
          <p:cNvPr id="9" name="Picture 5"/>
          <p:cNvPicPr>
            <a:picLocks noChangeAspect="1"/>
          </p:cNvPicPr>
          <p:nvPr/>
        </p:nvPicPr>
        <p:blipFill rotWithShape="1">
          <a:blip r:embed="rId4">
            <a:extLst>
              <a:ext uri="{28A0092B-C50C-407E-A947-70E740481C1C}">
                <a14:useLocalDpi xmlns:a14="http://schemas.microsoft.com/office/drawing/2010/main" val="0"/>
              </a:ext>
            </a:extLst>
          </a:blip>
          <a:srcRect b="16869"/>
          <a:stretch/>
        </p:blipFill>
        <p:spPr bwMode="auto">
          <a:xfrm>
            <a:off x="476968" y="1262510"/>
            <a:ext cx="11286407" cy="5269798"/>
          </a:xfrm>
          <a:prstGeom prst="rect">
            <a:avLst/>
          </a:prstGeom>
          <a:noFill/>
        </p:spPr>
      </p:pic>
      <p:sp>
        <p:nvSpPr>
          <p:cNvPr id="3" name="Textfeld 2">
            <a:extLst>
              <a:ext uri="{FF2B5EF4-FFF2-40B4-BE49-F238E27FC236}">
                <a16:creationId xmlns:a16="http://schemas.microsoft.com/office/drawing/2014/main" id="{6A768636-8BBF-2656-559B-2B9DD4BCED94}"/>
              </a:ext>
            </a:extLst>
          </p:cNvPr>
          <p:cNvSpPr txBox="1"/>
          <p:nvPr/>
        </p:nvSpPr>
        <p:spPr>
          <a:xfrm>
            <a:off x="6887307" y="4620846"/>
            <a:ext cx="4278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800" b="1" dirty="0">
                <a:solidFill>
                  <a:srgbClr val="FF0000"/>
                </a:solidFill>
                <a:cs typeface="Calibri"/>
              </a:rPr>
              <a:t>*</a:t>
            </a:r>
          </a:p>
        </p:txBody>
      </p:sp>
      <p:sp>
        <p:nvSpPr>
          <p:cNvPr id="4" name="Textfeld 3">
            <a:extLst>
              <a:ext uri="{FF2B5EF4-FFF2-40B4-BE49-F238E27FC236}">
                <a16:creationId xmlns:a16="http://schemas.microsoft.com/office/drawing/2014/main" id="{AABC7348-CC8C-CB9A-07B0-CDFF3050503D}"/>
              </a:ext>
            </a:extLst>
          </p:cNvPr>
          <p:cNvSpPr txBox="1"/>
          <p:nvPr/>
        </p:nvSpPr>
        <p:spPr>
          <a:xfrm>
            <a:off x="8469922" y="5939692"/>
            <a:ext cx="4278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800" b="1" dirty="0">
                <a:solidFill>
                  <a:srgbClr val="FF0000"/>
                </a:solidFill>
                <a:cs typeface="Calibri"/>
              </a:rPr>
              <a:t>*</a:t>
            </a:r>
          </a:p>
        </p:txBody>
      </p:sp>
      <p:pic>
        <p:nvPicPr>
          <p:cNvPr id="12" name="Grafik 11" descr="Ein Bild, das Text, Screenshot, Schrift, Zahl enthält.&#10;&#10;Beschreibung automatisch generiert.">
            <a:extLst>
              <a:ext uri="{FF2B5EF4-FFF2-40B4-BE49-F238E27FC236}">
                <a16:creationId xmlns:a16="http://schemas.microsoft.com/office/drawing/2014/main" id="{FD53FAA5-C78C-331A-F493-48E8328CB231}"/>
              </a:ext>
            </a:extLst>
          </p:cNvPr>
          <p:cNvPicPr>
            <a:picLocks noChangeAspect="1"/>
          </p:cNvPicPr>
          <p:nvPr/>
        </p:nvPicPr>
        <p:blipFill>
          <a:blip r:embed="rId5"/>
          <a:stretch>
            <a:fillRect/>
          </a:stretch>
        </p:blipFill>
        <p:spPr>
          <a:xfrm>
            <a:off x="3286125" y="414338"/>
            <a:ext cx="5619750" cy="6029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4669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BC8D672-7539-94F4-6555-BD2535D89B40}"/>
              </a:ext>
            </a:extLst>
          </p:cNvPr>
          <p:cNvSpPr txBox="1"/>
          <p:nvPr/>
        </p:nvSpPr>
        <p:spPr>
          <a:xfrm>
            <a:off x="131323" y="2602887"/>
            <a:ext cx="11813027"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a:t>define the true risk of clinical adrenal crisis and adrenal insufficiency</a:t>
            </a:r>
          </a:p>
          <a:p>
            <a:pPr marL="457200" indent="-457200">
              <a:buFont typeface="Arial" panose="020B0604020202020204" pitchFamily="34" charset="0"/>
              <a:buChar char="•"/>
            </a:pPr>
            <a:r>
              <a:rPr lang="en-US" sz="2800" b="1" dirty="0"/>
              <a:t>definition of risk factors contributing to the development and susceptibility of adrenal insufficiency</a:t>
            </a:r>
          </a:p>
          <a:p>
            <a:pPr marL="457200" indent="-457200">
              <a:buFont typeface="Arial" panose="020B0604020202020204" pitchFamily="34" charset="0"/>
              <a:buChar char="•"/>
            </a:pPr>
            <a:r>
              <a:rPr lang="en-US" sz="2800" b="1" dirty="0"/>
              <a:t>understanding of glucocorticoid withdrawal </a:t>
            </a:r>
          </a:p>
          <a:p>
            <a:pPr marL="457200" indent="-457200">
              <a:buFont typeface="Arial" panose="020B0604020202020204" pitchFamily="34" charset="0"/>
              <a:buChar char="•"/>
            </a:pPr>
            <a:r>
              <a:rPr lang="en-US" sz="2800" b="1" dirty="0"/>
              <a:t>harmonization of cortisol assays &amp; establish cut-off values using mass spectrometry</a:t>
            </a:r>
          </a:p>
          <a:p>
            <a:pPr marL="457200" indent="-457200">
              <a:buFont typeface="Arial" panose="020B0604020202020204" pitchFamily="34" charset="0"/>
              <a:buChar char="•"/>
            </a:pPr>
            <a:r>
              <a:rPr lang="en-US" sz="2800" b="1" dirty="0"/>
              <a:t>identify glucocorticoids retaining immunosuppressive and anti-inflammatory properties, but having less effect on HPA axis suppression </a:t>
            </a:r>
          </a:p>
        </p:txBody>
      </p:sp>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478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Future research</a:t>
            </a:r>
          </a:p>
        </p:txBody>
      </p:sp>
      <p:sp>
        <p:nvSpPr>
          <p:cNvPr id="14" name="Arrow: Right 7">
            <a:extLst>
              <a:ext uri="{FF2B5EF4-FFF2-40B4-BE49-F238E27FC236}">
                <a16:creationId xmlns:a16="http://schemas.microsoft.com/office/drawing/2014/main" id="{10974F1F-E061-C63C-581E-1E86A53D345E}"/>
              </a:ext>
            </a:extLst>
          </p:cNvPr>
          <p:cNvSpPr/>
          <p:nvPr/>
        </p:nvSpPr>
        <p:spPr>
          <a:xfrm>
            <a:off x="438150" y="1548564"/>
            <a:ext cx="876300" cy="359318"/>
          </a:xfrm>
          <a:prstGeom prst="rightArrow">
            <a:avLst/>
          </a:prstGeom>
          <a:solidFill>
            <a:srgbClr val="D142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
            <a:extLst>
              <a:ext uri="{FF2B5EF4-FFF2-40B4-BE49-F238E27FC236}">
                <a16:creationId xmlns:a16="http://schemas.microsoft.com/office/drawing/2014/main" id="{3BC8D672-7539-94F4-6555-BD2535D89B40}"/>
              </a:ext>
            </a:extLst>
          </p:cNvPr>
          <p:cNvSpPr txBox="1"/>
          <p:nvPr/>
        </p:nvSpPr>
        <p:spPr>
          <a:xfrm>
            <a:off x="1523999" y="1303703"/>
            <a:ext cx="10155677" cy="954107"/>
          </a:xfrm>
          <a:prstGeom prst="rect">
            <a:avLst/>
          </a:prstGeom>
          <a:noFill/>
        </p:spPr>
        <p:txBody>
          <a:bodyPr wrap="square" rtlCol="0">
            <a:spAutoFit/>
          </a:bodyPr>
          <a:lstStyle/>
          <a:p>
            <a:r>
              <a:rPr lang="en-US" sz="2800" b="1" dirty="0">
                <a:solidFill>
                  <a:srgbClr val="D14224"/>
                </a:solidFill>
              </a:rPr>
              <a:t>“Evidence for the majority of above recommendations regarding glucocorticoid-induced adrenal insufficiency is low or very low”</a:t>
            </a:r>
          </a:p>
        </p:txBody>
      </p:sp>
      <p:pic>
        <p:nvPicPr>
          <p:cNvPr id="3" name="Grafik 2"/>
          <p:cNvPicPr>
            <a:picLocks noChangeAspect="1"/>
          </p:cNvPicPr>
          <p:nvPr/>
        </p:nvPicPr>
        <p:blipFill>
          <a:blip r:embed="rId3"/>
          <a:stretch>
            <a:fillRect/>
          </a:stretch>
        </p:blipFill>
        <p:spPr>
          <a:xfrm>
            <a:off x="10538290" y="0"/>
            <a:ext cx="1653710" cy="1100469"/>
          </a:xfrm>
          <a:prstGeom prst="rect">
            <a:avLst/>
          </a:prstGeom>
        </p:spPr>
      </p:pic>
    </p:spTree>
    <p:extLst>
      <p:ext uri="{BB962C8B-B14F-4D97-AF65-F5344CB8AC3E}">
        <p14:creationId xmlns:p14="http://schemas.microsoft.com/office/powerpoint/2010/main" val="90594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6977-5A06-3D52-1D02-1293121C90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C82766-0F3D-460A-162B-8EFFA87B9926}"/>
              </a:ext>
            </a:extLst>
          </p:cNvPr>
          <p:cNvSpPr txBox="1">
            <a:spLocks/>
          </p:cNvSpPr>
          <p:nvPr/>
        </p:nvSpPr>
        <p:spPr>
          <a:xfrm>
            <a:off x="104775" y="109713"/>
            <a:ext cx="10182225" cy="880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1200"/>
              </a:spcBef>
              <a:spcAft>
                <a:spcPts val="600"/>
              </a:spcAft>
            </a:pPr>
            <a:r>
              <a:rPr lang="en-US" sz="3600" b="1" dirty="0">
                <a:solidFill>
                  <a:schemeClr val="bg1"/>
                </a:solidFill>
              </a:rPr>
              <a:t>Questions &amp; answers</a:t>
            </a:r>
          </a:p>
        </p:txBody>
      </p:sp>
      <p:pic>
        <p:nvPicPr>
          <p:cNvPr id="1026" name="F0F67097-F904-4237-900B-D70F5061C6E8" descr="IMG_06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793" b="12449"/>
          <a:stretch/>
        </p:blipFill>
        <p:spPr bwMode="auto">
          <a:xfrm>
            <a:off x="2539430" y="1166552"/>
            <a:ext cx="920363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descr="Ein Bild, das Text, Screenshot, Schrift, Logo enthält.&#10;&#10;Beschreibung automatisch generiert.">
            <a:extLst>
              <a:ext uri="{FF2B5EF4-FFF2-40B4-BE49-F238E27FC236}">
                <a16:creationId xmlns:a16="http://schemas.microsoft.com/office/drawing/2014/main" id="{992C446C-4549-ACA2-0438-746CD92E4B03}"/>
              </a:ext>
            </a:extLst>
          </p:cNvPr>
          <p:cNvPicPr>
            <a:picLocks noChangeAspect="1"/>
          </p:cNvPicPr>
          <p:nvPr/>
        </p:nvPicPr>
        <p:blipFill>
          <a:blip r:embed="rId4"/>
          <a:stretch>
            <a:fillRect/>
          </a:stretch>
        </p:blipFill>
        <p:spPr>
          <a:xfrm>
            <a:off x="107462" y="4937475"/>
            <a:ext cx="3634154" cy="1740664"/>
          </a:xfrm>
          <a:prstGeom prst="rect">
            <a:avLst/>
          </a:prstGeom>
        </p:spPr>
      </p:pic>
    </p:spTree>
    <p:extLst>
      <p:ext uri="{BB962C8B-B14F-4D97-AF65-F5344CB8AC3E}">
        <p14:creationId xmlns:p14="http://schemas.microsoft.com/office/powerpoint/2010/main" val="1194415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5023-AFF5-9270-6D26-8E413C8D2453}"/>
              </a:ext>
            </a:extLst>
          </p:cNvPr>
          <p:cNvSpPr>
            <a:spLocks noGrp="1"/>
          </p:cNvSpPr>
          <p:nvPr>
            <p:ph type="title"/>
          </p:nvPr>
        </p:nvSpPr>
        <p:spPr>
          <a:xfrm>
            <a:off x="419099" y="212567"/>
            <a:ext cx="10515600" cy="815975"/>
          </a:xfrm>
        </p:spPr>
        <p:txBody>
          <a:bodyPr/>
          <a:lstStyle/>
          <a:p>
            <a:pPr algn="ctr"/>
            <a:r>
              <a:rPr lang="en-US" b="1" dirty="0">
                <a:solidFill>
                  <a:schemeClr val="bg1"/>
                </a:solidFill>
                <a:latin typeface="+mn-lt"/>
              </a:rPr>
              <a:t>Definitions</a:t>
            </a:r>
          </a:p>
        </p:txBody>
      </p:sp>
      <p:sp>
        <p:nvSpPr>
          <p:cNvPr id="3" name="Rechteck 2"/>
          <p:cNvSpPr/>
          <p:nvPr/>
        </p:nvSpPr>
        <p:spPr>
          <a:xfrm>
            <a:off x="419099" y="1309902"/>
            <a:ext cx="11249026" cy="5413790"/>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Physiologic daily dose equivalent</a:t>
            </a:r>
            <a:r>
              <a:rPr lang="en-US" sz="2400" i="1" dirty="0">
                <a:latin typeface="Calibri" panose="020F0502020204030204" pitchFamily="34" charset="0"/>
                <a:ea typeface="Calibri" panose="020F0502020204030204" pitchFamily="34" charset="0"/>
              </a:rPr>
              <a:t>: Daily GC dose equivalent to average daily cortisol production (15-25 mg hydrocortisone, 4-6 mg prednisone or prednisolone, 3-5 mg methylprednisone, 0.25-0.5 mg dexamethasone). </a:t>
            </a:r>
          </a:p>
          <a:p>
            <a:pPr lvl="0" algn="just">
              <a:lnSpc>
                <a:spcPct val="115000"/>
              </a:lnSpc>
              <a:spcBef>
                <a:spcPts val="1200"/>
              </a:spcBef>
              <a:spcAft>
                <a:spcPts val="0"/>
              </a:spcAft>
            </a:pPr>
            <a:endParaRPr lang="en-US" sz="1200" dirty="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Supraphysiologic GC therapy</a:t>
            </a:r>
            <a:r>
              <a:rPr lang="en-US" sz="2400" i="1" dirty="0">
                <a:latin typeface="Calibri" panose="020F0502020204030204" pitchFamily="34" charset="0"/>
                <a:ea typeface="Calibri" panose="020F0502020204030204" pitchFamily="34" charset="0"/>
              </a:rPr>
              <a:t>: Any dose greater than physiologic daily dose equivalent</a:t>
            </a:r>
            <a:endParaRPr lang="en-US" sz="2400" dirty="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endParaRPr lang="en-US" sz="1200" b="1" i="1" dirty="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Short-term GC therapy</a:t>
            </a:r>
            <a:r>
              <a:rPr lang="en-US" sz="2400" i="1" dirty="0">
                <a:latin typeface="Calibri" panose="020F0502020204030204" pitchFamily="34" charset="0"/>
                <a:ea typeface="Calibri" panose="020F0502020204030204" pitchFamily="34" charset="0"/>
              </a:rPr>
              <a:t>: Any GC therapy of less than 3-4 weeks duration</a:t>
            </a:r>
            <a:endParaRPr lang="en-US" sz="2400" dirty="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endParaRPr lang="en-US" sz="1200" b="1" i="1" dirty="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Long-term GC therapy</a:t>
            </a:r>
            <a:r>
              <a:rPr lang="en-US" sz="2400" i="1" dirty="0">
                <a:latin typeface="Calibri" panose="020F0502020204030204" pitchFamily="34" charset="0"/>
                <a:ea typeface="Calibri" panose="020F0502020204030204" pitchFamily="34" charset="0"/>
              </a:rPr>
              <a:t>: GC therapy greater than 3-4 weeks duration with GC doses greater than physiologic daily dose </a:t>
            </a:r>
          </a:p>
          <a:p>
            <a:pPr marL="342900" lvl="0" indent="-342900" algn="just">
              <a:lnSpc>
                <a:spcPct val="115000"/>
              </a:lnSpc>
              <a:spcAft>
                <a:spcPts val="0"/>
              </a:spcAft>
              <a:buFont typeface="Symbol" panose="05050102010706020507" pitchFamily="18" charset="2"/>
              <a:buChar char=""/>
            </a:pPr>
            <a:endParaRPr lang="en-US" sz="1200" b="1" i="1" dirty="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2400" b="1" i="1" dirty="0">
                <a:latin typeface="Calibri" panose="020F0502020204030204" pitchFamily="34" charset="0"/>
                <a:ea typeface="Calibri" panose="020F0502020204030204" pitchFamily="34" charset="0"/>
              </a:rPr>
              <a:t>GC taper</a:t>
            </a:r>
            <a:r>
              <a:rPr lang="en-US" sz="2400" i="1" dirty="0">
                <a:latin typeface="Calibri" panose="020F0502020204030204" pitchFamily="34" charset="0"/>
                <a:ea typeface="Calibri" panose="020F0502020204030204" pitchFamily="34" charset="0"/>
              </a:rPr>
              <a:t>: Taper of GC therapy dose, initially guided by the management of the underlying disease (= therapeutic taper), and later by the management of glucocorticoid withdrawal and adrenal insufficiency (= endocrine taper)</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68787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03690B-3B05-B20F-BDCB-2A7FD7CF2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94410" y="5267917"/>
            <a:ext cx="11014457" cy="954107"/>
          </a:xfrm>
          <a:prstGeom prst="rect">
            <a:avLst/>
          </a:prstGeom>
        </p:spPr>
        <p:txBody>
          <a:bodyPr wrap="square">
            <a:spAutoFit/>
          </a:bodyPr>
          <a:lstStyle/>
          <a:p>
            <a:r>
              <a:rPr lang="de-DE" sz="2800" b="1" dirty="0">
                <a:solidFill>
                  <a:schemeClr val="bg1"/>
                </a:solidFill>
                <a:cs typeface="Arial" panose="020B0604020202020204" pitchFamily="34" charset="0"/>
              </a:rPr>
              <a:t>Olaf Dekkers</a:t>
            </a:r>
          </a:p>
          <a:p>
            <a:r>
              <a:rPr lang="de-DE" sz="2800" b="1" dirty="0">
                <a:solidFill>
                  <a:schemeClr val="bg1"/>
                </a:solidFill>
                <a:cs typeface="Arial" panose="020B0604020202020204" pitchFamily="34" charset="0"/>
              </a:rPr>
              <a:t>Leiden, NL </a:t>
            </a:r>
            <a:endParaRPr lang="en-US" sz="2800" b="1" dirty="0">
              <a:solidFill>
                <a:schemeClr val="bg1"/>
              </a:solidFill>
              <a:cs typeface="Arial" panose="020B0604020202020204" pitchFamily="34" charset="0"/>
            </a:endParaRPr>
          </a:p>
        </p:txBody>
      </p:sp>
      <p:pic>
        <p:nvPicPr>
          <p:cNvPr id="4" name="Grafik 3"/>
          <p:cNvPicPr>
            <a:picLocks noChangeAspect="1"/>
          </p:cNvPicPr>
          <p:nvPr/>
        </p:nvPicPr>
        <p:blipFill>
          <a:blip r:embed="rId4"/>
          <a:stretch>
            <a:fillRect/>
          </a:stretch>
        </p:blipFill>
        <p:spPr>
          <a:xfrm>
            <a:off x="613389" y="2429424"/>
            <a:ext cx="3600000" cy="2365715"/>
          </a:xfrm>
          <a:prstGeom prst="rect">
            <a:avLst/>
          </a:prstGeom>
        </p:spPr>
      </p:pic>
      <p:pic>
        <p:nvPicPr>
          <p:cNvPr id="5" name="Grafik 4" descr="Ein Bild, das Text, Screenshot, Schrift, Logo enthält.&#10;&#10;Beschreibung automatisch generiert.">
            <a:extLst>
              <a:ext uri="{FF2B5EF4-FFF2-40B4-BE49-F238E27FC236}">
                <a16:creationId xmlns:a16="http://schemas.microsoft.com/office/drawing/2014/main" id="{2C49C61A-07B8-347A-E809-111C6EF5FAF0}"/>
              </a:ext>
            </a:extLst>
          </p:cNvPr>
          <p:cNvPicPr>
            <a:picLocks noChangeAspect="1"/>
          </p:cNvPicPr>
          <p:nvPr/>
        </p:nvPicPr>
        <p:blipFill>
          <a:blip r:embed="rId5"/>
          <a:stretch>
            <a:fillRect/>
          </a:stretch>
        </p:blipFill>
        <p:spPr>
          <a:xfrm>
            <a:off x="8547833" y="-15037"/>
            <a:ext cx="3653693" cy="1701588"/>
          </a:xfrm>
          <a:prstGeom prst="rect">
            <a:avLst/>
          </a:prstGeom>
        </p:spPr>
      </p:pic>
    </p:spTree>
    <p:extLst>
      <p:ext uri="{BB962C8B-B14F-4D97-AF65-F5344CB8AC3E}">
        <p14:creationId xmlns:p14="http://schemas.microsoft.com/office/powerpoint/2010/main" val="260258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4"/>
          <p:cNvSpPr>
            <a:spLocks noChangeArrowheads="1"/>
          </p:cNvSpPr>
          <p:nvPr/>
        </p:nvSpPr>
        <p:spPr bwMode="auto">
          <a:xfrm>
            <a:off x="559035" y="1431068"/>
            <a:ext cx="11112029" cy="493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p>
            <a:pPr marL="457200" marR="0" lvl="0" indent="-457200" algn="l" defTabSz="914377" rtl="0" eaLnBrk="1" fontAlgn="auto" latinLnBrk="0" hangingPunct="1">
              <a:lnSpc>
                <a:spcPct val="100000"/>
              </a:lnSpc>
              <a:spcBef>
                <a:spcPts val="400"/>
              </a:spcBef>
              <a:spcAft>
                <a:spcPts val="0"/>
              </a:spcAft>
              <a:buSzPct val="85000"/>
              <a:buFont typeface="+mj-lt"/>
              <a:buAutoNum type="arabicPeriod"/>
              <a:tabLst/>
              <a:defRPr/>
            </a:pPr>
            <a:r>
              <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rPr>
              <a:t>Define clinical questions</a:t>
            </a:r>
          </a:p>
          <a:p>
            <a:pPr marL="457200" marR="0" lvl="0" indent="-457200" algn="l" defTabSz="914377" rtl="0" eaLnBrk="1" fontAlgn="auto" latinLnBrk="0" hangingPunct="1">
              <a:lnSpc>
                <a:spcPct val="100000"/>
              </a:lnSpc>
              <a:spcBef>
                <a:spcPts val="400"/>
              </a:spcBef>
              <a:spcAft>
                <a:spcPts val="0"/>
              </a:spcAft>
              <a:buSzPct val="85000"/>
              <a:buFont typeface="+mj-lt"/>
              <a:buAutoNum type="arabicPeriod"/>
              <a:tabLst/>
              <a:defRPr/>
            </a:pPr>
            <a:endPar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endParaRPr>
          </a:p>
          <a:p>
            <a:pPr marL="457200" marR="0" lvl="0" indent="-457200" algn="l" defTabSz="914377" rtl="0" eaLnBrk="1" fontAlgn="auto" latinLnBrk="0" hangingPunct="1">
              <a:lnSpc>
                <a:spcPct val="100000"/>
              </a:lnSpc>
              <a:spcBef>
                <a:spcPts val="400"/>
              </a:spcBef>
              <a:spcAft>
                <a:spcPts val="0"/>
              </a:spcAft>
              <a:buSzPct val="85000"/>
              <a:buFont typeface="+mj-lt"/>
              <a:buAutoNum type="arabicPeriod"/>
              <a:tabLst/>
              <a:defRPr/>
            </a:pPr>
            <a:r>
              <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rPr>
              <a:t>Systematic research </a:t>
            </a:r>
          </a:p>
          <a:p>
            <a:pPr marL="457200" marR="0" lvl="0" indent="-457200" algn="l" defTabSz="914377" rtl="0" eaLnBrk="1" fontAlgn="auto" latinLnBrk="0" hangingPunct="1">
              <a:lnSpc>
                <a:spcPct val="100000"/>
              </a:lnSpc>
              <a:spcBef>
                <a:spcPts val="400"/>
              </a:spcBef>
              <a:spcAft>
                <a:spcPts val="0"/>
              </a:spcAft>
              <a:buSzPct val="85000"/>
              <a:buFont typeface="+mj-lt"/>
              <a:buAutoNum type="arabicPeriod"/>
              <a:tabLst/>
              <a:defRPr/>
            </a:pPr>
            <a:endPar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endParaRPr>
          </a:p>
          <a:p>
            <a:pPr marL="457200" marR="0" lvl="0" indent="-457200" algn="l" defTabSz="914377" rtl="0" eaLnBrk="1" fontAlgn="auto" latinLnBrk="0" hangingPunct="1">
              <a:lnSpc>
                <a:spcPct val="100000"/>
              </a:lnSpc>
              <a:spcBef>
                <a:spcPts val="400"/>
              </a:spcBef>
              <a:spcAft>
                <a:spcPts val="0"/>
              </a:spcAft>
              <a:buSzPct val="85000"/>
              <a:buFont typeface="+mj-lt"/>
              <a:buAutoNum type="arabicPeriod"/>
              <a:tabLst/>
              <a:defRPr/>
            </a:pPr>
            <a:r>
              <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rPr>
              <a:t>Quality of evidence (4 categories) </a:t>
            </a:r>
          </a:p>
          <a:p>
            <a:pPr marL="1066785" marR="0" lvl="1" indent="-457200" algn="l" defTabSz="914377" rtl="0" eaLnBrk="1" fontAlgn="auto" latinLnBrk="0" hangingPunct="1">
              <a:lnSpc>
                <a:spcPct val="100000"/>
              </a:lnSpc>
              <a:spcBef>
                <a:spcPts val="400"/>
              </a:spcBef>
              <a:spcAft>
                <a:spcPts val="0"/>
              </a:spcAft>
              <a:buSzPct val="85000"/>
              <a:buFont typeface="+mj-lt"/>
              <a:buAutoNum type="arabicPeriod"/>
              <a:tabLst/>
              <a:defRPr/>
            </a:pPr>
            <a:endPar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endParaRPr>
          </a:p>
          <a:p>
            <a:pPr marL="457200" marR="0" lvl="0" indent="-457200" algn="l" defTabSz="914377" rtl="0" eaLnBrk="1" fontAlgn="auto" latinLnBrk="0" hangingPunct="1">
              <a:lnSpc>
                <a:spcPct val="100000"/>
              </a:lnSpc>
              <a:spcBef>
                <a:spcPts val="400"/>
              </a:spcBef>
              <a:spcAft>
                <a:spcPts val="0"/>
              </a:spcAft>
              <a:buSzPct val="85000"/>
              <a:buFont typeface="+mj-lt"/>
              <a:buAutoNum type="arabicPeriod"/>
              <a:tabLst/>
              <a:defRPr/>
            </a:pPr>
            <a:r>
              <a:rPr kumimoji="0" lang="en-US" sz="3200" b="1" i="0" u="none" strike="noStrike" kern="1200" cap="none" spc="0" normalizeH="0" baseline="0" noProof="0" dirty="0">
                <a:ln>
                  <a:noFill/>
                </a:ln>
                <a:effectLst/>
                <a:uLnTx/>
                <a:uFillTx/>
                <a:latin typeface="Calibri"/>
                <a:ea typeface="Arial Unicode MS" pitchFamily="34" charset="-128"/>
                <a:cs typeface="Arial Unicode MS" pitchFamily="34" charset="-128"/>
              </a:rPr>
              <a:t>Recommendations (2 grades)</a:t>
            </a:r>
          </a:p>
          <a:p>
            <a:pPr marL="1066785" marR="0" lvl="1" indent="-457200" algn="l" defTabSz="914377" rtl="0" eaLnBrk="1" fontAlgn="auto" latinLnBrk="0" hangingPunct="1">
              <a:lnSpc>
                <a:spcPct val="100000"/>
              </a:lnSpc>
              <a:spcBef>
                <a:spcPts val="400"/>
              </a:spcBef>
              <a:spcAft>
                <a:spcPts val="0"/>
              </a:spcAft>
              <a:buSzPct val="85000"/>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Calibri"/>
                <a:ea typeface="Arial Unicode MS" pitchFamily="34" charset="-128"/>
                <a:cs typeface="Arial Unicode MS" pitchFamily="34" charset="-128"/>
              </a:rPr>
              <a:t>strong (‘we recommend’)</a:t>
            </a:r>
          </a:p>
          <a:p>
            <a:pPr marL="1066785" marR="0" lvl="1" indent="-457200" algn="l" defTabSz="914377" rtl="0" eaLnBrk="1" fontAlgn="auto" latinLnBrk="0" hangingPunct="1">
              <a:lnSpc>
                <a:spcPct val="100000"/>
              </a:lnSpc>
              <a:spcBef>
                <a:spcPts val="400"/>
              </a:spcBef>
              <a:spcAft>
                <a:spcPts val="0"/>
              </a:spcAft>
              <a:buSzPct val="85000"/>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Calibri"/>
                <a:ea typeface="Arial Unicode MS" pitchFamily="34" charset="-128"/>
                <a:cs typeface="Arial Unicode MS" pitchFamily="34" charset="-128"/>
              </a:rPr>
              <a:t>weak (‘we suggest’)</a:t>
            </a:r>
          </a:p>
        </p:txBody>
      </p:sp>
      <p:sp>
        <p:nvSpPr>
          <p:cNvPr id="4" name="Title 1">
            <a:extLst>
              <a:ext uri="{FF2B5EF4-FFF2-40B4-BE49-F238E27FC236}">
                <a16:creationId xmlns:a16="http://schemas.microsoft.com/office/drawing/2014/main" id="{33185023-AFF5-9270-6D26-8E413C8D2453}"/>
              </a:ext>
            </a:extLst>
          </p:cNvPr>
          <p:cNvSpPr txBox="1">
            <a:spLocks/>
          </p:cNvSpPr>
          <p:nvPr/>
        </p:nvSpPr>
        <p:spPr>
          <a:xfrm>
            <a:off x="419099" y="212567"/>
            <a:ext cx="10515600" cy="815975"/>
          </a:xfrm>
          <a:prstGeom prst="rect">
            <a:avLst/>
          </a:prstGeom>
        </p:spPr>
        <p:txBody>
          <a:bodyPr vert="horz" lIns="91438" tIns="45719" rIns="91438" bIns="45719" rtlCol="0" anchor="ctr">
            <a:normAutofit lnSpcReduction="100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GRADE approach</a:t>
            </a:r>
          </a:p>
        </p:txBody>
      </p:sp>
    </p:spTree>
    <p:extLst>
      <p:ext uri="{BB962C8B-B14F-4D97-AF65-F5344CB8AC3E}">
        <p14:creationId xmlns:p14="http://schemas.microsoft.com/office/powerpoint/2010/main" val="3336800616"/>
      </p:ext>
    </p:extLst>
  </p:cSld>
  <p:clrMapOvr>
    <a:masterClrMapping/>
  </p:clrMapOvr>
  <mc:AlternateContent xmlns:mc="http://schemas.openxmlformats.org/markup-compatibility/2006" xmlns:p14="http://schemas.microsoft.com/office/powerpoint/2010/main">
    <mc:Choice Requires="p14">
      <p:transition spd="slow" p14:dur="2000" advTm="73003"/>
    </mc:Choice>
    <mc:Fallback xmlns="">
      <p:transition spd="slow" advTm="7300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sz="2700" b="1" i="1" u="sng" dirty="0">
                <a:solidFill>
                  <a:schemeClr val="tx1"/>
                </a:solidFill>
              </a:rPr>
              <a:t>Strong recommendation (‘we recommend)’</a:t>
            </a:r>
            <a:r>
              <a:rPr lang="en-US" sz="2700" b="1" u="sng" dirty="0">
                <a:solidFill>
                  <a:schemeClr val="tx1"/>
                </a:solidFill>
              </a:rPr>
              <a:t>: </a:t>
            </a:r>
          </a:p>
          <a:p>
            <a:r>
              <a:rPr lang="en-US" sz="2700" dirty="0">
                <a:solidFill>
                  <a:schemeClr val="tx1"/>
                </a:solidFill>
              </a:rPr>
              <a:t>reasonably informed persons (clinicians, politicians and patients) would want the management in accordance with the recommendation. </a:t>
            </a:r>
          </a:p>
          <a:p>
            <a:endParaRPr lang="en-US" sz="2700" dirty="0">
              <a:solidFill>
                <a:schemeClr val="tx1"/>
              </a:solidFill>
            </a:endParaRPr>
          </a:p>
          <a:p>
            <a:r>
              <a:rPr lang="en-US" sz="2700" b="1" i="1" u="sng" dirty="0">
                <a:solidFill>
                  <a:schemeClr val="tx1"/>
                </a:solidFill>
              </a:rPr>
              <a:t>Weak recommendation (‘we suggest’)</a:t>
            </a:r>
            <a:r>
              <a:rPr lang="en-US" sz="2700" b="1" u="sng" dirty="0">
                <a:solidFill>
                  <a:schemeClr val="tx1"/>
                </a:solidFill>
              </a:rPr>
              <a:t>: </a:t>
            </a:r>
          </a:p>
          <a:p>
            <a:r>
              <a:rPr lang="en-US" sz="2700" dirty="0">
                <a:solidFill>
                  <a:schemeClr val="tx1"/>
                </a:solidFill>
              </a:rPr>
              <a:t>most persons would still act in accordance with the guideline, but a substantial number would not. </a:t>
            </a:r>
          </a:p>
          <a:p>
            <a:endParaRPr lang="en-US" sz="2700" dirty="0">
              <a:solidFill>
                <a:schemeClr val="tx1"/>
              </a:solidFill>
            </a:endParaRPr>
          </a:p>
          <a:p>
            <a:r>
              <a:rPr lang="en-US" sz="2100" dirty="0">
                <a:solidFill>
                  <a:schemeClr val="tx1"/>
                </a:solidFill>
              </a:rPr>
              <a:t>Andrews 2013; 66 726-735 J </a:t>
            </a:r>
            <a:r>
              <a:rPr lang="en-US" sz="2100" dirty="0" err="1">
                <a:solidFill>
                  <a:schemeClr val="tx1"/>
                </a:solidFill>
              </a:rPr>
              <a:t>Clin</a:t>
            </a:r>
            <a:r>
              <a:rPr lang="en-US" sz="2100" dirty="0">
                <a:solidFill>
                  <a:schemeClr val="tx1"/>
                </a:solidFill>
              </a:rPr>
              <a:t> </a:t>
            </a:r>
            <a:r>
              <a:rPr lang="en-US" sz="2100" dirty="0" err="1">
                <a:solidFill>
                  <a:schemeClr val="tx1"/>
                </a:solidFill>
              </a:rPr>
              <a:t>Epi</a:t>
            </a:r>
            <a:r>
              <a:rPr lang="en-US" sz="2100" dirty="0">
                <a:solidFill>
                  <a:schemeClr val="tx1"/>
                </a:solidFill>
              </a:rPr>
              <a:t> </a:t>
            </a:r>
            <a:endParaRPr lang="en-GB" sz="2100" dirty="0">
              <a:solidFill>
                <a:schemeClr val="tx1"/>
              </a:solidFill>
            </a:endParaRPr>
          </a:p>
        </p:txBody>
      </p:sp>
      <p:sp>
        <p:nvSpPr>
          <p:cNvPr id="5" name="Title 1">
            <a:extLst>
              <a:ext uri="{FF2B5EF4-FFF2-40B4-BE49-F238E27FC236}">
                <a16:creationId xmlns:a16="http://schemas.microsoft.com/office/drawing/2014/main" id="{33185023-AFF5-9270-6D26-8E413C8D2453}"/>
              </a:ext>
            </a:extLst>
          </p:cNvPr>
          <p:cNvSpPr txBox="1">
            <a:spLocks/>
          </p:cNvSpPr>
          <p:nvPr/>
        </p:nvSpPr>
        <p:spPr>
          <a:xfrm>
            <a:off x="862544" y="145892"/>
            <a:ext cx="10515600" cy="815975"/>
          </a:xfrm>
          <a:prstGeom prst="rect">
            <a:avLst/>
          </a:prstGeom>
        </p:spPr>
        <p:txBody>
          <a:bodyPr vert="horz" lIns="91438" tIns="45719" rIns="91438" bIns="45719" rtlCol="0" anchor="ctr">
            <a:normAutofit fontScale="92500"/>
          </a:bodyPr>
          <a:lstStyle>
            <a:lvl1pPr algn="l" defTabSz="914400" rtl="0" eaLnBrk="1" latinLnBrk="0" hangingPunct="1">
              <a:lnSpc>
                <a:spcPct val="90000"/>
              </a:lnSpc>
              <a:spcBef>
                <a:spcPct val="0"/>
              </a:spcBef>
              <a:buNone/>
              <a:defRPr sz="5300" kern="1200">
                <a:solidFill>
                  <a:srgbClr val="280071"/>
                </a:solidFill>
                <a:latin typeface="+mj-lt"/>
                <a:ea typeface="+mj-ea"/>
                <a:cs typeface="+mj-cs"/>
              </a:defRPr>
            </a:lvl1pPr>
          </a:lstStyle>
          <a:p>
            <a:pPr algn="ctr"/>
            <a:r>
              <a:rPr lang="en-US" b="1" dirty="0">
                <a:solidFill>
                  <a:schemeClr val="bg1"/>
                </a:solidFill>
                <a:latin typeface="+mn-lt"/>
              </a:rPr>
              <a:t>Strong versus weak recommendation</a:t>
            </a:r>
          </a:p>
        </p:txBody>
      </p:sp>
    </p:spTree>
    <p:extLst>
      <p:ext uri="{BB962C8B-B14F-4D97-AF65-F5344CB8AC3E}">
        <p14:creationId xmlns:p14="http://schemas.microsoft.com/office/powerpoint/2010/main" val="3361791414"/>
      </p:ext>
    </p:extLst>
  </p:cSld>
  <p:clrMapOvr>
    <a:masterClrMapping/>
  </p:clrMapOvr>
  <mc:AlternateContent xmlns:mc="http://schemas.openxmlformats.org/markup-compatibility/2006" xmlns:p14="http://schemas.microsoft.com/office/powerpoint/2010/main">
    <mc:Choice Requires="p14">
      <p:transition spd="slow" p14:dur="2000" advTm="36347"/>
    </mc:Choice>
    <mc:Fallback xmlns="">
      <p:transition spd="slow" advTm="36347"/>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FAA36FC73337499DEA1DB453E5DD38" ma:contentTypeVersion="6" ma:contentTypeDescription="Create a new document." ma:contentTypeScope="" ma:versionID="3b61dfb388168db5ddfa609f5d69f15f">
  <xsd:schema xmlns:xsd="http://www.w3.org/2001/XMLSchema" xmlns:xs="http://www.w3.org/2001/XMLSchema" xmlns:p="http://schemas.microsoft.com/office/2006/metadata/properties" xmlns:ns2="61fa0a42-8d1a-4c38-9e66-0a2b2b4931e0" xmlns:ns3="66836d68-8b4f-4d4a-9814-acfad1ab13c1" targetNamespace="http://schemas.microsoft.com/office/2006/metadata/properties" ma:root="true" ma:fieldsID="8e6134e359af2ada1c0ab4f2ab2ea8a9" ns2:_="" ns3:_="">
    <xsd:import namespace="61fa0a42-8d1a-4c38-9e66-0a2b2b4931e0"/>
    <xsd:import namespace="66836d68-8b4f-4d4a-9814-acfad1ab13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a0a42-8d1a-4c38-9e66-0a2b2b4931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836d68-8b4f-4d4a-9814-acfad1ab13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BB1419-D6BC-494D-B522-C7368ABA427C}">
  <ds:schemaRefs>
    <ds:schemaRef ds:uri="http://schemas.microsoft.com/sharepoint/v3/contenttype/forms"/>
  </ds:schemaRefs>
</ds:datastoreItem>
</file>

<file path=customXml/itemProps2.xml><?xml version="1.0" encoding="utf-8"?>
<ds:datastoreItem xmlns:ds="http://schemas.openxmlformats.org/officeDocument/2006/customXml" ds:itemID="{06453BF6-A814-44B9-A757-B29EB4A0B5BA}">
  <ds:schemaRefs>
    <ds:schemaRef ds:uri="http://purl.org/dc/elements/1.1/"/>
    <ds:schemaRef ds:uri="http://schemas.microsoft.com/office/2006/metadata/properties"/>
    <ds:schemaRef ds:uri="http://purl.org/dc/terms/"/>
    <ds:schemaRef ds:uri="61fa0a42-8d1a-4c38-9e66-0a2b2b4931e0"/>
    <ds:schemaRef ds:uri="http://schemas.microsoft.com/office/2006/documentManagement/types"/>
    <ds:schemaRef ds:uri="http://schemas.microsoft.com/office/infopath/2007/PartnerControls"/>
    <ds:schemaRef ds:uri="http://schemas.openxmlformats.org/package/2006/metadata/core-properties"/>
    <ds:schemaRef ds:uri="66836d68-8b4f-4d4a-9814-acfad1ab13c1"/>
    <ds:schemaRef ds:uri="http://www.w3.org/XML/1998/namespace"/>
    <ds:schemaRef ds:uri="http://purl.org/dc/dcmitype/"/>
  </ds:schemaRefs>
</ds:datastoreItem>
</file>

<file path=customXml/itemProps3.xml><?xml version="1.0" encoding="utf-8"?>
<ds:datastoreItem xmlns:ds="http://schemas.openxmlformats.org/officeDocument/2006/customXml" ds:itemID="{58E4C057-59F1-4F13-9E66-3E45967B3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a0a42-8d1a-4c38-9e66-0a2b2b4931e0"/>
    <ds:schemaRef ds:uri="66836d68-8b4f-4d4a-9814-acfad1ab1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1372f5f-8e19-4efb-8afe-8eac20a980c4}"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otalTime>0</TotalTime>
  <Words>9816</Words>
  <Application>Microsoft Office PowerPoint</Application>
  <PresentationFormat>Breitbild</PresentationFormat>
  <Paragraphs>545</Paragraphs>
  <Slides>56</Slides>
  <Notes>39</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56</vt:i4>
      </vt:variant>
    </vt:vector>
  </HeadingPairs>
  <TitlesOfParts>
    <vt:vector size="67" baseType="lpstr">
      <vt:lpstr>ＭＳ Ｐゴシック</vt:lpstr>
      <vt:lpstr>Arial</vt:lpstr>
      <vt:lpstr>Arial Unicode MS</vt:lpstr>
      <vt:lpstr>Calibi</vt:lpstr>
      <vt:lpstr>Calibri</vt:lpstr>
      <vt:lpstr>Calibri Light</vt:lpstr>
      <vt:lpstr>Symbol</vt:lpstr>
      <vt:lpstr>Times New Roman</vt:lpstr>
      <vt:lpstr>Wingdings</vt:lpstr>
      <vt:lpstr>Wingdings 2</vt:lpstr>
      <vt:lpstr>Office Theme</vt:lpstr>
      <vt:lpstr>PowerPoint-Präsentation</vt:lpstr>
      <vt:lpstr>PowerPoint-Präsentation</vt:lpstr>
      <vt:lpstr>The ESE-ENDO Guidelines Panel 12 experts from 6 countries</vt:lpstr>
      <vt:lpstr>Overview</vt:lpstr>
      <vt:lpstr>Definitions</vt:lpstr>
      <vt:lpstr>Definitions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 1.1. We recommend that, in general, patients on, or tapering off glucocorticoids for non-endocrine conditions do not need to be evaluated by an endocrinology specialist.</vt:lpstr>
      <vt:lpstr>R 1.1. We recommend that, in general, patients on, or tapering off glucocorticoids for non-endocrine conditions do not need to be evaluated by an endocrinology specialist.</vt:lpstr>
      <vt:lpstr>R 1.1. We recommend that, in general, patients on, or tapering off glucocorticoids for non-endocrine conditions do not need to be evaluated by an endocrinology specialist.</vt:lpstr>
      <vt:lpstr>PowerPoint-Präsentation</vt:lpstr>
      <vt:lpstr>PowerPoint-Präsentation</vt:lpstr>
      <vt:lpstr>PowerPoint-Präsentation</vt:lpstr>
      <vt:lpstr>PowerPoint-Präsentation</vt:lpstr>
      <vt:lpstr>PowerPoint-Präsentation</vt:lpstr>
      <vt:lpstr>PowerPoint-Präsentation</vt:lpstr>
      <vt:lpstr>Is testing for adrenal insufficiency necessary?</vt:lpstr>
      <vt:lpstr>Does GC type used impact the likelihood of adrenal recovery?</vt:lpstr>
      <vt:lpstr>PowerPoint-Präsentation</vt:lpstr>
      <vt:lpstr>PowerPoint-Präsentation</vt:lpstr>
      <vt:lpstr>Glucocorticoid withdrawal syndrome</vt:lpstr>
      <vt:lpstr>What is glucocorticoid withdrawal syndrome?</vt:lpstr>
      <vt:lpstr>R 2.3. We recommend consideration of glucocorticoid withdrawal syndrome (GWS) that may occur during GC taper. When GWS is severe, GC dose can be temporarily increased to the most recent one that was tolerated, and the duration of GC taper could be increased (Good clinical practice).</vt:lpstr>
      <vt:lpstr>R 2.6. We suggest that patients on a physiologic daily dose equivalent, and aiming to discontinue GC therapy, either: 1) continue to gradually taper the GC dose, while being monitored clinically for signs and symptoms of adrenal insufficiency, or 2) be tested with a morning serum cortisol.(⊕○○○)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 3.1. We recommend that patients with current or recent GC use who did not undergo biochemical testing to rule out GC-induced adrenal insufficiency should receive stress dose coverage when they are exposed to stress. (Good clinical practice)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 of Presentation&gt;  &lt;First name Surname, Country&gt;  &lt;Date, Time&gt; &lt;Room name&gt;</dc:title>
  <dc:creator>Kalvinder Kour</dc:creator>
  <cp:lastModifiedBy>Beuschlein Felix</cp:lastModifiedBy>
  <cp:revision>311</cp:revision>
  <dcterms:created xsi:type="dcterms:W3CDTF">2022-04-05T14:00:53Z</dcterms:created>
  <dcterms:modified xsi:type="dcterms:W3CDTF">2024-05-23T11:43:16Z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0x0101001CFAA36FC73337499DEA1DB453E5DD38</vt:lpwstr>
  </property>
</Properties>
</file>